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9E_A6C041EA.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749" r:id="rId6"/>
  </p:sldMasterIdLst>
  <p:notesMasterIdLst>
    <p:notesMasterId r:id="rId29"/>
  </p:notesMasterIdLst>
  <p:sldIdLst>
    <p:sldId id="664" r:id="rId7"/>
    <p:sldId id="665" r:id="rId8"/>
    <p:sldId id="667" r:id="rId9"/>
    <p:sldId id="668" r:id="rId10"/>
    <p:sldId id="669" r:id="rId11"/>
    <p:sldId id="670" r:id="rId12"/>
    <p:sldId id="671" r:id="rId13"/>
    <p:sldId id="672" r:id="rId14"/>
    <p:sldId id="673" r:id="rId15"/>
    <p:sldId id="724" r:id="rId16"/>
    <p:sldId id="674" r:id="rId17"/>
    <p:sldId id="675" r:id="rId18"/>
    <p:sldId id="676" r:id="rId19"/>
    <p:sldId id="677" r:id="rId20"/>
    <p:sldId id="678" r:id="rId21"/>
    <p:sldId id="680" r:id="rId22"/>
    <p:sldId id="679" r:id="rId23"/>
    <p:sldId id="729" r:id="rId24"/>
    <p:sldId id="728" r:id="rId25"/>
    <p:sldId id="727" r:id="rId26"/>
    <p:sldId id="726" r:id="rId27"/>
    <p:sldId id="7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0C521A-C869-F7E5-2519-DFB2C812D9C7}" name="Jodie McLeod" initials="JM" userId="S::Jodie.McLeod@artscouncil.org.uk::4377e254-3406-4b9a-a4f3-13a9bf394668" providerId="AD"/>
  <p188:author id="{486A4F1F-F1CE-C46D-1DE1-DDCC6AC0CA65}" name="Briony Anderson" initials="BA" userId="S::briony.anderson@artscouncil.org.uk::212fe98e-2221-4463-8934-01b5d3ca82aa" providerId="AD"/>
  <p188:author id="{9FF7B880-AEAE-8133-64C1-3ECE900FDF4A}" name="Millie Carrington" initials="MC" userId="S::millie.carrington@artscouncil.org.uk::82ebe942-b746-4d8b-a3bc-05b0b7da28c0" providerId="AD"/>
  <p188:author id="{0ACDF492-CABF-BFBA-8BC0-D4E76FCF71CB}" name="Becky Sliwa-Webb" initials="BS" userId="S::becky.sliwa-webb@artscouncil.org.uk::05d4c01c-8534-4e0b-bc16-bc978c828e00" providerId="AD"/>
  <p188:author id="{114A09A3-C5FD-0DAC-8FDD-FF6E507AC466}" name="Eleanor Skidmore" initials="ES" userId="S::Eleanor.Skidmore@artscouncil.org.uk::2dd74d2c-5dba-4260-9e63-e8ee0417e7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Sliwa-Webb" initials="RS" lastIdx="1" clrIdx="0">
    <p:extLst>
      <p:ext uri="{19B8F6BF-5375-455C-9EA6-DF929625EA0E}">
        <p15:presenceInfo xmlns:p15="http://schemas.microsoft.com/office/powerpoint/2012/main" userId="S::Rebecca.Sliwa-Webb@artscouncil.org.uk::05d4c01c-8534-4e0b-bc16-bc978c828e00" providerId="AD"/>
      </p:ext>
    </p:extLst>
  </p:cmAuthor>
  <p:cmAuthor id="2" name="Amy Wilson" initials="AW" lastIdx="4" clrIdx="1">
    <p:extLst>
      <p:ext uri="{19B8F6BF-5375-455C-9EA6-DF929625EA0E}">
        <p15:presenceInfo xmlns:p15="http://schemas.microsoft.com/office/powerpoint/2012/main" userId="S::amy.wilson@artscouncil.org.uk::2e3bbd22-7953-424d-afd9-27ecedf3ae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012" autoAdjust="0"/>
  </p:normalViewPr>
  <p:slideViewPr>
    <p:cSldViewPr snapToGrid="0">
      <p:cViewPr varScale="1">
        <p:scale>
          <a:sx n="46" d="100"/>
          <a:sy n="46" d="100"/>
        </p:scale>
        <p:origin x="1647"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2.xml"/></Relationships>
</file>

<file path=ppt/comments/modernComment_29E_A6C041EA.xml><?xml version="1.0" encoding="utf-8"?>
<p188:cmLst xmlns:a="http://schemas.openxmlformats.org/drawingml/2006/main" xmlns:r="http://schemas.openxmlformats.org/officeDocument/2006/relationships" xmlns:p188="http://schemas.microsoft.com/office/powerpoint/2018/8/main">
  <p188:cm id="{37D4B7B5-34AD-4139-8FF2-B6C9EC747F92}" authorId="{114A09A3-C5FD-0DAC-8FDD-FF6E507AC466}" created="2024-01-22T14:36:29.570">
    <ac:deMkLst xmlns:ac="http://schemas.microsoft.com/office/drawing/2013/main/command">
      <pc:docMk xmlns:pc="http://schemas.microsoft.com/office/powerpoint/2013/main/command"/>
      <pc:sldMk xmlns:pc="http://schemas.microsoft.com/office/powerpoint/2013/main/command" cId="2797617642" sldId="670"/>
      <ac:spMk id="16" creationId="{F8376B12-BA09-54DC-D29F-C9DCA005B825}"/>
    </ac:deMkLst>
    <p188:txBody>
      <a:bodyPr/>
      <a:lstStyle/>
      <a:p>
        <a:r>
          <a:rPr lang="en-GB"/>
          <a:t>Can the dates be made more prominent?
perhaps red boxes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2D13A-5D31-41FD-8E10-7604F53F8096}"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B3915-86C0-4C6F-B729-C17122960251}" type="slidenum">
              <a:rPr lang="en-GB" smtClean="0"/>
              <a:t>‹#›</a:t>
            </a:fld>
            <a:endParaRPr lang="en-GB"/>
          </a:p>
        </p:txBody>
      </p:sp>
    </p:spTree>
    <p:extLst>
      <p:ext uri="{BB962C8B-B14F-4D97-AF65-F5344CB8AC3E}">
        <p14:creationId xmlns:p14="http://schemas.microsoft.com/office/powerpoint/2010/main" val="230613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rtscouncil.org.uk/sites/default/files/download-file/MEND_Terms_and_Conditions_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enquiries@artscouncil.org.u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joining us today for this webinar for the third round of the Museum Estate and Development Fund. </a:t>
            </a:r>
            <a:endParaRPr lang="en-GB" dirty="0">
              <a:cs typeface="Calibri"/>
            </a:endParaRPr>
          </a:p>
          <a:p>
            <a:endParaRPr lang="en-GB" dirty="0"/>
          </a:p>
          <a:p>
            <a:r>
              <a:rPr lang="en-GB" dirty="0"/>
              <a:t>We'll start soon but before we do, a little bit of housekeeping:</a:t>
            </a:r>
          </a:p>
          <a:p>
            <a:endParaRPr lang="en-GB" dirty="0">
              <a:cs typeface="Calibri"/>
            </a:endParaRPr>
          </a:p>
          <a:p>
            <a:pPr marL="171450" indent="-171450">
              <a:buFont typeface="Arial" panose="020B0604020202020204" pitchFamily="34" charset="0"/>
              <a:buChar char="•"/>
            </a:pPr>
            <a:r>
              <a:rPr lang="en-GB" dirty="0"/>
              <a:t>We are joined today by two BSL interpreters, </a:t>
            </a:r>
            <a:r>
              <a:rPr lang="en-GB" sz="1800" dirty="0">
                <a:effectLst/>
                <a:latin typeface="Aptos" panose="020B0004020202020204" pitchFamily="34" charset="0"/>
                <a:ea typeface="Aptos" panose="020B0004020202020204" pitchFamily="34" charset="0"/>
                <a:cs typeface="Aptos" panose="020B0004020202020204" pitchFamily="34" charset="0"/>
              </a:rPr>
              <a:t>Clare Cryer and Jo Ross,</a:t>
            </a:r>
            <a:r>
              <a:rPr lang="en-GB" dirty="0"/>
              <a:t> who have "BSL interpreter” in their screen name. You can use the three dots over their picture to pin them to your screen if you want to see them throughout the session</a:t>
            </a:r>
            <a:endParaRPr lang="en-GB" dirty="0">
              <a:cs typeface="Calibri"/>
            </a:endParaRPr>
          </a:p>
          <a:p>
            <a:pPr marL="171450" indent="-171450">
              <a:buFont typeface="Arial" panose="020B0604020202020204" pitchFamily="34" charset="0"/>
              <a:buChar char="•"/>
            </a:pPr>
            <a:r>
              <a:rPr lang="en-GB" dirty="0"/>
              <a:t>We also have live captions available, to switch those on click the ‘Closed Captions’ button at the top or bottom of your screen </a:t>
            </a:r>
            <a:endParaRPr lang="en-GB" dirty="0">
              <a:cs typeface="Calibri"/>
            </a:endParaRPr>
          </a:p>
          <a:p>
            <a:pPr marL="171450" indent="-171450">
              <a:buFont typeface="Arial" panose="020B0604020202020204" pitchFamily="34" charset="0"/>
              <a:buChar char="•"/>
            </a:pPr>
            <a:r>
              <a:rPr lang="en-GB" dirty="0"/>
              <a:t>The webinar will take the form of a presentation followed by a Q&amp;A session </a:t>
            </a:r>
            <a:endParaRPr lang="en-GB" dirty="0">
              <a:cs typeface="Calibri"/>
            </a:endParaRPr>
          </a:p>
          <a:p>
            <a:pPr marL="171450" indent="-171450">
              <a:buFont typeface="Arial" panose="020B0604020202020204" pitchFamily="34" charset="0"/>
              <a:buChar char="•"/>
            </a:pPr>
            <a:r>
              <a:rPr lang="en-GB" dirty="0"/>
              <a:t>Please post questions in the Q&amp;A box and we’ll either provide a written answer or we’ll answer them live in the webinar</a:t>
            </a:r>
            <a:endParaRPr lang="en-GB" dirty="0">
              <a:cs typeface="Calibri"/>
            </a:endParaRPr>
          </a:p>
          <a:p>
            <a:pPr marL="171450" indent="-171450">
              <a:buFont typeface="Arial" panose="020B0604020202020204" pitchFamily="34" charset="0"/>
              <a:buChar char="•"/>
            </a:pPr>
            <a:r>
              <a:rPr lang="en-GB" dirty="0"/>
              <a:t>We are recording this session so if you wish to remain anonymous you can check the "send anonymously" box when posting a question.</a:t>
            </a:r>
            <a:endParaRPr lang="en-GB" dirty="0">
              <a:cs typeface="Calibri"/>
            </a:endParaRPr>
          </a:p>
          <a:p>
            <a:pPr marL="171450" indent="-171450">
              <a:buFont typeface="Arial"/>
              <a:buChar char="•"/>
            </a:pPr>
            <a:endParaRPr lang="en-US" dirty="0"/>
          </a:p>
          <a:p>
            <a:r>
              <a:rPr lang="en-GB" dirty="0"/>
              <a:t>Now that we've done some housekeeping, I'll get started! </a:t>
            </a:r>
          </a:p>
          <a:p>
            <a:r>
              <a:rPr lang="en-GB" dirty="0"/>
              <a:t>Welcome to Arts Council England's applicant webinar for the Museum Estate and Development Fund (or MEND).  </a:t>
            </a:r>
          </a:p>
          <a:p>
            <a:r>
              <a:rPr lang="en-GB" dirty="0"/>
              <a:t>We are very pleased to announce the fourth round of this capital fund for 2024-25, and we'll be sharing more information on this in today's presentation. Before we begin, I'd like to introduce our panellists today...</a:t>
            </a:r>
            <a:endParaRPr lang="en-US" dirty="0"/>
          </a:p>
          <a:p>
            <a:endParaRPr lang="en-GB"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a:t>
            </a:fld>
            <a:endParaRPr lang="en-GB"/>
          </a:p>
        </p:txBody>
      </p:sp>
    </p:spTree>
    <p:extLst>
      <p:ext uri="{BB962C8B-B14F-4D97-AF65-F5344CB8AC3E}">
        <p14:creationId xmlns:p14="http://schemas.microsoft.com/office/powerpoint/2010/main" val="96832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a:t>It is an eligibility requirement that projects complete RIBA work stage 3 (if following RIBA work stages) before applying. If you are not following RIBA work stages (for example, a like-for-like boiler replacement), then your plans should be at an equivalent level of development.</a:t>
            </a:r>
            <a:endParaRPr lang="en-US" b="1" dirty="0">
              <a:cs typeface="Calibri"/>
            </a:endParaRPr>
          </a:p>
          <a:p>
            <a:pPr marL="0" indent="0">
              <a:buFont typeface="Arial"/>
              <a:buNone/>
            </a:pPr>
            <a:endParaRPr lang="en-US" dirty="0"/>
          </a:p>
          <a:p>
            <a:r>
              <a:rPr lang="en-US" dirty="0"/>
              <a:t>The RIBA Plan of Work 2020 is a procedural guide for architects and construction working on building projects. There are 8 stages in this plan. </a:t>
            </a:r>
          </a:p>
          <a:p>
            <a:endParaRPr lang="en-US" dirty="0">
              <a:cs typeface="Calibri" panose="020F0502020204030204"/>
            </a:endParaRPr>
          </a:p>
          <a:p>
            <a:pPr marL="0" indent="0">
              <a:buFont typeface="Arial"/>
              <a:buNone/>
            </a:pPr>
            <a:r>
              <a:rPr lang="en-US" b="1" dirty="0"/>
              <a:t>What is Workstage 3 and why do we require it? </a:t>
            </a:r>
            <a:r>
              <a:rPr lang="en-US" b="0" dirty="0"/>
              <a:t>Stage three is titled ‘</a:t>
            </a:r>
            <a:r>
              <a:rPr lang="en-US" dirty="0"/>
              <a:t>Spatial Coordination’ and, as the name suggests it’s where the idea, or the initial concepts and sketches, are applied to the space in which the work is to be done. </a:t>
            </a:r>
            <a:r>
              <a:rPr lang="en-GB" dirty="0"/>
              <a:t>In technical terms, the architectural concept is validated through design studies and engineering analysis. </a:t>
            </a:r>
            <a:r>
              <a:rPr lang="en-GB" dirty="0">
                <a:cs typeface="+mn-lt"/>
              </a:rPr>
              <a:t>What that means in layman’s terms is that qualified people will look at the work to date, measure up the existing space, measure up the work to take place, test it out, plan it and draw it in on a computer. It will be drawn to scale so we’ll usually see measurements or scales in there, there might be design notes, they might be floor plans and/or cross sections. These drawings allow us to not only visualise the work to be carried out, but it shows us that it is viable and gives the cost consultant (such as a QS) a level of detail that allows them to more accurately estimate the cost of the project. </a:t>
            </a:r>
          </a:p>
          <a:p>
            <a:pPr marL="0" indent="0">
              <a:buFont typeface="Arial"/>
              <a:buNone/>
            </a:pPr>
            <a:br>
              <a:rPr lang="en-GB" dirty="0">
                <a:cs typeface="+mn-lt"/>
              </a:rPr>
            </a:br>
            <a:r>
              <a:rPr lang="en-GB" dirty="0">
                <a:cs typeface="+mn-lt"/>
              </a:rPr>
              <a:t>A cost plan is a document that outlines how much everything will cost, covering things like materials costs, site management and labourer’s fees, preliminaries (on-site overheads for construction). They’ll also include assumptions, exclusions, potential risks and their costs and information on who prepared it. They won’t cover income or non-construction costs.</a:t>
            </a:r>
          </a:p>
          <a:p>
            <a:pPr marL="0" indent="0">
              <a:buFont typeface="Arial"/>
              <a:buNone/>
            </a:pPr>
            <a:endParaRPr lang="en-GB" dirty="0">
              <a:cs typeface="+mn-lt"/>
            </a:endParaRPr>
          </a:p>
          <a:p>
            <a:pPr marL="0" indent="0">
              <a:buFont typeface="Arial"/>
              <a:buNone/>
            </a:pPr>
            <a:r>
              <a:rPr lang="en-GB" dirty="0">
                <a:cs typeface="+mn-lt"/>
              </a:rPr>
              <a:t>It’s imperative the Cost Plan is based on the stage 3 drawing as this will provide the most up to date and accurate reflection of the expected costs. If you’re working with an architect or cost consultant (such as a quantity surveyor) they will prepare these documents.</a:t>
            </a:r>
          </a:p>
          <a:p>
            <a:pPr marL="0" indent="0">
              <a:buFont typeface="Arial"/>
              <a:buNone/>
            </a:pPr>
            <a:endParaRPr lang="en-GB" dirty="0">
              <a:cs typeface="+mn-lt"/>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10</a:t>
            </a:fld>
            <a:endParaRPr lang="en-GB"/>
          </a:p>
        </p:txBody>
      </p:sp>
    </p:spTree>
    <p:extLst>
      <p:ext uri="{BB962C8B-B14F-4D97-AF65-F5344CB8AC3E}">
        <p14:creationId xmlns:p14="http://schemas.microsoft.com/office/powerpoint/2010/main" val="844727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dirty="0"/>
              <a:t>You will also need to tell us about your expected or confirmed partnership funding. The minimum requirements are:</a:t>
            </a:r>
            <a:endParaRPr lang="en-US" dirty="0"/>
          </a:p>
          <a:p>
            <a:pPr>
              <a:lnSpc>
                <a:spcPts val="1600"/>
              </a:lnSpc>
            </a:pPr>
            <a:r>
              <a:rPr lang="en-GB" dirty="0"/>
              <a:t>- For grants between £50,000 to £499,999 – 5 per cent of the total project costs must come from other sources.</a:t>
            </a:r>
            <a:endParaRPr lang="en-GB" dirty="0">
              <a:cs typeface="Calibri"/>
            </a:endParaRPr>
          </a:p>
          <a:p>
            <a:pPr>
              <a:lnSpc>
                <a:spcPts val="1600"/>
              </a:lnSpc>
            </a:pPr>
            <a:r>
              <a:rPr lang="en-GB" dirty="0"/>
              <a:t>- For grants from £500,000 to £5 million – 10 per cent of the total project costs must come from other sources</a:t>
            </a:r>
            <a:endParaRPr lang="en-GB"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11</a:t>
            </a:fld>
            <a:endParaRPr lang="en-GB"/>
          </a:p>
        </p:txBody>
      </p:sp>
    </p:spTree>
    <p:extLst>
      <p:ext uri="{BB962C8B-B14F-4D97-AF65-F5344CB8AC3E}">
        <p14:creationId xmlns:p14="http://schemas.microsoft.com/office/powerpoint/2010/main" val="76145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need to demonstrate that you own the land and/or buildings (either as a freehold or leasehold) on which you spend the grant, and that the land and/or buildings can be used for the project purposes. Please note our requirements on leasehold interests:</a:t>
            </a:r>
            <a:endParaRPr lang="en-GB" dirty="0">
              <a:cs typeface="Calibri"/>
            </a:endParaRPr>
          </a:p>
          <a:p>
            <a:r>
              <a:rPr lang="en-GB" dirty="0"/>
              <a:t>• for grants from £50,000 up to £499,999: a registered lease of at least 10 years</a:t>
            </a:r>
            <a:endParaRPr lang="en-GB" dirty="0">
              <a:cs typeface="Calibri"/>
            </a:endParaRPr>
          </a:p>
          <a:p>
            <a:r>
              <a:rPr lang="en-GB" dirty="0"/>
              <a:t>• for grants of £500,000 and above but less than £1,000,000: a lease of at least 15 years</a:t>
            </a:r>
            <a:endParaRPr lang="en-GB" dirty="0">
              <a:cs typeface="Calibri"/>
            </a:endParaRPr>
          </a:p>
          <a:p>
            <a:r>
              <a:rPr lang="en-GB" dirty="0"/>
              <a:t>• for grants of £1,000,000 and above but less than £5 million: a  lease of at least 20 years</a:t>
            </a:r>
            <a:endParaRPr lang="en-GB" dirty="0">
              <a:cs typeface="Calibri"/>
            </a:endParaRPr>
          </a:p>
          <a:p>
            <a:r>
              <a:rPr lang="en-GB" dirty="0"/>
              <a:t>• for grants of £5 million: a lease of at least 30 years</a:t>
            </a:r>
            <a:endParaRPr lang="en-GB" dirty="0">
              <a:cs typeface="Calibri"/>
            </a:endParaRPr>
          </a:p>
          <a:p>
            <a:endParaRPr lang="en-GB" dirty="0"/>
          </a:p>
          <a:p>
            <a:r>
              <a:rPr lang="en-GB" dirty="0"/>
              <a:t>If your lease does not meet our leasehold requirements, you will need to arrange with the freeholder for a Deed of Variation of the lease to be completed in order that it complies. We would require this to be in place prior to any grant payments being released. We would recommend that leaseholders who would need a Deed of Variation begin the conversation with their freeholder as soon as possible, even before the application is submitted, to ensure agreement on both sides.</a:t>
            </a:r>
            <a:endParaRPr lang="en-GB" dirty="0">
              <a:cs typeface="Calibri"/>
            </a:endParaRPr>
          </a:p>
          <a:p>
            <a:endParaRPr lang="en-GB" dirty="0"/>
          </a:p>
          <a:p>
            <a:r>
              <a:rPr lang="en-GB" dirty="0"/>
              <a:t>You need to tell us about your lease and freehold status at the </a:t>
            </a:r>
            <a:r>
              <a:rPr lang="en-GB" b="1" dirty="0"/>
              <a:t>point of application</a:t>
            </a:r>
            <a:r>
              <a:rPr lang="en-GB" dirty="0"/>
              <a:t>, not your expected or planned status at the point of potential award. Further details are set out in Section four – capital requirements in the applicant guidance.</a:t>
            </a:r>
            <a:endParaRPr lang="en-GB" dirty="0">
              <a:cs typeface="Calibri"/>
            </a:endParaRPr>
          </a:p>
          <a:p>
            <a:pPr>
              <a:lnSpc>
                <a:spcPts val="1600"/>
              </a:lnSpc>
            </a:pPr>
            <a:endParaRPr lang="en-GB"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12</a:t>
            </a:fld>
            <a:endParaRPr lang="en-GB"/>
          </a:p>
        </p:txBody>
      </p:sp>
    </p:spTree>
    <p:extLst>
      <p:ext uri="{BB962C8B-B14F-4D97-AF65-F5344CB8AC3E}">
        <p14:creationId xmlns:p14="http://schemas.microsoft.com/office/powerpoint/2010/main" val="421232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application process will begin with an Expression of Interest stage, which all applicants must complete before being able to submit a full application.</a:t>
            </a:r>
            <a:endParaRPr lang="en-GB" dirty="0">
              <a:cs typeface="Calibri"/>
            </a:endParaRPr>
          </a:p>
          <a:p>
            <a:endParaRPr lang="en-GB" dirty="0"/>
          </a:p>
          <a:p>
            <a:r>
              <a:rPr lang="en-GB" dirty="0"/>
              <a:t>Your Expression of Interest will need to meet all of the eligibility criteria and the aims and outcomes of the fund, as outlined in the applicant guidance. You will need to describe your outline proposal in no more than 2,500 characters, which is around 400 words.</a:t>
            </a:r>
            <a:endParaRPr lang="en-GB" dirty="0">
              <a:cs typeface="Calibri"/>
            </a:endParaRPr>
          </a:p>
          <a:p>
            <a:endParaRPr lang="en-GB" dirty="0"/>
          </a:p>
          <a:p>
            <a:r>
              <a:rPr lang="en-GB" b="1" dirty="0"/>
              <a:t>A costed condition survey is a mandatory attachment on your expression of interest, as well as your application</a:t>
            </a:r>
            <a:r>
              <a:rPr lang="en-GB" dirty="0"/>
              <a:t>. This is one document. If your project includes works to building services then building services should be included in your costed condition survey, this should cover the entirety of your building services, and not only those included in the application. This is because the detail in your costed condition survey should inform both which works are included in your project, based on identified levels of urgency, and your cost plan.</a:t>
            </a:r>
            <a:endParaRPr lang="en-GB" dirty="0">
              <a:cs typeface="Calibri"/>
            </a:endParaRPr>
          </a:p>
          <a:p>
            <a:endParaRPr lang="en-GB" dirty="0"/>
          </a:p>
          <a:p>
            <a:r>
              <a:rPr lang="en-GB" dirty="0"/>
              <a:t>Costed condition surveys should have been completed within the last 5 years, with costs updated within the last 12 months. This is because costs across the building sector have increased drastically in the last year, so for your budget to be realistic it needs to be based on recent costs.</a:t>
            </a:r>
            <a:endParaRPr lang="en-GB" dirty="0">
              <a:cs typeface="Calibri"/>
            </a:endParaRPr>
          </a:p>
          <a:p>
            <a:endParaRPr lang="en-GB" dirty="0"/>
          </a:p>
          <a:p>
            <a:r>
              <a:rPr lang="en-GB" dirty="0"/>
              <a:t>Projects that are considered to have a strong potential to deliver against the aims and outcomes of the fund will be invited to submit a full application. Notifications will be sent to applicants by the [25th May] informing them of whether or not they have been invited to apply.</a:t>
            </a:r>
            <a:endParaRPr lang="en-GB" dirty="0">
              <a:cs typeface="Calibri"/>
            </a:endParaRPr>
          </a:p>
          <a:p>
            <a:r>
              <a:rPr lang="en-GB" dirty="0"/>
              <a:t>  </a:t>
            </a:r>
            <a:endParaRPr lang="en-GB" dirty="0">
              <a:cs typeface="Calibri"/>
            </a:endParaRPr>
          </a:p>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13</a:t>
            </a:fld>
            <a:endParaRPr lang="en-GB"/>
          </a:p>
        </p:txBody>
      </p:sp>
    </p:spTree>
    <p:extLst>
      <p:ext uri="{BB962C8B-B14F-4D97-AF65-F5344CB8AC3E}">
        <p14:creationId xmlns:p14="http://schemas.microsoft.com/office/powerpoint/2010/main" val="3544593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that if you are invited to submit a full application, this is </a:t>
            </a:r>
            <a:r>
              <a:rPr lang="en-GB" b="1" dirty="0"/>
              <a:t>not</a:t>
            </a:r>
            <a:r>
              <a:rPr lang="en-GB" dirty="0"/>
              <a:t> a guarantee that the application will go on to be successful.</a:t>
            </a:r>
            <a:endParaRPr lang="en-GB" dirty="0">
              <a:cs typeface="Calibri"/>
            </a:endParaRPr>
          </a:p>
          <a:p>
            <a:endParaRPr lang="en-GB" dirty="0"/>
          </a:p>
          <a:p>
            <a:r>
              <a:rPr lang="en-US" dirty="0"/>
              <a:t>In previous rounds we have invited about 50 applications.</a:t>
            </a:r>
          </a:p>
          <a:p>
            <a:endParaRPr lang="en-US" dirty="0"/>
          </a:p>
          <a:p>
            <a:r>
              <a:rPr lang="en-US" dirty="0"/>
              <a:t>Historic England will complete site visits throughout this period</a:t>
            </a:r>
            <a:endParaRPr lang="en-US"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14</a:t>
            </a:fld>
            <a:endParaRPr lang="en-GB"/>
          </a:p>
        </p:txBody>
      </p:sp>
    </p:spTree>
    <p:extLst>
      <p:ext uri="{BB962C8B-B14F-4D97-AF65-F5344CB8AC3E}">
        <p14:creationId xmlns:p14="http://schemas.microsoft.com/office/powerpoint/2010/main" val="89750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levels in the construction industry are rising at the moment, and we need applicants to ensure that you have taken this into consideration when you are writing their application for MEND. </a:t>
            </a:r>
            <a:endParaRPr lang="en-US" dirty="0">
              <a:cs typeface="Calibri" panose="020F0502020204030204"/>
            </a:endParaRPr>
          </a:p>
          <a:p>
            <a:r>
              <a:rPr lang="en-US" dirty="0"/>
              <a:t>  </a:t>
            </a:r>
            <a:endParaRPr lang="en-US" dirty="0">
              <a:cs typeface="Calibri" panose="020F0502020204030204"/>
            </a:endParaRPr>
          </a:p>
          <a:p>
            <a:r>
              <a:rPr lang="en-US" dirty="0"/>
              <a:t>We strongly advise all applicants to seek professional advice on this element of their budget. Arts Council England will not increase grants once awarded, so if inflationary increases mean that applicants do not have enough funds to complete your project, you will need to source additional funding elsewhere to complete the works outlined in the funding agreement. It is not possible to reduce the scope of works post-award due to rising inflation. Please see our </a:t>
            </a:r>
            <a:r>
              <a:rPr lang="en-US" dirty="0">
                <a:hlinkClick r:id="rId3"/>
              </a:rPr>
              <a:t>terms and conditions</a:t>
            </a:r>
            <a:r>
              <a:rPr lang="en-US" dirty="0"/>
              <a:t> for more information about grant-holder obligations under the funding agreement and agreed </a:t>
            </a:r>
            <a:r>
              <a:rPr lang="en-US" dirty="0" err="1"/>
              <a:t>programme</a:t>
            </a:r>
            <a:r>
              <a:rPr lang="en-US" dirty="0"/>
              <a:t> of works. To avoid this issue, we suggest working with your professional team to calculate a realistic, future-facing figure for your expenditure. </a:t>
            </a:r>
            <a:endParaRPr lang="en-US" dirty="0">
              <a:cs typeface="Calibri"/>
            </a:endParaRPr>
          </a:p>
          <a:p>
            <a:r>
              <a:rPr lang="en-US" dirty="0"/>
              <a:t>  </a:t>
            </a:r>
            <a:endParaRPr lang="en-US" dirty="0">
              <a:cs typeface="Calibri"/>
            </a:endParaRPr>
          </a:p>
          <a:p>
            <a:r>
              <a:rPr lang="en-US" dirty="0"/>
              <a:t>It is important that in your application you show clearly what your inflation figure is, and how it has been calculated. Please be aware that inflation should be considered as separate from general contingency, and should be represented separately in your application. This will help us to understand your budget and the appropriateness of your figures. </a:t>
            </a:r>
            <a:endParaRPr lang="en-US"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15</a:t>
            </a:fld>
            <a:endParaRPr lang="en-GB"/>
          </a:p>
        </p:txBody>
      </p:sp>
    </p:spTree>
    <p:extLst>
      <p:ext uri="{BB962C8B-B14F-4D97-AF65-F5344CB8AC3E}">
        <p14:creationId xmlns:p14="http://schemas.microsoft.com/office/powerpoint/2010/main" val="25263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270">
              <a:lnSpc>
                <a:spcPts val="1600"/>
              </a:lnSpc>
            </a:pPr>
            <a:r>
              <a:rPr lang="en-GB" dirty="0"/>
              <a:t>Once we receive your applications, how will we make our decisions?</a:t>
            </a:r>
            <a:endParaRPr lang="en-GB" dirty="0">
              <a:cs typeface="Calibri" panose="020F0502020204030204"/>
            </a:endParaRPr>
          </a:p>
          <a:p>
            <a:pPr indent="-1270">
              <a:lnSpc>
                <a:spcPts val="1600"/>
              </a:lnSpc>
            </a:pPr>
            <a:endParaRPr lang="en-GB" dirty="0"/>
          </a:p>
          <a:p>
            <a:pPr indent="-1270">
              <a:lnSpc>
                <a:spcPts val="1600"/>
              </a:lnSpc>
            </a:pPr>
            <a:r>
              <a:rPr lang="en-GB" dirty="0"/>
              <a:t>Arts Council England will assess all applications, considering how each application meets the criteria set out in the applicant guidance; meeting the brief, management of the activity, and financial viability. This is supported by comments received from Historic England.</a:t>
            </a:r>
            <a:endParaRPr lang="en-US" dirty="0"/>
          </a:p>
          <a:p>
            <a:pPr indent="-1270">
              <a:lnSpc>
                <a:spcPts val="1600"/>
              </a:lnSpc>
            </a:pPr>
            <a:endParaRPr lang="en-GB" dirty="0"/>
          </a:p>
          <a:p>
            <a:pPr indent="-1270">
              <a:lnSpc>
                <a:spcPts val="1600"/>
              </a:lnSpc>
            </a:pPr>
            <a:r>
              <a:rPr lang="en-GB" dirty="0"/>
              <a:t>The Programme Advisory Panel will review applications and assessments and will provide recommendations to Arts Council England.</a:t>
            </a:r>
            <a:endParaRPr lang="en-GB" dirty="0">
              <a:cs typeface="Calibri"/>
            </a:endParaRPr>
          </a:p>
          <a:p>
            <a:pPr indent="-1270">
              <a:lnSpc>
                <a:spcPts val="1600"/>
              </a:lnSpc>
            </a:pPr>
            <a:endParaRPr lang="en-GB" dirty="0"/>
          </a:p>
          <a:p>
            <a:pPr indent="-1270">
              <a:lnSpc>
                <a:spcPts val="1600"/>
              </a:lnSpc>
            </a:pPr>
            <a:r>
              <a:rPr lang="en-GB" dirty="0"/>
              <a:t>The panel will include representatives from Historic England, Department for Culture, Media &amp; Sport (DCMS) and the National Lottery Heritage Fund.</a:t>
            </a:r>
            <a:endParaRPr lang="en-GB" dirty="0">
              <a:cs typeface="Calibri"/>
            </a:endParaRPr>
          </a:p>
          <a:p>
            <a:pPr indent="-1270">
              <a:lnSpc>
                <a:spcPts val="1600"/>
              </a:lnSpc>
            </a:pPr>
            <a:endParaRPr lang="en-GB" dirty="0"/>
          </a:p>
          <a:p>
            <a:pPr indent="-1270">
              <a:lnSpc>
                <a:spcPts val="1600"/>
              </a:lnSpc>
            </a:pPr>
            <a:r>
              <a:rPr lang="en-GB" dirty="0"/>
              <a:t>Arts Council England will make the final decisions on successful applications. To do this, we will consider how strongly the activity scored against our criteria, as well as considering the five balancing factors. We will also consider the activity alongside other applications to the fund. </a:t>
            </a:r>
            <a:endParaRPr lang="en-GB" dirty="0">
              <a:cs typeface="Calibri"/>
            </a:endParaRPr>
          </a:p>
          <a:p>
            <a:pPr indent="-1270">
              <a:lnSpc>
                <a:spcPts val="1600"/>
              </a:lnSpc>
            </a:pPr>
            <a:r>
              <a:rPr lang="en-GB" dirty="0"/>
              <a:t> </a:t>
            </a:r>
            <a:endParaRPr lang="en-GB" dirty="0">
              <a:cs typeface="Calibri"/>
            </a:endParaRPr>
          </a:p>
          <a:p>
            <a:pPr indent="-1270">
              <a:lnSpc>
                <a:spcPts val="1600"/>
              </a:lnSpc>
            </a:pPr>
            <a:r>
              <a:rPr lang="en-GB" dirty="0"/>
              <a:t>To ensure that we can use the available funding to make the maximum impact across the museum sector, we may make reduced awards (</a:t>
            </a:r>
            <a:r>
              <a:rPr lang="en-GB" dirty="0" err="1"/>
              <a:t>ie</a:t>
            </a:r>
            <a:r>
              <a:rPr lang="en-GB" dirty="0"/>
              <a:t> offer grants for less than applied for). It is therefore essential that applications make clear how costs have been calculated, how works can be phased (if relevant), and which works are most urgent.</a:t>
            </a:r>
            <a:endParaRPr lang="en-GB" dirty="0">
              <a:cs typeface="Calibri"/>
            </a:endParaRPr>
          </a:p>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16</a:t>
            </a:fld>
            <a:endParaRPr lang="en-GB"/>
          </a:p>
        </p:txBody>
      </p:sp>
    </p:spTree>
    <p:extLst>
      <p:ext uri="{BB962C8B-B14F-4D97-AF65-F5344CB8AC3E}">
        <p14:creationId xmlns:p14="http://schemas.microsoft.com/office/powerpoint/2010/main" val="1877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Programme Advisory Panel will decide how well each application will fit into a balanced portfolio of grants. In doing this, they will consider five factors to balance the projects funded against the available budget. These factors will be used in addition to the main criteria to ensure a good spread of funded projects and to differentiate between proposals that are considered fundable. </a:t>
            </a:r>
            <a:endParaRPr lang="en-GB" dirty="0">
              <a:cs typeface="Calibri" panose="020F0502020204030204"/>
            </a:endParaRPr>
          </a:p>
          <a:p>
            <a:endParaRPr lang="en-GB" dirty="0"/>
          </a:p>
          <a:p>
            <a:r>
              <a:rPr lang="en-GB" dirty="0"/>
              <a:t>The five factors we will consider are:</a:t>
            </a:r>
            <a:endParaRPr lang="en-GB" dirty="0">
              <a:cs typeface="Calibri"/>
            </a:endParaRPr>
          </a:p>
          <a:p>
            <a:r>
              <a:rPr lang="en-GB" dirty="0"/>
              <a:t>● geographic spread – we will take into account the need to support museums across England</a:t>
            </a:r>
            <a:endParaRPr lang="en-GB" dirty="0">
              <a:cs typeface="Calibri"/>
            </a:endParaRPr>
          </a:p>
          <a:p>
            <a:r>
              <a:rPr lang="en-GB" dirty="0"/>
              <a:t>● Priority Places and Levelling Up for Culture Places – we will consider whether the organisation is based in an area of low cultural investment, as set out in the Arts Council’s Priority Places for investment, and the Levelling Up for Culture Places, and well as areas of low cultural engagement, as per the Active Lives Survey</a:t>
            </a:r>
            <a:endParaRPr lang="en-GB" dirty="0">
              <a:cs typeface="Calibri"/>
            </a:endParaRPr>
          </a:p>
          <a:p>
            <a:r>
              <a:rPr lang="en-GB" dirty="0"/>
              <a:t>● risk – the extent of the risks to the overall balance of projects</a:t>
            </a:r>
            <a:endParaRPr lang="en-GB" dirty="0">
              <a:cs typeface="Calibri"/>
            </a:endParaRPr>
          </a:p>
          <a:p>
            <a:r>
              <a:rPr lang="en-GB" dirty="0"/>
              <a:t>● type of museum – the range and type of museum (such as size, collection type and governance model) </a:t>
            </a:r>
            <a:endParaRPr lang="en-GB" dirty="0">
              <a:cs typeface="Calibri"/>
            </a:endParaRPr>
          </a:p>
          <a:p>
            <a:r>
              <a:rPr lang="en-GB" dirty="0"/>
              <a:t>● project scale – we will consider the need to achieve a mix of projects of varying grant sizes and delivery timescales within the available budget </a:t>
            </a:r>
            <a:endParaRPr lang="en-GB" dirty="0">
              <a:cs typeface="Calibri"/>
            </a:endParaRPr>
          </a:p>
          <a:p>
            <a:endParaRPr lang="en-GB" dirty="0"/>
          </a:p>
          <a:p>
            <a:r>
              <a:rPr lang="en-GB" dirty="0"/>
              <a:t>There is no mechanistic formula for balancing the final list of awarded projects. This is a framework against which we will make an informed judgement about how each project might contribute to the overall mix in the context of the funds available to distribute. </a:t>
            </a:r>
            <a:endParaRPr lang="en-GB" dirty="0">
              <a:cs typeface="Calibri"/>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I'll hand over to my colleague Clare Charlesworth at Historic England</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17</a:t>
            </a:fld>
            <a:endParaRPr lang="en-GB"/>
          </a:p>
        </p:txBody>
      </p:sp>
    </p:spTree>
    <p:extLst>
      <p:ext uri="{BB962C8B-B14F-4D97-AF65-F5344CB8AC3E}">
        <p14:creationId xmlns:p14="http://schemas.microsoft.com/office/powerpoint/2010/main" val="134284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Calibri"/>
            </a:endParaRPr>
          </a:p>
        </p:txBody>
      </p:sp>
      <p:sp>
        <p:nvSpPr>
          <p:cNvPr id="4" name="Slide Number Placeholder 3"/>
          <p:cNvSpPr>
            <a:spLocks noGrp="1"/>
          </p:cNvSpPr>
          <p:nvPr>
            <p:ph type="sldNum" sz="quarter" idx="5"/>
          </p:nvPr>
        </p:nvSpPr>
        <p:spPr/>
        <p:txBody>
          <a:bodyPr/>
          <a:lstStyle/>
          <a:p>
            <a:fld id="{A60B3915-86C0-4C6F-B729-C17122960251}" type="slidenum">
              <a:rPr lang="en-GB" smtClean="0"/>
              <a:t>18</a:t>
            </a:fld>
            <a:endParaRPr lang="en-GB"/>
          </a:p>
        </p:txBody>
      </p:sp>
    </p:spTree>
    <p:extLst>
      <p:ext uri="{BB962C8B-B14F-4D97-AF65-F5344CB8AC3E}">
        <p14:creationId xmlns:p14="http://schemas.microsoft.com/office/powerpoint/2010/main" val="4294307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b="1" dirty="0"/>
              <a:t>Stage 1: EOI Review</a:t>
            </a:r>
            <a:endParaRPr lang="en-GB" dirty="0"/>
          </a:p>
          <a:p>
            <a:pPr marL="171450" indent="-171450">
              <a:lnSpc>
                <a:spcPct val="110000"/>
              </a:lnSpc>
              <a:buFont typeface="Arial,Sans-Serif"/>
              <a:buChar char="•"/>
            </a:pPr>
            <a:r>
              <a:rPr lang="en-GB" dirty="0"/>
              <a:t>Historic England has an in house team of building professionals including architects, surveyors and building services engineers</a:t>
            </a:r>
            <a:endParaRPr lang="en-US" dirty="0"/>
          </a:p>
          <a:p>
            <a:pPr marL="171450" indent="-171450">
              <a:lnSpc>
                <a:spcPct val="110000"/>
              </a:lnSpc>
              <a:buFont typeface="Arial,Sans-Serif"/>
              <a:buChar char="•"/>
            </a:pPr>
            <a:r>
              <a:rPr lang="en-GB" dirty="0"/>
              <a:t>Historic England will be providing technical advice to Arts Council England on all applicants invited to submit a full application to the MEND fund, regardless of whether the buildings included in a Museum’s application are historic or not</a:t>
            </a:r>
            <a:endParaRPr lang="en-US" dirty="0"/>
          </a:p>
          <a:p>
            <a:pPr marL="171450" indent="-171450">
              <a:lnSpc>
                <a:spcPct val="110000"/>
              </a:lnSpc>
              <a:buFont typeface="Arial,Sans-Serif"/>
              <a:buChar char="•"/>
            </a:pPr>
            <a:r>
              <a:rPr lang="en-GB" dirty="0"/>
              <a:t>Historic England representatives sit on the programme advisory panel, which sifts expressions of interest and makes recommendations on full applications</a:t>
            </a:r>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A60B3915-86C0-4C6F-B729-C17122960251}" type="slidenum">
              <a:rPr lang="en-GB" smtClean="0"/>
              <a:t>19</a:t>
            </a:fld>
            <a:endParaRPr lang="en-GB"/>
          </a:p>
        </p:txBody>
      </p:sp>
    </p:spTree>
    <p:extLst>
      <p:ext uri="{BB962C8B-B14F-4D97-AF65-F5344CB8AC3E}">
        <p14:creationId xmlns:p14="http://schemas.microsoft.com/office/powerpoint/2010/main" val="60501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I'm Liz Johnson, and I am the Director, Museums and Collections at Arts Council England. I am the lead for the MEND programme.</a:t>
            </a:r>
          </a:p>
          <a:p>
            <a:endParaRPr lang="en-GB" dirty="0">
              <a:cs typeface="Calibri"/>
            </a:endParaRPr>
          </a:p>
          <a:p>
            <a:r>
              <a:rPr lang="en-GB" dirty="0">
                <a:cs typeface="Calibri"/>
              </a:rPr>
              <a:t>I am joined by Georgina Parker, who looks after the grant-making process for MEND.</a:t>
            </a:r>
          </a:p>
          <a:p>
            <a:endParaRPr lang="en-GB" dirty="0">
              <a:cs typeface="Calibri"/>
            </a:endParaRPr>
          </a:p>
          <a:p>
            <a:r>
              <a:rPr lang="en-GB" dirty="0">
                <a:cs typeface="Calibri"/>
              </a:rPr>
              <a:t>We are also joined by Clare Charlesworth from Historic England, who will talk about their role in the application and decision-making process.</a:t>
            </a:r>
          </a:p>
          <a:p>
            <a:endParaRPr lang="en-GB" dirty="0">
              <a:cs typeface="Calibri"/>
            </a:endParaRPr>
          </a:p>
          <a:p>
            <a:r>
              <a:rPr lang="en-GB" dirty="0">
                <a:cs typeface="Calibri"/>
              </a:rPr>
              <a:t>Eleanor Skidmore, Senior Officer for Training and Advice will be joining to chair the Q&amp;A, at the end of the session. </a:t>
            </a:r>
          </a:p>
        </p:txBody>
      </p:sp>
      <p:sp>
        <p:nvSpPr>
          <p:cNvPr id="4" name="Slide Number Placeholder 3"/>
          <p:cNvSpPr>
            <a:spLocks noGrp="1"/>
          </p:cNvSpPr>
          <p:nvPr>
            <p:ph type="sldNum" sz="quarter" idx="5"/>
          </p:nvPr>
        </p:nvSpPr>
        <p:spPr/>
        <p:txBody>
          <a:bodyPr/>
          <a:lstStyle/>
          <a:p>
            <a:fld id="{03E8813F-B03E-4E91-8BD5-129485BE00AF}" type="slidenum">
              <a:rPr lang="en-GB" smtClean="0"/>
              <a:t>2</a:t>
            </a:fld>
            <a:endParaRPr lang="en-GB"/>
          </a:p>
        </p:txBody>
      </p:sp>
    </p:spTree>
    <p:extLst>
      <p:ext uri="{BB962C8B-B14F-4D97-AF65-F5344CB8AC3E}">
        <p14:creationId xmlns:p14="http://schemas.microsoft.com/office/powerpoint/2010/main" val="3522296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2: Site Visits and Advice</a:t>
            </a:r>
            <a:endParaRPr lang="en-US" dirty="0"/>
          </a:p>
          <a:p>
            <a:pPr marL="171450" indent="-171450">
              <a:lnSpc>
                <a:spcPct val="110000"/>
              </a:lnSpc>
              <a:buFont typeface="Arial,Sans-Serif"/>
              <a:buChar char="•"/>
            </a:pPr>
            <a:endParaRPr lang="en-GB" dirty="0"/>
          </a:p>
          <a:p>
            <a:pPr marL="171450" indent="-171450">
              <a:lnSpc>
                <a:spcPct val="110000"/>
              </a:lnSpc>
              <a:buFont typeface="Arial,Sans-Serif"/>
              <a:buChar char="•"/>
            </a:pPr>
            <a:r>
              <a:rPr lang="en-GB" dirty="0"/>
              <a:t>Historic England building professionals will contact applicants to arrange a site visit, which is your opportunity to ask questions</a:t>
            </a:r>
            <a:endParaRPr lang="en-US" dirty="0"/>
          </a:p>
          <a:p>
            <a:pPr marL="171450" indent="-171450">
              <a:lnSpc>
                <a:spcPct val="110000"/>
              </a:lnSpc>
              <a:buFont typeface="Arial,Sans-Serif"/>
              <a:buChar char="•"/>
            </a:pPr>
            <a:r>
              <a:rPr lang="en-GB" dirty="0"/>
              <a:t>Based on the site visit and further supporting information, Historic England will consider how the proposed project meets the aims of MEND as detailed in the three criteria within the applicant guidance</a:t>
            </a:r>
            <a:endParaRPr lang="en-US" dirty="0"/>
          </a:p>
          <a:p>
            <a:pPr marL="171450" indent="-171450">
              <a:lnSpc>
                <a:spcPct val="110000"/>
              </a:lnSpc>
              <a:buFont typeface="Arial,Sans-Serif"/>
              <a:buChar char="•"/>
            </a:pPr>
            <a:r>
              <a:rPr lang="en-GB" dirty="0"/>
              <a:t>Historic England will provide applicants with advice on any improvements that should be made before the full application is submitted, in the form of a written report. This is the extent of the advice that HE can provide, so we would strongly suggest that your professional team are available during the site visit.</a:t>
            </a:r>
            <a:endParaRPr lang="en-GB" b="1" dirty="0">
              <a:cs typeface="Calibri"/>
            </a:endParaRPr>
          </a:p>
        </p:txBody>
      </p:sp>
      <p:sp>
        <p:nvSpPr>
          <p:cNvPr id="4" name="Slide Number Placeholder 3"/>
          <p:cNvSpPr>
            <a:spLocks noGrp="1"/>
          </p:cNvSpPr>
          <p:nvPr>
            <p:ph type="sldNum" sz="quarter" idx="5"/>
          </p:nvPr>
        </p:nvSpPr>
        <p:spPr/>
        <p:txBody>
          <a:bodyPr/>
          <a:lstStyle/>
          <a:p>
            <a:fld id="{A60B3915-86C0-4C6F-B729-C17122960251}" type="slidenum">
              <a:rPr lang="en-GB" smtClean="0"/>
              <a:t>20</a:t>
            </a:fld>
            <a:endParaRPr lang="en-GB"/>
          </a:p>
        </p:txBody>
      </p:sp>
    </p:spTree>
    <p:extLst>
      <p:ext uri="{BB962C8B-B14F-4D97-AF65-F5344CB8AC3E}">
        <p14:creationId xmlns:p14="http://schemas.microsoft.com/office/powerpoint/2010/main" val="3998378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3: Full applications</a:t>
            </a:r>
            <a:endParaRPr lang="en-GB" dirty="0"/>
          </a:p>
          <a:p>
            <a:pPr>
              <a:lnSpc>
                <a:spcPct val="110000"/>
              </a:lnSpc>
            </a:pPr>
            <a:endParaRPr lang="en-GB" dirty="0"/>
          </a:p>
          <a:p>
            <a:pPr marL="171450" indent="-171450">
              <a:lnSpc>
                <a:spcPct val="110000"/>
              </a:lnSpc>
              <a:buFont typeface="Arial,Sans-Serif"/>
              <a:buChar char="•"/>
            </a:pPr>
            <a:r>
              <a:rPr lang="en-GB" dirty="0"/>
              <a:t>Once the full applications are received, Historic England will provide Arts Council England with comments on projects against the three criteria, and check that the advice given at Stage 2 has been incorporated</a:t>
            </a:r>
            <a:endParaRPr lang="en-US" dirty="0"/>
          </a:p>
          <a:p>
            <a:pPr marL="171450" indent="-171450">
              <a:lnSpc>
                <a:spcPct val="110000"/>
              </a:lnSpc>
              <a:buFont typeface="Arial,Sans-Serif"/>
              <a:buChar char="•"/>
            </a:pPr>
            <a:r>
              <a:rPr lang="en-GB" dirty="0"/>
              <a:t>Historic England comments will feed into Arts Council England’s assessment process, which will inform decision making</a:t>
            </a:r>
            <a:endParaRPr lang="en-US" dirty="0"/>
          </a:p>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A60B3915-86C0-4C6F-B729-C17122960251}" type="slidenum">
              <a:rPr lang="en-GB" smtClean="0"/>
              <a:t>21</a:t>
            </a:fld>
            <a:endParaRPr lang="en-GB"/>
          </a:p>
        </p:txBody>
      </p:sp>
    </p:spTree>
    <p:extLst>
      <p:ext uri="{BB962C8B-B14F-4D97-AF65-F5344CB8AC3E}">
        <p14:creationId xmlns:p14="http://schemas.microsoft.com/office/powerpoint/2010/main" val="149215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begin the Q&amp;A session, here is a reminder of where you can find further information and support:</a:t>
            </a:r>
            <a:endParaRPr lang="en-GB" dirty="0">
              <a:cs typeface="Calibri" panose="020F0502020204030204"/>
            </a:endParaRPr>
          </a:p>
          <a:p>
            <a:endParaRPr lang="en-GB" dirty="0"/>
          </a:p>
          <a:p>
            <a:pPr marL="171450" indent="-171450">
              <a:buFont typeface="Arial,Sans-Serif"/>
              <a:buChar char="•"/>
            </a:pPr>
            <a:r>
              <a:rPr lang="en-GB" dirty="0"/>
              <a:t>You can visit the MEND webpage at artscouncil.org.uk/MEND. Here you can find the applicant guidance in full, as well as an Easy Read version</a:t>
            </a:r>
            <a:endParaRPr lang="en-GB" dirty="0">
              <a:cs typeface="Calibri"/>
            </a:endParaRPr>
          </a:p>
          <a:p>
            <a:pPr marL="171450" indent="-171450">
              <a:buFont typeface="Arial,Sans-Serif"/>
              <a:buChar char="•"/>
            </a:pPr>
            <a:r>
              <a:rPr lang="en-GB" dirty="0"/>
              <a:t>We also have a Frequently Asked Questions section, which we'll be updating after this webinar</a:t>
            </a:r>
            <a:endParaRPr lang="en-US" dirty="0"/>
          </a:p>
          <a:p>
            <a:endParaRPr lang="en-GB" dirty="0"/>
          </a:p>
          <a:p>
            <a:pPr marL="171450" indent="-171450">
              <a:buFont typeface="Arial,Sans-Serif"/>
              <a:buChar char="•"/>
            </a:pPr>
            <a:r>
              <a:rPr lang="en-GB" dirty="0"/>
              <a:t>We’ll try to answer as many of your questions as possible today, but if we aren’t able to answer your question, or if you require access support with your application, please email </a:t>
            </a:r>
            <a:r>
              <a:rPr lang="en-GB" dirty="0">
                <a:hlinkClick r:id="rId3"/>
              </a:rPr>
              <a:t>enquiries@artscouncil.org.uk</a:t>
            </a:r>
            <a:endParaRPr lang="en-GB" dirty="0"/>
          </a:p>
          <a:p>
            <a:pPr marL="171450" indent="-171450">
              <a:buFont typeface="Arial,Sans-Serif"/>
              <a:buChar char="•"/>
            </a:pPr>
            <a:r>
              <a:rPr lang="en-GB" dirty="0"/>
              <a:t>We will also upload this webinar recording and presentation slides to the webpage</a:t>
            </a:r>
            <a:endParaRPr lang="en-GB" dirty="0">
              <a:cs typeface="Calibri"/>
            </a:endParaRPr>
          </a:p>
          <a:p>
            <a:pPr marL="171450" indent="-171450">
              <a:buFont typeface="Arial,Sans-Serif"/>
              <a:buChar char="•"/>
            </a:pPr>
            <a:r>
              <a:rPr lang="en-GB" dirty="0"/>
              <a:t>If you are invited to submit a full application then there will be a further webinar to support with the technical elements of your application</a:t>
            </a:r>
            <a:endParaRPr lang="en-GB" dirty="0">
              <a:cs typeface="Calibri"/>
            </a:endParaRPr>
          </a:p>
          <a:p>
            <a:pPr marL="171450" indent="-171450">
              <a:buFont typeface="Arial,Sans-Serif"/>
              <a:buChar char="•"/>
            </a:pPr>
            <a:endParaRPr lang="en-GB" dirty="0"/>
          </a:p>
          <a:p>
            <a:r>
              <a:rPr lang="en-GB" dirty="0"/>
              <a:t>We'll now take a short five-minute break, please feel free to put your questions in the Q&amp;A chat box at the bottom or top of your screen and we'll be back in a moment to answer your questions.</a:t>
            </a:r>
            <a:endParaRPr lang="en-GB" dirty="0">
              <a:cs typeface="Calibri"/>
            </a:endParaRPr>
          </a:p>
          <a:p>
            <a:endParaRPr lang="en-GB" b="1"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22</a:t>
            </a:fld>
            <a:endParaRPr lang="en-GB"/>
          </a:p>
        </p:txBody>
      </p:sp>
    </p:spTree>
    <p:extLst>
      <p:ext uri="{BB962C8B-B14F-4D97-AF65-F5344CB8AC3E}">
        <p14:creationId xmlns:p14="http://schemas.microsoft.com/office/powerpoint/2010/main" val="405565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00"/>
              </a:spcBef>
            </a:pPr>
            <a:r>
              <a:rPr lang="en-GB" dirty="0"/>
              <a:t>MEND is part of a package of three funds that make the Cultural Investment Fund. Arts Council England is working with the Department for Culture, Media and Sport (DCMS), Historic England and the National Lottery Heritage Fund to deliver them. We'd like to begin with a brief overview of these three funds:</a:t>
            </a:r>
            <a:endParaRPr lang="en-US" dirty="0"/>
          </a:p>
          <a:p>
            <a:pPr>
              <a:lnSpc>
                <a:spcPct val="120000"/>
              </a:lnSpc>
              <a:spcBef>
                <a:spcPts val="1000"/>
              </a:spcBef>
            </a:pPr>
            <a:endParaRPr lang="en-GB" dirty="0"/>
          </a:p>
          <a:p>
            <a:pPr>
              <a:lnSpc>
                <a:spcPct val="120000"/>
              </a:lnSpc>
              <a:spcBef>
                <a:spcPts val="1000"/>
              </a:spcBef>
            </a:pPr>
            <a:r>
              <a:rPr lang="en-GB" b="1" dirty="0"/>
              <a:t>Museum Estate and Development Fund (MEND)</a:t>
            </a:r>
            <a:endParaRPr lang="en-US" dirty="0"/>
          </a:p>
          <a:p>
            <a:pPr>
              <a:lnSpc>
                <a:spcPct val="120000"/>
              </a:lnSpc>
              <a:spcBef>
                <a:spcPts val="1000"/>
              </a:spcBef>
            </a:pPr>
            <a:r>
              <a:rPr lang="en-GB" dirty="0"/>
              <a:t>Targeted at non-national Accredited museums to undertake vital infrastructure and urgent maintenance backlogs which are beyond the scope of day-to-day maintenance budgets.  </a:t>
            </a:r>
            <a:endParaRPr lang="en-US" dirty="0"/>
          </a:p>
          <a:p>
            <a:pPr>
              <a:lnSpc>
                <a:spcPct val="120000"/>
              </a:lnSpc>
              <a:spcBef>
                <a:spcPts val="1000"/>
              </a:spcBef>
            </a:pPr>
            <a:r>
              <a:rPr lang="en-GB" b="1" dirty="0"/>
              <a:t>Budget: </a:t>
            </a:r>
            <a:r>
              <a:rPr lang="en-GB" dirty="0"/>
              <a:t>£23.8 million in 2024/25.  </a:t>
            </a:r>
            <a:endParaRPr lang="en-US" dirty="0"/>
          </a:p>
          <a:p>
            <a:pPr>
              <a:lnSpc>
                <a:spcPct val="120000"/>
              </a:lnSpc>
              <a:spcBef>
                <a:spcPts val="1000"/>
              </a:spcBef>
            </a:pPr>
            <a:endParaRPr lang="en-GB" dirty="0"/>
          </a:p>
          <a:p>
            <a:pPr>
              <a:lnSpc>
                <a:spcPct val="120000"/>
              </a:lnSpc>
              <a:spcBef>
                <a:spcPts val="1000"/>
              </a:spcBef>
            </a:pPr>
            <a:r>
              <a:rPr lang="en-GB" b="1" dirty="0"/>
              <a:t>Libraries Improvement Fund (LIF) </a:t>
            </a:r>
            <a:endParaRPr lang="en-US" dirty="0"/>
          </a:p>
          <a:p>
            <a:pPr>
              <a:lnSpc>
                <a:spcPct val="120000"/>
              </a:lnSpc>
              <a:spcBef>
                <a:spcPts val="1000"/>
              </a:spcBef>
            </a:pPr>
            <a:r>
              <a:rPr lang="en-GB" dirty="0"/>
              <a:t>To enable library services across England to invest in a range of projects to upgrade buildings and technology so they are better placed to respond to the changing ways people are using them.  </a:t>
            </a:r>
            <a:endParaRPr lang="en-US" dirty="0"/>
          </a:p>
          <a:p>
            <a:pPr>
              <a:lnSpc>
                <a:spcPct val="120000"/>
              </a:lnSpc>
              <a:spcBef>
                <a:spcPts val="1000"/>
              </a:spcBef>
            </a:pPr>
            <a:r>
              <a:rPr lang="en-GB" b="1" dirty="0"/>
              <a:t>Budget: </a:t>
            </a:r>
            <a:r>
              <a:rPr lang="en-GB" dirty="0"/>
              <a:t>the final round of LIF was launched in 2023/24 and had a budget of £10.5 million in 2023/24. </a:t>
            </a:r>
            <a:endParaRPr lang="en-GB" dirty="0">
              <a:cs typeface="Calibri"/>
            </a:endParaRPr>
          </a:p>
          <a:p>
            <a:pPr>
              <a:lnSpc>
                <a:spcPct val="120000"/>
              </a:lnSpc>
              <a:spcBef>
                <a:spcPts val="1000"/>
              </a:spcBef>
            </a:pPr>
            <a:endParaRPr lang="en-GB" dirty="0"/>
          </a:p>
          <a:p>
            <a:pPr>
              <a:lnSpc>
                <a:spcPct val="120000"/>
              </a:lnSpc>
              <a:spcBef>
                <a:spcPts val="1000"/>
              </a:spcBef>
            </a:pPr>
            <a:r>
              <a:rPr lang="en-GB" b="1" dirty="0"/>
              <a:t>Cultural Development Fund: </a:t>
            </a:r>
            <a:endParaRPr lang="en-US" dirty="0"/>
          </a:p>
          <a:p>
            <a:pPr>
              <a:lnSpc>
                <a:spcPct val="120000"/>
              </a:lnSpc>
              <a:spcBef>
                <a:spcPts val="1000"/>
              </a:spcBef>
            </a:pPr>
            <a:r>
              <a:rPr lang="en-GB" dirty="0"/>
              <a:t>The fund will unlock local growth, productivity and regenerate communities through capital investment in culture. </a:t>
            </a:r>
            <a:r>
              <a:rPr lang="en-US" dirty="0"/>
              <a:t>This </a:t>
            </a:r>
            <a:r>
              <a:rPr lang="en-US" dirty="0" err="1"/>
              <a:t>programme</a:t>
            </a:r>
            <a:r>
              <a:rPr lang="en-US" dirty="0"/>
              <a:t> is following a different timetable to MEND and LIF, and the next round will be launched in 2024.</a:t>
            </a:r>
            <a:endParaRPr lang="en-GB" dirty="0"/>
          </a:p>
          <a:p>
            <a:endParaRPr lang="en-GB" dirty="0"/>
          </a:p>
          <a:p>
            <a:r>
              <a:rPr lang="en-GB" dirty="0"/>
              <a:t>You can find out more about these funds on the Arts Council website.</a:t>
            </a:r>
            <a:endParaRPr lang="en-US" dirty="0"/>
          </a:p>
          <a:p>
            <a:pPr indent="-1270">
              <a:lnSpc>
                <a:spcPts val="1600"/>
              </a:lnSpc>
            </a:pPr>
            <a:endParaRPr lang="en-GB" b="1"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3</a:t>
            </a:fld>
            <a:endParaRPr lang="en-GB"/>
          </a:p>
        </p:txBody>
      </p:sp>
    </p:spTree>
    <p:extLst>
      <p:ext uri="{BB962C8B-B14F-4D97-AF65-F5344CB8AC3E}">
        <p14:creationId xmlns:p14="http://schemas.microsoft.com/office/powerpoint/2010/main" val="362173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overview, MEND is designed to fund urgent repair and maintenance work with identified need within the next 1 to 2 years. This programme can fund capital expenditure only.</a:t>
            </a:r>
            <a:endParaRPr lang="en-US" dirty="0"/>
          </a:p>
          <a:p>
            <a:r>
              <a:rPr lang="en-GB" dirty="0"/>
              <a:t>  </a:t>
            </a:r>
            <a:endParaRPr lang="en-GB" dirty="0">
              <a:cs typeface="Calibri"/>
            </a:endParaRPr>
          </a:p>
          <a:p>
            <a:r>
              <a:rPr lang="en-GB" dirty="0"/>
              <a:t>The funding will be awarded for projects running from April 2025 to March 2028. Projects must begin by mid-May 2025.</a:t>
            </a:r>
            <a:endParaRPr lang="en-GB" dirty="0">
              <a:cs typeface="Calibri"/>
            </a:endParaRPr>
          </a:p>
          <a:p>
            <a:r>
              <a:rPr lang="en-GB" dirty="0"/>
              <a:t>  </a:t>
            </a:r>
            <a:endParaRPr lang="en-GB" dirty="0">
              <a:cs typeface="Calibri"/>
            </a:endParaRPr>
          </a:p>
          <a:p>
            <a:r>
              <a:rPr lang="en-GB" dirty="0"/>
              <a:t>Applications can range from £50,000 to £5 million, with an overall budget of £23.8 million for this round. </a:t>
            </a:r>
            <a:endParaRPr lang="en-GB" dirty="0">
              <a:cs typeface="Calibri"/>
            </a:endParaRPr>
          </a:p>
          <a:p>
            <a:r>
              <a:rPr lang="en-GB" dirty="0"/>
              <a:t>  </a:t>
            </a:r>
            <a:endParaRPr lang="en-GB" dirty="0">
              <a:cs typeface="Calibri"/>
            </a:endParaRPr>
          </a:p>
          <a:p>
            <a:endParaRPr lang="en-GB" dirty="0"/>
          </a:p>
          <a:p>
            <a:endParaRPr lang="en-GB" b="1"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4</a:t>
            </a:fld>
            <a:endParaRPr lang="en-GB"/>
          </a:p>
        </p:txBody>
      </p:sp>
    </p:spTree>
    <p:extLst>
      <p:ext uri="{BB962C8B-B14F-4D97-AF65-F5344CB8AC3E}">
        <p14:creationId xmlns:p14="http://schemas.microsoft.com/office/powerpoint/2010/main" val="322104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2 main impacts we expect to see from this investment:</a:t>
            </a:r>
            <a:endParaRPr lang="en-US" dirty="0">
              <a:cs typeface="Calibri" panose="020F0502020204030204"/>
            </a:endParaRPr>
          </a:p>
          <a:p>
            <a:r>
              <a:rPr lang="en-GB" dirty="0"/>
              <a:t> </a:t>
            </a:r>
            <a:endParaRPr lang="en-GB" dirty="0">
              <a:cs typeface="Calibri" panose="020F0502020204030204"/>
            </a:endParaRPr>
          </a:p>
          <a:p>
            <a:pPr marL="171450" indent="-171450">
              <a:buFont typeface="Arial,Sans-Serif"/>
              <a:buChar char="•"/>
            </a:pPr>
            <a:r>
              <a:rPr lang="en-GB" dirty="0"/>
              <a:t>Firstly, Museums across England who are awarded a MEND grant will improve their core infrastructure by tackling their maintenance backlogs.</a:t>
            </a:r>
            <a:endParaRPr lang="en-GB" dirty="0">
              <a:cs typeface="Calibri"/>
            </a:endParaRPr>
          </a:p>
          <a:p>
            <a:pPr marL="171450" indent="-171450">
              <a:buFont typeface="Arial,Sans-Serif"/>
              <a:buChar char="•"/>
            </a:pPr>
            <a:r>
              <a:rPr lang="en-GB" dirty="0"/>
              <a:t>Secondly, Museums across England who are awarded a MEND grant will reduce the immediate risks to buildings, visitors, staff and collections due to improved core infrastructure.</a:t>
            </a:r>
            <a:endParaRPr lang="en-GB" dirty="0">
              <a:cs typeface="Calibri"/>
            </a:endParaRPr>
          </a:p>
          <a:p>
            <a:endParaRPr lang="en-GB" dirty="0">
              <a:cs typeface="Calibri"/>
            </a:endParaRPr>
          </a:p>
          <a:p>
            <a:r>
              <a:rPr lang="en-GB" dirty="0"/>
              <a:t>In terms of outcomes, there are a few things we expect to see from recipients of this investment: </a:t>
            </a:r>
            <a:endParaRPr lang="en-GB" dirty="0">
              <a:cs typeface="Calibri" panose="020F0502020204030204"/>
            </a:endParaRPr>
          </a:p>
          <a:p>
            <a:r>
              <a:rPr lang="en-GB" dirty="0"/>
              <a:t>  </a:t>
            </a:r>
            <a:endParaRPr lang="en-GB" dirty="0">
              <a:cs typeface="Calibri" panose="020F0502020204030204"/>
            </a:endParaRPr>
          </a:p>
          <a:p>
            <a:pPr marL="171450" indent="-171450">
              <a:buFont typeface="Arial,Sans-Serif"/>
              <a:buChar char="•"/>
            </a:pPr>
            <a:r>
              <a:rPr lang="en-GB" dirty="0"/>
              <a:t>Museums will become more financially resilient and environmentally responsible by developing and implementing maintenance plans.</a:t>
            </a:r>
            <a:endParaRPr lang="en-GB" dirty="0">
              <a:cs typeface="Calibri"/>
            </a:endParaRPr>
          </a:p>
          <a:p>
            <a:pPr marL="171450" indent="-171450">
              <a:buFont typeface="Arial,Sans-Serif"/>
              <a:buChar char="•"/>
            </a:pPr>
            <a:r>
              <a:rPr lang="en-GB" dirty="0"/>
              <a:t>The environmental performance of buildings and equipment will be increased, supporting the reduction in carbon emissions in the museum sector.</a:t>
            </a:r>
            <a:endParaRPr lang="en-GB" dirty="0">
              <a:cs typeface="Calibri"/>
            </a:endParaRPr>
          </a:p>
          <a:p>
            <a:pPr marL="171450" indent="-171450">
              <a:buFont typeface="Arial,Sans-Serif"/>
              <a:buChar char="•"/>
            </a:pPr>
            <a:r>
              <a:rPr lang="en-GB" dirty="0"/>
              <a:t>Museums’ ability to offer independent access for disabled people and accommodation of diverse user needs will be improved.</a:t>
            </a:r>
            <a:endParaRPr lang="en-GB" dirty="0">
              <a:cs typeface="Calibri"/>
            </a:endParaRPr>
          </a:p>
          <a:p>
            <a:pPr marL="171450" indent="-171450">
              <a:buFont typeface="Arial,Sans-Serif"/>
              <a:buChar char="•"/>
            </a:pPr>
            <a:r>
              <a:rPr lang="en-GB" dirty="0"/>
              <a:t>Museums will have strengthened their contribution to the local communities and regeneration by preserving landmark buildings and ensuring locally treasured collections are accessible to the public. </a:t>
            </a:r>
            <a:endParaRPr lang="en-GB" dirty="0">
              <a:cs typeface="Calibri"/>
            </a:endParaRPr>
          </a:p>
          <a:p>
            <a:pPr marL="171450" indent="-171450">
              <a:buFont typeface="Arial"/>
              <a:buChar char="•"/>
            </a:pPr>
            <a:endParaRPr lang="en-GB"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5</a:t>
            </a:fld>
            <a:endParaRPr lang="en-GB"/>
          </a:p>
        </p:txBody>
      </p:sp>
    </p:spTree>
    <p:extLst>
      <p:ext uri="{BB962C8B-B14F-4D97-AF65-F5344CB8AC3E}">
        <p14:creationId xmlns:p14="http://schemas.microsoft.com/office/powerpoint/2010/main" val="322104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800" dirty="0">
                <a:latin typeface="Arial"/>
                <a:cs typeface="Arial"/>
              </a:rPr>
              <a:t>The portal for Expressions of Interests opens on Grantium at </a:t>
            </a:r>
            <a:r>
              <a:rPr lang="en-GB" sz="1800" b="1" dirty="0">
                <a:latin typeface="Arial"/>
                <a:cs typeface="Arial"/>
              </a:rPr>
              <a:t>9am on Monday 4 March 2024</a:t>
            </a:r>
          </a:p>
          <a:p>
            <a:pPr marL="342900" indent="-342900">
              <a:buFont typeface="Arial" panose="020B0604020202020204" pitchFamily="34" charset="0"/>
              <a:buChar char="•"/>
            </a:pPr>
            <a:endParaRPr lang="en-GB" sz="1800" dirty="0">
              <a:latin typeface="Arial"/>
              <a:cs typeface="Arial"/>
            </a:endParaRPr>
          </a:p>
          <a:p>
            <a:pPr marL="342900" indent="-342900">
              <a:buFont typeface="Arial" panose="020B0604020202020204" pitchFamily="34" charset="0"/>
              <a:buChar char="•"/>
            </a:pPr>
            <a:r>
              <a:rPr lang="en-GB" sz="1800" dirty="0">
                <a:latin typeface="Arial"/>
                <a:cs typeface="Arial"/>
              </a:rPr>
              <a:t>Deadline is </a:t>
            </a:r>
            <a:r>
              <a:rPr lang="en-GB" sz="1800" b="1" dirty="0">
                <a:latin typeface="Arial"/>
                <a:cs typeface="Arial"/>
              </a:rPr>
              <a:t>12pm (midday) on Thursday 18 April 2024</a:t>
            </a:r>
          </a:p>
          <a:p>
            <a:pPr marL="342900" indent="-342900">
              <a:buFont typeface="Arial" panose="020B0604020202020204" pitchFamily="34" charset="0"/>
              <a:buChar char="•"/>
            </a:pPr>
            <a:endParaRPr lang="en-GB" sz="1800" b="1" dirty="0">
              <a:latin typeface="Arial"/>
              <a:cs typeface="Arial"/>
            </a:endParaRPr>
          </a:p>
          <a:p>
            <a:r>
              <a:rPr lang="en-GB" sz="1800" dirty="0">
                <a:latin typeface="Arial"/>
                <a:cs typeface="Arial"/>
              </a:rPr>
              <a:t>Reviews will take place over the following two weeks &amp; projects with strong potential will be invited to submit full application</a:t>
            </a:r>
          </a:p>
          <a:p>
            <a:pPr marL="342900" indent="-342900">
              <a:buFont typeface="Arial" panose="020B0604020202020204" pitchFamily="34" charset="0"/>
              <a:buChar char="•"/>
            </a:pPr>
            <a:endParaRPr lang="en-GB" sz="1800" dirty="0">
              <a:latin typeface="Arial"/>
              <a:cs typeface="Arial"/>
            </a:endParaRPr>
          </a:p>
          <a:p>
            <a:pPr marL="285750" indent="-285750">
              <a:lnSpc>
                <a:spcPct val="90000"/>
              </a:lnSpc>
              <a:spcBef>
                <a:spcPts val="1000"/>
              </a:spcBef>
              <a:buFont typeface="Arial,Sans-Serif" panose="020B0604020202020204" pitchFamily="34" charset="0"/>
              <a:buChar char="•"/>
            </a:pPr>
            <a:r>
              <a:rPr lang="en-GB" sz="1800" dirty="0">
                <a:ea typeface="+mn-lt"/>
                <a:cs typeface="+mn-lt"/>
              </a:rPr>
              <a:t>Full applications open on Grantium at </a:t>
            </a:r>
            <a:r>
              <a:rPr lang="en-GB" sz="1800" b="1" dirty="0">
                <a:ea typeface="+mn-lt"/>
                <a:cs typeface="+mn-lt"/>
              </a:rPr>
              <a:t>9am on 28 May 2024</a:t>
            </a:r>
            <a:endParaRPr lang="en-US" sz="1800" b="1" dirty="0">
              <a:ea typeface="+mn-lt"/>
              <a:cs typeface="+mn-lt"/>
            </a:endParaRPr>
          </a:p>
          <a:p>
            <a:pPr marL="285750" indent="-285750">
              <a:lnSpc>
                <a:spcPct val="90000"/>
              </a:lnSpc>
              <a:spcBef>
                <a:spcPts val="1000"/>
              </a:spcBef>
              <a:buFont typeface="Arial,Sans-Serif" panose="020B0604020202020204" pitchFamily="34" charset="0"/>
              <a:buChar char="•"/>
            </a:pPr>
            <a:endParaRPr lang="en-GB" sz="1800" b="1" dirty="0">
              <a:ea typeface="+mn-lt"/>
              <a:cs typeface="+mn-lt"/>
            </a:endParaRPr>
          </a:p>
          <a:p>
            <a:pPr>
              <a:defRPr/>
            </a:pPr>
            <a:r>
              <a:rPr lang="en-GB" sz="1800" dirty="0">
                <a:ea typeface="+mn-lt"/>
                <a:cs typeface="+mn-lt"/>
              </a:rPr>
              <a:t>Deadline is </a:t>
            </a:r>
            <a:r>
              <a:rPr lang="en-GB" sz="1800" b="1" dirty="0">
                <a:ea typeface="+mn-lt"/>
                <a:cs typeface="+mn-lt"/>
              </a:rPr>
              <a:t>12pm (midday) on 15 August 2024</a:t>
            </a:r>
            <a:endParaRPr lang="en-GB" sz="1800" dirty="0">
              <a:solidFill>
                <a:srgbClr val="FFFFFF"/>
              </a:solidFill>
              <a:ea typeface="+mn-lt"/>
              <a:cs typeface="+mn-lt"/>
            </a:endParaRPr>
          </a:p>
          <a:p>
            <a:pPr>
              <a:defRPr/>
            </a:pPr>
            <a:endParaRPr lang="en-GB" sz="1800" dirty="0">
              <a:cs typeface="+mn-lt"/>
            </a:endParaRPr>
          </a:p>
          <a:p>
            <a:pPr>
              <a:defRPr/>
            </a:pPr>
            <a:r>
              <a:rPr lang="en-GB" sz="1800" dirty="0">
                <a:cs typeface="+mn-lt"/>
              </a:rPr>
              <a:t>Final decisions will be made by our Executive Board in March 2025</a:t>
            </a:r>
            <a:br>
              <a:rPr lang="en-GB" sz="1800" dirty="0">
                <a:cs typeface="+mn-lt"/>
              </a:rPr>
            </a:br>
            <a:br>
              <a:rPr lang="en-GB" sz="1800" dirty="0">
                <a:cs typeface="+mn-lt"/>
              </a:rPr>
            </a:br>
            <a:endParaRPr lang="en-GB" sz="1800" b="0" i="0" u="none" strike="noStrike" kern="1200" cap="none" spc="0" normalizeH="0" baseline="0" noProof="0" dirty="0">
              <a:ln>
                <a:noFill/>
              </a:ln>
              <a:solidFill>
                <a:srgbClr val="FFFFFF"/>
              </a:solidFill>
              <a:effectLst/>
              <a:uLnTx/>
              <a:uFillTx/>
              <a:latin typeface="Calibri" panose="020F0502020204030204"/>
              <a:cs typeface="Calibri"/>
            </a:endParaRPr>
          </a:p>
          <a:p>
            <a:pPr marL="285750" indent="-285750">
              <a:lnSpc>
                <a:spcPct val="90000"/>
              </a:lnSpc>
              <a:spcBef>
                <a:spcPts val="1000"/>
              </a:spcBef>
              <a:buFont typeface="Arial,Sans-Serif" panose="020B0604020202020204" pitchFamily="34" charset="0"/>
              <a:buChar char="•"/>
            </a:pPr>
            <a:endParaRPr lang="en-GB" sz="1800" b="1" dirty="0">
              <a:ea typeface="+mn-lt"/>
              <a:cs typeface="+mn-lt"/>
            </a:endParaRPr>
          </a:p>
          <a:p>
            <a:endParaRPr lang="en-US" sz="1800" b="1" dirty="0">
              <a:cs typeface="Calibri"/>
            </a:endParaRPr>
          </a:p>
          <a:p>
            <a:pPr algn="l"/>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6</a:t>
            </a:fld>
            <a:endParaRPr lang="en-GB"/>
          </a:p>
        </p:txBody>
      </p:sp>
    </p:spTree>
    <p:extLst>
      <p:ext uri="{BB962C8B-B14F-4D97-AF65-F5344CB8AC3E}">
        <p14:creationId xmlns:p14="http://schemas.microsoft.com/office/powerpoint/2010/main" val="415437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MEND is an open-access capital fund, which invites non-national Accredited museums and local authorities based in England to bid for funding to make long-term strategic investments in museums’ core infrastructure. </a:t>
            </a:r>
            <a:endParaRPr lang="en-US" dirty="0"/>
          </a:p>
          <a:p>
            <a:endParaRPr lang="en-GB" dirty="0"/>
          </a:p>
          <a:p>
            <a:r>
              <a:rPr lang="en-GB" dirty="0"/>
              <a:t>Applicants must be:</a:t>
            </a:r>
            <a:endParaRPr lang="en-GB" dirty="0">
              <a:cs typeface="Calibri"/>
            </a:endParaRPr>
          </a:p>
          <a:p>
            <a:r>
              <a:rPr lang="en-GB" dirty="0"/>
              <a:t>● non-national Accredited museums based in England </a:t>
            </a:r>
            <a:endParaRPr lang="en-GB" dirty="0">
              <a:cs typeface="Calibri"/>
            </a:endParaRPr>
          </a:p>
          <a:p>
            <a:r>
              <a:rPr lang="en-GB" dirty="0"/>
              <a:t>● local authorities based in England who are responsible for the maintenance of non-national Accredited museum buildings</a:t>
            </a:r>
            <a:endParaRPr lang="en-GB" dirty="0">
              <a:cs typeface="Calibri"/>
            </a:endParaRPr>
          </a:p>
          <a:p>
            <a:r>
              <a:rPr lang="en-GB" dirty="0"/>
              <a:t>● partnerships between a local authority and a non-national Accredited museum based in England</a:t>
            </a:r>
            <a:endParaRPr lang="en-GB" dirty="0">
              <a:cs typeface="Calibri"/>
            </a:endParaRPr>
          </a:p>
          <a:p>
            <a:endParaRPr lang="en-GB" dirty="0"/>
          </a:p>
          <a:p>
            <a:endParaRPr lang="en-GB" dirty="0"/>
          </a:p>
          <a:p>
            <a:r>
              <a:rPr lang="en-GB" dirty="0"/>
              <a:t>Organisations who applied in rounds one, two and three can also apply in round four, including those who were funded. If they have started their MEND funded activity and found that it will be more expensive than anticipated, then they can't apply to round four to top up their original grant. If, however, there is a second phase to the works we are funding which is distinct and which was not included in their funded application then they can apply for that. Unsuccessful and ineligible applicants from rounds one, two and three can reapply for the same activity.</a:t>
            </a:r>
            <a:endParaRPr lang="en-US" dirty="0"/>
          </a:p>
          <a:p>
            <a:endParaRPr lang="en-GB" dirty="0"/>
          </a:p>
          <a:p>
            <a:endParaRPr lang="en-GB" b="1" dirty="0">
              <a:cs typeface="Calibri"/>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7</a:t>
            </a:fld>
            <a:endParaRPr lang="en-GB"/>
          </a:p>
        </p:txBody>
      </p:sp>
    </p:spTree>
    <p:extLst>
      <p:ext uri="{BB962C8B-B14F-4D97-AF65-F5344CB8AC3E}">
        <p14:creationId xmlns:p14="http://schemas.microsoft.com/office/powerpoint/2010/main" val="217746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anticipated that the fund will be investing in the following broad categories:</a:t>
            </a:r>
            <a:endParaRPr lang="en-GB" dirty="0">
              <a:cs typeface="Calibri"/>
            </a:endParaRPr>
          </a:p>
          <a:p>
            <a:r>
              <a:rPr lang="en-GB" dirty="0"/>
              <a:t>• protecting fabric/longevity of the structure</a:t>
            </a:r>
            <a:endParaRPr lang="en-GB" dirty="0">
              <a:cs typeface="Calibri"/>
            </a:endParaRPr>
          </a:p>
          <a:p>
            <a:r>
              <a:rPr lang="en-GB" dirty="0"/>
              <a:t>• repairs to the fabric of the building so that exhibits and collections are protected</a:t>
            </a:r>
            <a:endParaRPr lang="en-GB" dirty="0">
              <a:cs typeface="Calibri"/>
            </a:endParaRPr>
          </a:p>
          <a:p>
            <a:r>
              <a:rPr lang="en-GB" dirty="0"/>
              <a:t>• upgrading building services (direct questions to HE colleagues in Webinar)</a:t>
            </a:r>
            <a:endParaRPr lang="en-GB" dirty="0">
              <a:cs typeface="Calibri"/>
            </a:endParaRPr>
          </a:p>
          <a:p>
            <a:r>
              <a:rPr lang="en-GB" dirty="0"/>
              <a:t>• improving environmental performance of museum infrastructure through repairs</a:t>
            </a:r>
            <a:endParaRPr lang="en-GB" dirty="0">
              <a:cs typeface="Calibri"/>
            </a:endParaRPr>
          </a:p>
          <a:p>
            <a:r>
              <a:rPr lang="en-GB" dirty="0"/>
              <a:t>• addressing equality and accessibility through your project</a:t>
            </a:r>
            <a:endParaRPr lang="en-GB" dirty="0">
              <a:cs typeface="Calibri"/>
            </a:endParaRPr>
          </a:p>
          <a:p>
            <a:endParaRPr lang="en-GB" dirty="0"/>
          </a:p>
          <a:p>
            <a:r>
              <a:rPr lang="en-GB" dirty="0"/>
              <a:t>These must all be costs that can be capitalised on your organisation’s balance sheet.</a:t>
            </a:r>
            <a:endParaRPr lang="en-GB" dirty="0">
              <a:cs typeface="Calibri"/>
            </a:endParaRPr>
          </a:p>
          <a:p>
            <a:endParaRPr lang="en-GB" dirty="0"/>
          </a:p>
          <a:p>
            <a:r>
              <a:rPr lang="en-GB" dirty="0"/>
              <a:t>We expect all the capital requirements you wish to apply for on one museum site to be included within one application. Multiple museum buildings can be included in one application, as long as they are on the same museum site and are accredited.</a:t>
            </a:r>
            <a:endParaRPr lang="en-US" dirty="0"/>
          </a:p>
          <a:p>
            <a:endParaRPr lang="en-GB"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8</a:t>
            </a:fld>
            <a:endParaRPr lang="en-GB"/>
          </a:p>
        </p:txBody>
      </p:sp>
    </p:spTree>
    <p:extLst>
      <p:ext uri="{BB962C8B-B14F-4D97-AF65-F5344CB8AC3E}">
        <p14:creationId xmlns:p14="http://schemas.microsoft.com/office/powerpoint/2010/main" val="45271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270">
              <a:lnSpc>
                <a:spcPts val="1600"/>
              </a:lnSpc>
            </a:pPr>
            <a:r>
              <a:rPr lang="en-GB" dirty="0"/>
              <a:t>Prior to submitting an application:</a:t>
            </a:r>
            <a:endParaRPr lang="en-GB" dirty="0">
              <a:cs typeface="Calibri"/>
            </a:endParaRPr>
          </a:p>
          <a:p>
            <a:pPr marL="342900" indent="-342900">
              <a:lnSpc>
                <a:spcPts val="1600"/>
              </a:lnSpc>
              <a:buFont typeface="Arial,Sans-Serif"/>
              <a:buChar char="●"/>
            </a:pPr>
            <a:r>
              <a:rPr lang="en-GB" dirty="0"/>
              <a:t>applicants will need to have detailed plans and proposals for the capital work, including a recent costed condition survey (within the last five years, with costs updated within the last twelve months) undertaken by an appropriately qualified professional. </a:t>
            </a:r>
            <a:r>
              <a:rPr lang="en-GB" b="1" dirty="0"/>
              <a:t>This will be a mandatory attachment on your Expression of Interest and application</a:t>
            </a:r>
            <a:endParaRPr lang="en-GB" b="1" dirty="0">
              <a:cs typeface="Calibri"/>
            </a:endParaRPr>
          </a:p>
          <a:p>
            <a:pPr marL="342900" indent="-342900">
              <a:lnSpc>
                <a:spcPts val="1600"/>
              </a:lnSpc>
              <a:buFont typeface="Arial,Sans-Serif"/>
              <a:buChar char="●"/>
            </a:pPr>
            <a:r>
              <a:rPr lang="en-GB" b="0" dirty="0"/>
              <a:t>if your project includes works to building services then your costed condition survey should include building services</a:t>
            </a:r>
            <a:endParaRPr lang="en-GB" b="0" dirty="0">
              <a:cs typeface="Calibri"/>
            </a:endParaRPr>
          </a:p>
          <a:p>
            <a:pPr marL="342900" indent="-342900">
              <a:lnSpc>
                <a:spcPts val="1600"/>
              </a:lnSpc>
              <a:buFont typeface="Arial,Sans-Serif"/>
              <a:buChar char="●"/>
            </a:pPr>
            <a:r>
              <a:rPr lang="en-GB" dirty="0"/>
              <a:t>plans for architectural and engineering elements must have completed at least RIBA Work Stage 3 at the point of submitting your full application, if you are following RIBA Work Stages. If you are not following RIBA Work Stages, plans should be developed to the equivalent of RIBA Work Stage 3</a:t>
            </a:r>
            <a:endParaRPr lang="en-GB" dirty="0">
              <a:cs typeface="Calibri"/>
            </a:endParaRPr>
          </a:p>
          <a:p>
            <a:pPr marL="342900" indent="-342900">
              <a:lnSpc>
                <a:spcPts val="1600"/>
              </a:lnSpc>
              <a:buFont typeface="Arial,Sans-Serif"/>
              <a:buChar char="●"/>
            </a:pPr>
            <a:r>
              <a:rPr lang="en-GB" dirty="0"/>
              <a:t>freehold or leasehold ownership of the land and buildings</a:t>
            </a:r>
            <a:endParaRPr lang="en-US" dirty="0"/>
          </a:p>
          <a:p>
            <a:pPr marL="342900" indent="-342900">
              <a:lnSpc>
                <a:spcPts val="1600"/>
              </a:lnSpc>
              <a:buFont typeface="Arial,Sans-Serif"/>
              <a:buChar char="●"/>
            </a:pPr>
            <a:r>
              <a:rPr lang="en-GB" dirty="0"/>
              <a:t>an access audit will also be required if your proposal includes access works</a:t>
            </a:r>
            <a:endParaRPr lang="en-US" dirty="0"/>
          </a:p>
          <a:p>
            <a:pPr marL="342900" indent="-342900">
              <a:lnSpc>
                <a:spcPts val="1600"/>
              </a:lnSpc>
              <a:buFont typeface="Arial,Sans-Serif"/>
              <a:buChar char="●"/>
            </a:pPr>
            <a:endParaRPr lang="en-GB" dirty="0"/>
          </a:p>
          <a:p>
            <a:endParaRPr lang="en-GB"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03E8813F-B03E-4E91-8BD5-129485BE00AF}" type="slidenum">
              <a:rPr lang="en-GB" smtClean="0"/>
              <a:t>9</a:t>
            </a:fld>
            <a:endParaRPr lang="en-GB"/>
          </a:p>
        </p:txBody>
      </p:sp>
    </p:spTree>
    <p:extLst>
      <p:ext uri="{BB962C8B-B14F-4D97-AF65-F5344CB8AC3E}">
        <p14:creationId xmlns:p14="http://schemas.microsoft.com/office/powerpoint/2010/main" val="9485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26B0-AD3F-410A-944C-766AA3D058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A15032-C991-4223-AA2D-045C52067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52A9D3-FFD0-47B7-95D6-88DD10B0719F}"/>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5" name="Footer Placeholder 4">
            <a:extLst>
              <a:ext uri="{FF2B5EF4-FFF2-40B4-BE49-F238E27FC236}">
                <a16:creationId xmlns:a16="http://schemas.microsoft.com/office/drawing/2014/main" id="{2F679587-1CC6-42C0-8830-66F4FB0DEF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FB254-6A40-48C9-A4E0-18EACB54DEE9}"/>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19027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58AD-24D6-400B-91AD-79CA337917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057DCD-7DD0-483F-B3CB-0227A15D9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C20B9D-E9A0-46B2-9607-8E59762366D8}"/>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5" name="Footer Placeholder 4">
            <a:extLst>
              <a:ext uri="{FF2B5EF4-FFF2-40B4-BE49-F238E27FC236}">
                <a16:creationId xmlns:a16="http://schemas.microsoft.com/office/drawing/2014/main" id="{00E691F0-3531-4013-9FEE-2ABA45ED7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6DB8A6-AF34-4EA6-A464-8E6BFC9A68C7}"/>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24837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F2893-E2E8-4D5D-864B-D62D2E8874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6C4181-1169-4EDD-A163-D925CCAB5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EDC0F4-ECB7-4414-B9E8-E1018C876789}"/>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5" name="Footer Placeholder 4">
            <a:extLst>
              <a:ext uri="{FF2B5EF4-FFF2-40B4-BE49-F238E27FC236}">
                <a16:creationId xmlns:a16="http://schemas.microsoft.com/office/drawing/2014/main" id="{B1FC6959-E182-44D9-88ED-393088324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DD36E2-9CA2-4CAC-9100-F7536E2B9A32}"/>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322647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3176775"/>
            <a:ext cx="7200000" cy="1623227"/>
          </a:xfrm>
        </p:spPr>
        <p:txBody>
          <a:bodyPr anchor="b">
            <a:normAutofit/>
          </a:bodyPr>
          <a:lstStyle>
            <a:lvl1pPr algn="l">
              <a:lnSpc>
                <a:spcPts val="5400"/>
              </a:lnSpc>
              <a:defRPr sz="5200" b="1" i="0">
                <a:latin typeface="Georgia" charset="0"/>
                <a:ea typeface="Georgia" charset="0"/>
                <a:cs typeface="Georgia" charset="0"/>
              </a:defRPr>
            </a:lvl1pPr>
          </a:lstStyle>
          <a:p>
            <a:r>
              <a:rPr lang="en-US"/>
              <a:t>Click to edit Master title style</a:t>
            </a:r>
          </a:p>
        </p:txBody>
      </p:sp>
      <p:sp>
        <p:nvSpPr>
          <p:cNvPr id="4" name="Text Placeholder 3"/>
          <p:cNvSpPr>
            <a:spLocks noGrp="1"/>
          </p:cNvSpPr>
          <p:nvPr>
            <p:ph type="body" sz="quarter" idx="10"/>
          </p:nvPr>
        </p:nvSpPr>
        <p:spPr>
          <a:xfrm>
            <a:off x="480000" y="5020562"/>
            <a:ext cx="7200000" cy="748725"/>
          </a:xfrm>
        </p:spPr>
        <p:txBody>
          <a:bodyPr>
            <a:noAutofit/>
          </a:bodyPr>
          <a:lstStyle>
            <a:lvl1pPr marL="0" indent="0" algn="l">
              <a:lnSpc>
                <a:spcPts val="2080"/>
              </a:lnSpc>
              <a:spcBef>
                <a:spcPts val="0"/>
              </a:spcBef>
              <a:buNone/>
              <a:defRPr sz="3600">
                <a:latin typeface="Arial" charset="0"/>
                <a:ea typeface="Arial" charset="0"/>
                <a:cs typeface="Arial" charset="0"/>
              </a:defRPr>
            </a:lvl1pPr>
            <a:lvl2pPr marL="457189" indent="0" algn="l">
              <a:spcBef>
                <a:spcPts val="0"/>
              </a:spcBef>
              <a:buNone/>
              <a:defRPr sz="3600">
                <a:latin typeface="Arial" charset="0"/>
                <a:ea typeface="Arial" charset="0"/>
                <a:cs typeface="Arial" charset="0"/>
              </a:defRPr>
            </a:lvl2pPr>
            <a:lvl3pPr marL="914377" indent="0" algn="l">
              <a:spcBef>
                <a:spcPts val="0"/>
              </a:spcBef>
              <a:buNone/>
              <a:defRPr sz="3600">
                <a:latin typeface="Arial" charset="0"/>
                <a:ea typeface="Arial" charset="0"/>
                <a:cs typeface="Arial" charset="0"/>
              </a:defRPr>
            </a:lvl3pPr>
            <a:lvl4pPr marL="1371566" indent="0" algn="l">
              <a:spcBef>
                <a:spcPts val="0"/>
              </a:spcBef>
              <a:buNone/>
              <a:defRPr sz="3600">
                <a:latin typeface="Arial" charset="0"/>
                <a:ea typeface="Arial" charset="0"/>
                <a:cs typeface="Arial" charset="0"/>
              </a:defRPr>
            </a:lvl4pPr>
            <a:lvl5pPr marL="1828754" indent="0" algn="l">
              <a:spcBef>
                <a:spcPts val="0"/>
              </a:spcBef>
              <a:buNone/>
              <a:defRPr sz="36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672000"/>
            <a:ext cx="849376" cy="833120"/>
          </a:xfrm>
          <a:prstGeom prst="rect">
            <a:avLst/>
          </a:prstGeom>
        </p:spPr>
      </p:pic>
      <p:cxnSp>
        <p:nvCxnSpPr>
          <p:cNvPr id="14" name="Straight Connector 13"/>
          <p:cNvCxnSpPr/>
          <p:nvPr userDrawn="1"/>
        </p:nvCxnSpPr>
        <p:spPr>
          <a:xfrm>
            <a:off x="480000" y="480000"/>
            <a:ext cx="112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80483" y="5822400"/>
            <a:ext cx="7199516" cy="491067"/>
          </a:xfrm>
        </p:spPr>
        <p:txBody>
          <a:bodyPr anchor="b">
            <a:noAutofit/>
          </a:bodyPr>
          <a:lstStyle>
            <a:lvl1pPr marL="0" indent="0">
              <a:spcBef>
                <a:spcPts val="0"/>
              </a:spcBef>
              <a:buNone/>
              <a:defRPr sz="1867"/>
            </a:lvl1pPr>
            <a:lvl2pPr marL="457189" indent="0">
              <a:spcBef>
                <a:spcPts val="0"/>
              </a:spcBef>
              <a:buNone/>
              <a:defRPr sz="1867"/>
            </a:lvl2pPr>
            <a:lvl3pPr marL="914377" indent="0">
              <a:spcBef>
                <a:spcPts val="0"/>
              </a:spcBef>
              <a:buNone/>
              <a:defRPr sz="1867"/>
            </a:lvl3pPr>
            <a:lvl4pPr marL="1371566" indent="0">
              <a:spcBef>
                <a:spcPts val="0"/>
              </a:spcBef>
              <a:buNone/>
              <a:defRPr sz="1867"/>
            </a:lvl4pPr>
            <a:lvl5pPr marL="1828754" indent="0">
              <a:spcBef>
                <a:spcPts val="0"/>
              </a:spcBef>
              <a:buNone/>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p:nvPr>
        </p:nvSpPr>
        <p:spPr>
          <a:xfrm>
            <a:off x="480484" y="2696634"/>
            <a:ext cx="7199515" cy="351367"/>
          </a:xfrm>
        </p:spPr>
        <p:txBody>
          <a:bodyPr>
            <a:noAutofit/>
          </a:bodyPr>
          <a:lstStyle>
            <a:lvl1pPr marL="0" indent="0">
              <a:spcBef>
                <a:spcPts val="0"/>
              </a:spcBef>
              <a:buNone/>
              <a:defRPr sz="1867">
                <a:latin typeface="Arial" charset="0"/>
                <a:ea typeface="Arial" charset="0"/>
                <a:cs typeface="Arial" charset="0"/>
              </a:defRPr>
            </a:lvl1pPr>
            <a:lvl2pPr>
              <a:spcBef>
                <a:spcPts val="0"/>
              </a:spcBef>
              <a:defRPr sz="1867"/>
            </a:lvl2pPr>
            <a:lvl3pPr>
              <a:spcBef>
                <a:spcPts val="0"/>
              </a:spcBef>
              <a:defRPr sz="1867"/>
            </a:lvl3pPr>
            <a:lvl4pPr>
              <a:spcBef>
                <a:spcPts val="0"/>
              </a:spcBef>
              <a:defRPr sz="1867"/>
            </a:lvl4pPr>
            <a:lvl5pPr>
              <a:spcBef>
                <a:spcPts val="0"/>
              </a:spcBef>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2"/>
          </p:nvPr>
        </p:nvSpPr>
        <p:spPr>
          <a:xfrm>
            <a:off x="624001" y="6480001"/>
            <a:ext cx="3977217" cy="167999"/>
          </a:xfrm>
        </p:spPr>
        <p:txBody>
          <a:bodyPr>
            <a:noAutofit/>
          </a:bodyPr>
          <a:lstStyle>
            <a:lvl1pPr marL="0" indent="0">
              <a:buNone/>
              <a:tabLst>
                <a:tab pos="1295968" algn="l"/>
              </a:tabLst>
              <a:defRPr sz="1000" b="1"/>
            </a:lvl1pPr>
            <a:lvl2pPr marL="457189" indent="0">
              <a:buNone/>
              <a:tabLst>
                <a:tab pos="1295968" algn="l"/>
              </a:tabLst>
              <a:defRPr sz="1000" b="1"/>
            </a:lvl2pPr>
            <a:lvl3pPr marL="914377" indent="0">
              <a:buNone/>
              <a:tabLst>
                <a:tab pos="1295968" algn="l"/>
              </a:tabLst>
              <a:defRPr sz="1000" b="1"/>
            </a:lvl3pPr>
            <a:lvl4pPr marL="1371566" indent="0">
              <a:buNone/>
              <a:tabLst>
                <a:tab pos="1295968" algn="l"/>
              </a:tabLst>
              <a:defRPr sz="1000" b="1"/>
            </a:lvl4pPr>
            <a:lvl5pPr marL="1828754" indent="0">
              <a:buNone/>
              <a:tabLst>
                <a:tab pos="1295968" algn="l"/>
              </a:tabLst>
              <a:defRPr sz="10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3"/>
          <p:cNvSpPr>
            <a:spLocks noGrp="1"/>
          </p:cNvSpPr>
          <p:nvPr>
            <p:ph type="pic" sz="quarter" idx="15"/>
          </p:nvPr>
        </p:nvSpPr>
        <p:spPr>
          <a:xfrm>
            <a:off x="480000" y="6489600"/>
            <a:ext cx="96000" cy="100800"/>
          </a:xfrm>
        </p:spPr>
        <p:txBody>
          <a:bodyPr>
            <a:normAutofit/>
          </a:bodyPr>
          <a:lstStyle>
            <a:lvl1pPr marL="0" indent="0">
              <a:buNone/>
              <a:defRPr sz="800"/>
            </a:lvl1pPr>
          </a:lstStyle>
          <a:p>
            <a:r>
              <a:rPr lang="en-US"/>
              <a:t>Click icon to add picture</a:t>
            </a:r>
          </a:p>
        </p:txBody>
      </p:sp>
    </p:spTree>
    <p:extLst>
      <p:ext uri="{BB962C8B-B14F-4D97-AF65-F5344CB8AC3E}">
        <p14:creationId xmlns:p14="http://schemas.microsoft.com/office/powerpoint/2010/main" val="395070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3176775"/>
            <a:ext cx="7200000" cy="1623227"/>
          </a:xfrm>
        </p:spPr>
        <p:txBody>
          <a:bodyPr anchor="b">
            <a:normAutofit/>
          </a:bodyPr>
          <a:lstStyle>
            <a:lvl1pPr algn="l">
              <a:lnSpc>
                <a:spcPts val="5400"/>
              </a:lnSpc>
              <a:defRPr sz="5200" b="1" i="0">
                <a:latin typeface="Georgia" charset="0"/>
                <a:ea typeface="Georgia" charset="0"/>
                <a:cs typeface="Georgia" charset="0"/>
              </a:defRPr>
            </a:lvl1pPr>
          </a:lstStyle>
          <a:p>
            <a:r>
              <a:rPr lang="en-US"/>
              <a:t>Click to edit Master title style</a:t>
            </a:r>
          </a:p>
        </p:txBody>
      </p:sp>
      <p:sp>
        <p:nvSpPr>
          <p:cNvPr id="4" name="Text Placeholder 3"/>
          <p:cNvSpPr>
            <a:spLocks noGrp="1"/>
          </p:cNvSpPr>
          <p:nvPr>
            <p:ph type="body" sz="quarter" idx="10"/>
          </p:nvPr>
        </p:nvSpPr>
        <p:spPr>
          <a:xfrm>
            <a:off x="480000" y="5020562"/>
            <a:ext cx="7200000" cy="748725"/>
          </a:xfrm>
        </p:spPr>
        <p:txBody>
          <a:bodyPr>
            <a:noAutofit/>
          </a:bodyPr>
          <a:lstStyle>
            <a:lvl1pPr marL="0" indent="0" algn="l">
              <a:lnSpc>
                <a:spcPts val="2080"/>
              </a:lnSpc>
              <a:spcBef>
                <a:spcPts val="0"/>
              </a:spcBef>
              <a:buNone/>
              <a:defRPr sz="3600">
                <a:latin typeface="Arial" charset="0"/>
                <a:ea typeface="Arial" charset="0"/>
                <a:cs typeface="Arial" charset="0"/>
              </a:defRPr>
            </a:lvl1pPr>
            <a:lvl2pPr marL="457189" indent="0" algn="l">
              <a:spcBef>
                <a:spcPts val="0"/>
              </a:spcBef>
              <a:buNone/>
              <a:defRPr sz="3600">
                <a:latin typeface="Arial" charset="0"/>
                <a:ea typeface="Arial" charset="0"/>
                <a:cs typeface="Arial" charset="0"/>
              </a:defRPr>
            </a:lvl2pPr>
            <a:lvl3pPr marL="914377" indent="0" algn="l">
              <a:spcBef>
                <a:spcPts val="0"/>
              </a:spcBef>
              <a:buNone/>
              <a:defRPr sz="3600">
                <a:latin typeface="Arial" charset="0"/>
                <a:ea typeface="Arial" charset="0"/>
                <a:cs typeface="Arial" charset="0"/>
              </a:defRPr>
            </a:lvl3pPr>
            <a:lvl4pPr marL="1371566" indent="0" algn="l">
              <a:spcBef>
                <a:spcPts val="0"/>
              </a:spcBef>
              <a:buNone/>
              <a:defRPr sz="3600">
                <a:latin typeface="Arial" charset="0"/>
                <a:ea typeface="Arial" charset="0"/>
                <a:cs typeface="Arial" charset="0"/>
              </a:defRPr>
            </a:lvl4pPr>
            <a:lvl5pPr marL="1828754" indent="0" algn="l">
              <a:spcBef>
                <a:spcPts val="0"/>
              </a:spcBef>
              <a:buNone/>
              <a:defRPr sz="36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672000"/>
            <a:ext cx="849376" cy="833120"/>
          </a:xfrm>
          <a:prstGeom prst="rect">
            <a:avLst/>
          </a:prstGeom>
        </p:spPr>
      </p:pic>
      <p:cxnSp>
        <p:nvCxnSpPr>
          <p:cNvPr id="14" name="Straight Connector 13"/>
          <p:cNvCxnSpPr/>
          <p:nvPr userDrawn="1"/>
        </p:nvCxnSpPr>
        <p:spPr>
          <a:xfrm>
            <a:off x="480000" y="480000"/>
            <a:ext cx="112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80483" y="5822400"/>
            <a:ext cx="7199516" cy="491067"/>
          </a:xfrm>
        </p:spPr>
        <p:txBody>
          <a:bodyPr anchor="b">
            <a:noAutofit/>
          </a:bodyPr>
          <a:lstStyle>
            <a:lvl1pPr marL="0" indent="0">
              <a:spcBef>
                <a:spcPts val="0"/>
              </a:spcBef>
              <a:buNone/>
              <a:defRPr sz="1867"/>
            </a:lvl1pPr>
            <a:lvl2pPr marL="457189" indent="0">
              <a:spcBef>
                <a:spcPts val="0"/>
              </a:spcBef>
              <a:buNone/>
              <a:defRPr sz="1867"/>
            </a:lvl2pPr>
            <a:lvl3pPr marL="914377" indent="0">
              <a:spcBef>
                <a:spcPts val="0"/>
              </a:spcBef>
              <a:buNone/>
              <a:defRPr sz="1867"/>
            </a:lvl3pPr>
            <a:lvl4pPr marL="1371566" indent="0">
              <a:spcBef>
                <a:spcPts val="0"/>
              </a:spcBef>
              <a:buNone/>
              <a:defRPr sz="1867"/>
            </a:lvl4pPr>
            <a:lvl5pPr marL="1828754" indent="0">
              <a:spcBef>
                <a:spcPts val="0"/>
              </a:spcBef>
              <a:buNone/>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p:nvPr>
        </p:nvSpPr>
        <p:spPr>
          <a:xfrm>
            <a:off x="480484" y="2696634"/>
            <a:ext cx="7199515" cy="351367"/>
          </a:xfrm>
        </p:spPr>
        <p:txBody>
          <a:bodyPr>
            <a:noAutofit/>
          </a:bodyPr>
          <a:lstStyle>
            <a:lvl1pPr marL="0" indent="0">
              <a:spcBef>
                <a:spcPts val="0"/>
              </a:spcBef>
              <a:buNone/>
              <a:defRPr sz="1867">
                <a:latin typeface="Arial" charset="0"/>
                <a:ea typeface="Arial" charset="0"/>
                <a:cs typeface="Arial" charset="0"/>
              </a:defRPr>
            </a:lvl1pPr>
            <a:lvl2pPr>
              <a:spcBef>
                <a:spcPts val="0"/>
              </a:spcBef>
              <a:defRPr sz="1867"/>
            </a:lvl2pPr>
            <a:lvl3pPr>
              <a:spcBef>
                <a:spcPts val="0"/>
              </a:spcBef>
              <a:defRPr sz="1867"/>
            </a:lvl3pPr>
            <a:lvl4pPr>
              <a:spcBef>
                <a:spcPts val="0"/>
              </a:spcBef>
              <a:defRPr sz="1867"/>
            </a:lvl4pPr>
            <a:lvl5pPr>
              <a:spcBef>
                <a:spcPts val="0"/>
              </a:spcBef>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12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Title &amp; Image">
    <p:bg>
      <p:bgPr>
        <a:solidFill>
          <a:schemeClr val="accent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6859200"/>
          </a:xfrm>
        </p:spPr>
        <p:txBody>
          <a:bodyPr anchor="ctr"/>
          <a:lstStyle>
            <a:lvl1pPr marL="0" indent="0" algn="ctr">
              <a:buNone/>
              <a:defRPr>
                <a:latin typeface="Arial" charset="0"/>
                <a:ea typeface="Arial" charset="0"/>
                <a:cs typeface="Arial" charset="0"/>
              </a:defRPr>
            </a:lvl1pPr>
          </a:lstStyle>
          <a:p>
            <a:r>
              <a:rPr lang="en-US"/>
              <a:t>Click icon to add picture</a:t>
            </a:r>
          </a:p>
        </p:txBody>
      </p:sp>
      <p:sp>
        <p:nvSpPr>
          <p:cNvPr id="2" name="Title 1"/>
          <p:cNvSpPr>
            <a:spLocks noGrp="1"/>
          </p:cNvSpPr>
          <p:nvPr>
            <p:ph type="ctrTitle"/>
          </p:nvPr>
        </p:nvSpPr>
        <p:spPr>
          <a:xfrm>
            <a:off x="480000" y="3176775"/>
            <a:ext cx="7200000" cy="1623227"/>
          </a:xfrm>
        </p:spPr>
        <p:txBody>
          <a:bodyPr anchor="b">
            <a:normAutofit/>
          </a:bodyPr>
          <a:lstStyle>
            <a:lvl1pPr algn="l">
              <a:lnSpc>
                <a:spcPts val="5400"/>
              </a:lnSpc>
              <a:defRPr sz="5200" b="1" i="0">
                <a:latin typeface="Georgia" charset="0"/>
                <a:ea typeface="Georgia" charset="0"/>
                <a:cs typeface="Georgia" charset="0"/>
              </a:defRPr>
            </a:lvl1pPr>
          </a:lstStyle>
          <a:p>
            <a:r>
              <a:rPr lang="en-US"/>
              <a:t>Click to edit Master title style</a:t>
            </a:r>
          </a:p>
        </p:txBody>
      </p:sp>
      <p:sp>
        <p:nvSpPr>
          <p:cNvPr id="4" name="Text Placeholder 3"/>
          <p:cNvSpPr>
            <a:spLocks noGrp="1"/>
          </p:cNvSpPr>
          <p:nvPr>
            <p:ph type="body" sz="quarter" idx="10"/>
          </p:nvPr>
        </p:nvSpPr>
        <p:spPr>
          <a:xfrm>
            <a:off x="480000" y="5020562"/>
            <a:ext cx="7200000" cy="748725"/>
          </a:xfrm>
        </p:spPr>
        <p:txBody>
          <a:bodyPr anchor="t">
            <a:noAutofit/>
          </a:bodyPr>
          <a:lstStyle>
            <a:lvl1pPr marL="0" indent="0" algn="l">
              <a:lnSpc>
                <a:spcPts val="2080"/>
              </a:lnSpc>
              <a:spcBef>
                <a:spcPts val="0"/>
              </a:spcBef>
              <a:buNone/>
              <a:defRPr sz="3600">
                <a:latin typeface="Arial" charset="0"/>
                <a:ea typeface="Arial" charset="0"/>
                <a:cs typeface="Arial" charset="0"/>
              </a:defRPr>
            </a:lvl1pPr>
            <a:lvl2pPr marL="457189" indent="0" algn="l">
              <a:spcBef>
                <a:spcPts val="0"/>
              </a:spcBef>
              <a:buNone/>
              <a:defRPr sz="3600">
                <a:latin typeface="Arial" charset="0"/>
                <a:ea typeface="Arial" charset="0"/>
                <a:cs typeface="Arial" charset="0"/>
              </a:defRPr>
            </a:lvl2pPr>
            <a:lvl3pPr marL="914377" indent="0" algn="l">
              <a:spcBef>
                <a:spcPts val="0"/>
              </a:spcBef>
              <a:buNone/>
              <a:defRPr sz="3600">
                <a:latin typeface="Arial" charset="0"/>
                <a:ea typeface="Arial" charset="0"/>
                <a:cs typeface="Arial" charset="0"/>
              </a:defRPr>
            </a:lvl3pPr>
            <a:lvl4pPr marL="1371566" indent="0" algn="l">
              <a:spcBef>
                <a:spcPts val="0"/>
              </a:spcBef>
              <a:buNone/>
              <a:defRPr sz="3600">
                <a:latin typeface="Arial" charset="0"/>
                <a:ea typeface="Arial" charset="0"/>
                <a:cs typeface="Arial" charset="0"/>
              </a:defRPr>
            </a:lvl4pPr>
            <a:lvl5pPr marL="1828754" indent="0" algn="l">
              <a:spcBef>
                <a:spcPts val="0"/>
              </a:spcBef>
              <a:buNone/>
              <a:defRPr sz="36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672000"/>
            <a:ext cx="849376" cy="833120"/>
          </a:xfrm>
          <a:prstGeom prst="rect">
            <a:avLst/>
          </a:prstGeom>
        </p:spPr>
      </p:pic>
      <p:cxnSp>
        <p:nvCxnSpPr>
          <p:cNvPr id="14" name="Straight Connector 13"/>
          <p:cNvCxnSpPr/>
          <p:nvPr userDrawn="1"/>
        </p:nvCxnSpPr>
        <p:spPr>
          <a:xfrm>
            <a:off x="480000" y="480000"/>
            <a:ext cx="112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80483" y="5824644"/>
            <a:ext cx="7199516" cy="491067"/>
          </a:xfrm>
        </p:spPr>
        <p:txBody>
          <a:bodyPr anchor="b">
            <a:noAutofit/>
          </a:bodyPr>
          <a:lstStyle>
            <a:lvl1pPr marL="0" indent="0">
              <a:spcBef>
                <a:spcPts val="0"/>
              </a:spcBef>
              <a:buNone/>
              <a:defRPr sz="1867"/>
            </a:lvl1pPr>
            <a:lvl2pPr marL="457189" indent="0">
              <a:spcBef>
                <a:spcPts val="0"/>
              </a:spcBef>
              <a:buNone/>
              <a:defRPr sz="1867"/>
            </a:lvl2pPr>
            <a:lvl3pPr marL="914377" indent="0">
              <a:spcBef>
                <a:spcPts val="0"/>
              </a:spcBef>
              <a:buNone/>
              <a:defRPr sz="1867"/>
            </a:lvl3pPr>
            <a:lvl4pPr marL="1371566" indent="0">
              <a:spcBef>
                <a:spcPts val="0"/>
              </a:spcBef>
              <a:buNone/>
              <a:defRPr sz="1867"/>
            </a:lvl4pPr>
            <a:lvl5pPr marL="1828754" indent="0">
              <a:spcBef>
                <a:spcPts val="0"/>
              </a:spcBef>
              <a:buNone/>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p:nvPr>
        </p:nvSpPr>
        <p:spPr>
          <a:xfrm>
            <a:off x="480484" y="2696634"/>
            <a:ext cx="7199515" cy="351367"/>
          </a:xfrm>
        </p:spPr>
        <p:txBody>
          <a:bodyPr>
            <a:noAutofit/>
          </a:bodyPr>
          <a:lstStyle>
            <a:lvl1pPr marL="0" indent="0">
              <a:spcBef>
                <a:spcPts val="0"/>
              </a:spcBef>
              <a:buNone/>
              <a:defRPr sz="1867">
                <a:latin typeface="Arial" charset="0"/>
                <a:ea typeface="Arial" charset="0"/>
                <a:cs typeface="Arial" charset="0"/>
              </a:defRPr>
            </a:lvl1pPr>
            <a:lvl2pPr>
              <a:spcBef>
                <a:spcPts val="0"/>
              </a:spcBef>
              <a:defRPr sz="1867"/>
            </a:lvl2pPr>
            <a:lvl3pPr>
              <a:spcBef>
                <a:spcPts val="0"/>
              </a:spcBef>
              <a:defRPr sz="1867"/>
            </a:lvl3pPr>
            <a:lvl4pPr>
              <a:spcBef>
                <a:spcPts val="0"/>
              </a:spcBef>
              <a:defRPr sz="1867"/>
            </a:lvl4pPr>
            <a:lvl5pPr>
              <a:spcBef>
                <a:spcPts val="0"/>
              </a:spcBef>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latin typeface="Univers 45 Light" charset="0"/>
                <a:ea typeface="Univers 45 Light" charset="0"/>
                <a:cs typeface="Univers 45 Light" charset="0"/>
              </a:defRPr>
            </a:lvl1pPr>
            <a:lvl2pPr marL="457189" indent="0" algn="r">
              <a:lnSpc>
                <a:spcPts val="1067"/>
              </a:lnSpc>
              <a:spcBef>
                <a:spcPts val="0"/>
              </a:spcBef>
              <a:buNone/>
              <a:defRPr sz="933">
                <a:latin typeface="Univers 45 Light" charset="0"/>
                <a:ea typeface="Univers 45 Light" charset="0"/>
                <a:cs typeface="Univers 45 Light" charset="0"/>
              </a:defRPr>
            </a:lvl2pPr>
            <a:lvl3pPr marL="914377" indent="0" algn="r">
              <a:lnSpc>
                <a:spcPts val="1067"/>
              </a:lnSpc>
              <a:spcBef>
                <a:spcPts val="0"/>
              </a:spcBef>
              <a:buNone/>
              <a:defRPr sz="933">
                <a:latin typeface="Univers 45 Light" charset="0"/>
                <a:ea typeface="Univers 45 Light" charset="0"/>
                <a:cs typeface="Univers 45 Light" charset="0"/>
              </a:defRPr>
            </a:lvl3pPr>
            <a:lvl4pPr marL="1371566" indent="0" algn="r">
              <a:lnSpc>
                <a:spcPts val="1067"/>
              </a:lnSpc>
              <a:spcBef>
                <a:spcPts val="0"/>
              </a:spcBef>
              <a:buNone/>
              <a:defRPr sz="933">
                <a:latin typeface="Univers 45 Light" charset="0"/>
                <a:ea typeface="Univers 45 Light" charset="0"/>
                <a:cs typeface="Univers 45 Light" charset="0"/>
              </a:defRPr>
            </a:lvl4pPr>
            <a:lvl5pPr marL="1828754" indent="0" algn="r">
              <a:lnSpc>
                <a:spcPts val="1067"/>
              </a:lnSpc>
              <a:spcBef>
                <a:spcPts val="0"/>
              </a:spcBef>
              <a:buNone/>
              <a:defRPr sz="933">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09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Agenda</a:t>
            </a:r>
          </a:p>
        </p:txBody>
      </p: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200" y="673414"/>
            <a:ext cx="8380800" cy="5476773"/>
          </a:xfrm>
        </p:spPr>
        <p:txBody>
          <a:bodyPr>
            <a:noAutofit/>
          </a:bodyPr>
          <a:lstStyle>
            <a:lvl1pPr marL="609585" indent="-609585">
              <a:lnSpc>
                <a:spcPts val="3333"/>
              </a:lnSpc>
              <a:spcBef>
                <a:spcPts val="0"/>
              </a:spcBef>
              <a:buFont typeface="+mj-lt"/>
              <a:buAutoNum type="arabicPeriod"/>
              <a:defRPr sz="2800" b="1">
                <a:latin typeface="+mn-lt"/>
                <a:ea typeface="Arial" charset="0"/>
                <a:cs typeface="Arial" charset="0"/>
              </a:defRPr>
            </a:lvl1pPr>
            <a:lvl2pPr marL="457189" indent="0">
              <a:spcBef>
                <a:spcPts val="0"/>
              </a:spcBef>
              <a:buNone/>
              <a:defRPr sz="2133">
                <a:latin typeface="+mn-lt"/>
              </a:defRPr>
            </a:lvl2pPr>
            <a:lvl3pPr marL="914377" indent="0">
              <a:spcBef>
                <a:spcPts val="0"/>
              </a:spcBef>
              <a:buNone/>
              <a:defRPr sz="1867">
                <a:latin typeface="+mn-lt"/>
              </a:defRPr>
            </a:lvl3pPr>
            <a:lvl4pPr marL="1371566" indent="0">
              <a:spcBef>
                <a:spcPts val="0"/>
              </a:spcBef>
              <a:buNone/>
              <a:defRPr sz="1600">
                <a:latin typeface="+mn-lt"/>
              </a:defRPr>
            </a:lvl4pPr>
            <a:lvl5pPr marL="1828754" indent="0">
              <a:spcBef>
                <a:spcPts val="0"/>
              </a:spcBef>
              <a:buNone/>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a:cxnSpLocks/>
          </p:cNvCxnSpPr>
          <p:nvPr userDrawn="1"/>
        </p:nvCxnSpPr>
        <p:spPr>
          <a:xfrm>
            <a:off x="480000" y="480000"/>
            <a:ext cx="112320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28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Cover">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B96F50-5F79-4E38-8661-83FA4848F5D5}"/>
              </a:ext>
            </a:extLst>
          </p:cNvPr>
          <p:cNvSpPr txBox="1"/>
          <p:nvPr userDrawn="1"/>
        </p:nvSpPr>
        <p:spPr>
          <a:xfrm>
            <a:off x="1514272" y="2905781"/>
            <a:ext cx="9163456" cy="1015663"/>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srgbClr val="FFFFFF"/>
                </a:solidFill>
                <a:effectLst/>
                <a:uLnTx/>
                <a:uFillTx/>
                <a:latin typeface="Georgia"/>
                <a:ea typeface="+mn-ea"/>
                <a:cs typeface="+mn-cs"/>
              </a:rPr>
              <a:t>Title card</a:t>
            </a:r>
          </a:p>
        </p:txBody>
      </p:sp>
      <p:sp>
        <p:nvSpPr>
          <p:cNvPr id="7" name="Isosceles Triangle 6">
            <a:extLst>
              <a:ext uri="{FF2B5EF4-FFF2-40B4-BE49-F238E27FC236}">
                <a16:creationId xmlns:a16="http://schemas.microsoft.com/office/drawing/2014/main" id="{DFDFD6F4-59CF-4B2B-A966-47E3968C065E}"/>
              </a:ext>
            </a:extLst>
          </p:cNvPr>
          <p:cNvSpPr/>
          <p:nvPr userDrawn="1"/>
        </p:nvSpPr>
        <p:spPr>
          <a:xfrm rot="3079486">
            <a:off x="-1039905" y="4677719"/>
            <a:ext cx="4045112" cy="3163229"/>
          </a:xfrm>
          <a:prstGeom prst="triangle">
            <a:avLst/>
          </a:prstGeom>
          <a:noFill/>
          <a:ln w="762000">
            <a:solidFill>
              <a:schemeClr val="accent5">
                <a:shade val="50000"/>
                <a:alpha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srgbClr val="FFFFFF"/>
              </a:solidFill>
              <a:effectLst/>
              <a:uLnTx/>
              <a:uFillTx/>
              <a:latin typeface="Arial"/>
              <a:ea typeface="+mn-ea"/>
              <a:cs typeface="+mn-cs"/>
            </a:endParaRPr>
          </a:p>
        </p:txBody>
      </p:sp>
      <p:sp>
        <p:nvSpPr>
          <p:cNvPr id="8" name="Frame 7">
            <a:extLst>
              <a:ext uri="{FF2B5EF4-FFF2-40B4-BE49-F238E27FC236}">
                <a16:creationId xmlns:a16="http://schemas.microsoft.com/office/drawing/2014/main" id="{6DF105A3-F6CA-4AB1-BB20-FE19363B2C18}"/>
              </a:ext>
            </a:extLst>
          </p:cNvPr>
          <p:cNvSpPr/>
          <p:nvPr userDrawn="1"/>
        </p:nvSpPr>
        <p:spPr>
          <a:xfrm rot="19679731">
            <a:off x="9505544" y="-1821175"/>
            <a:ext cx="3926251" cy="3275675"/>
          </a:xfrm>
          <a:prstGeom prst="frame">
            <a:avLst/>
          </a:prstGeom>
          <a:noFill/>
          <a:ln w="508000">
            <a:solidFill>
              <a:schemeClr val="accent2">
                <a:alpha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50436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E5C67A89-33C7-4D2D-8FB9-A24466371318}"/>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latin typeface="+mn-lt"/>
                <a:ea typeface="Arial" charset="0"/>
                <a:cs typeface="Arial" charset="0"/>
              </a:defRPr>
            </a:lvl1pPr>
            <a:lvl2pPr marL="457189" indent="0">
              <a:spcBef>
                <a:spcPts val="0"/>
              </a:spcBef>
              <a:buNone/>
              <a:defRPr sz="2133">
                <a:latin typeface="+mn-lt"/>
              </a:defRPr>
            </a:lvl2pPr>
            <a:lvl3pPr marL="914377" indent="0">
              <a:spcBef>
                <a:spcPts val="0"/>
              </a:spcBef>
              <a:buNone/>
              <a:defRPr sz="1867">
                <a:latin typeface="+mn-lt"/>
              </a:defRPr>
            </a:lvl3pPr>
            <a:lvl4pPr marL="1371566" indent="0">
              <a:spcBef>
                <a:spcPts val="0"/>
              </a:spcBef>
              <a:buNone/>
              <a:defRPr sz="1600">
                <a:latin typeface="+mn-lt"/>
              </a:defRPr>
            </a:lvl4pPr>
            <a:lvl5pPr marL="1828754" indent="0">
              <a:spcBef>
                <a:spcPts val="0"/>
              </a:spcBef>
              <a:buNone/>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444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6">
            <a:extLst>
              <a:ext uri="{FF2B5EF4-FFF2-40B4-BE49-F238E27FC236}">
                <a16:creationId xmlns:a16="http://schemas.microsoft.com/office/drawing/2014/main" id="{5E600EB9-3CBD-444A-9F7B-6C7699CE2DB3}"/>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latin typeface="Arial" panose="020B0604020202020204" pitchFamily="34" charset="0"/>
                <a:ea typeface="Arial" panose="020B0604020202020204" pitchFamily="34" charset="0"/>
                <a:cs typeface="Arial" panose="020B0604020202020204" pitchFamily="34" charset="0"/>
              </a:defRPr>
            </a:lvl1pPr>
            <a:lvl2pPr marL="457189" indent="0">
              <a:spcBef>
                <a:spcPts val="0"/>
              </a:spcBef>
              <a:buNone/>
              <a:defRPr sz="2133">
                <a:latin typeface="Arial" panose="020B0604020202020204" pitchFamily="34" charset="0"/>
                <a:cs typeface="Arial" panose="020B0604020202020204" pitchFamily="34" charset="0"/>
              </a:defRPr>
            </a:lvl2pPr>
            <a:lvl3pPr marL="914377" indent="0">
              <a:spcBef>
                <a:spcPts val="0"/>
              </a:spcBef>
              <a:buNone/>
              <a:defRPr sz="1867">
                <a:latin typeface="Arial" panose="020B0604020202020204" pitchFamily="34" charset="0"/>
                <a:cs typeface="Arial" panose="020B0604020202020204" pitchFamily="34" charset="0"/>
              </a:defRPr>
            </a:lvl3pPr>
            <a:lvl4pPr marL="1371566" indent="0">
              <a:spcBef>
                <a:spcPts val="0"/>
              </a:spcBef>
              <a:buNone/>
              <a:defRPr sz="1600">
                <a:latin typeface="Arial" panose="020B0604020202020204" pitchFamily="34" charset="0"/>
                <a:cs typeface="Arial" panose="020B0604020202020204" pitchFamily="34" charset="0"/>
              </a:defRPr>
            </a:lvl4pPr>
            <a:lvl5pPr marL="1828754" indent="0">
              <a:spcBef>
                <a:spcPts val="0"/>
              </a:spcBef>
              <a:buNone/>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66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5BFFC699-02A1-4421-B608-3D63070241AC}"/>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latin typeface="Arial" panose="020B0604020202020204" pitchFamily="34" charset="0"/>
                <a:ea typeface="Arial" panose="020B0604020202020204" pitchFamily="34" charset="0"/>
                <a:cs typeface="Arial" panose="020B0604020202020204" pitchFamily="34" charset="0"/>
              </a:defRPr>
            </a:lvl1pPr>
            <a:lvl2pPr marL="457189" indent="0">
              <a:spcBef>
                <a:spcPts val="0"/>
              </a:spcBef>
              <a:buNone/>
              <a:defRPr sz="2133">
                <a:latin typeface="Arial" panose="020B0604020202020204" pitchFamily="34" charset="0"/>
                <a:cs typeface="Arial" panose="020B0604020202020204" pitchFamily="34" charset="0"/>
              </a:defRPr>
            </a:lvl2pPr>
            <a:lvl3pPr marL="914377" indent="0">
              <a:spcBef>
                <a:spcPts val="0"/>
              </a:spcBef>
              <a:buNone/>
              <a:defRPr sz="1867">
                <a:latin typeface="Arial" panose="020B0604020202020204" pitchFamily="34" charset="0"/>
                <a:cs typeface="Arial" panose="020B0604020202020204" pitchFamily="34" charset="0"/>
              </a:defRPr>
            </a:lvl3pPr>
            <a:lvl4pPr marL="1371566" indent="0">
              <a:spcBef>
                <a:spcPts val="0"/>
              </a:spcBef>
              <a:buNone/>
              <a:defRPr sz="1600">
                <a:latin typeface="Arial" panose="020B0604020202020204" pitchFamily="34" charset="0"/>
                <a:cs typeface="Arial" panose="020B0604020202020204" pitchFamily="34" charset="0"/>
              </a:defRPr>
            </a:lvl4pPr>
            <a:lvl5pPr marL="1828754" indent="0">
              <a:spcBef>
                <a:spcPts val="0"/>
              </a:spcBef>
              <a:buNone/>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255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389F-65E3-4BBF-B148-33A34F888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C4C62F-D23D-4B15-8D0E-13A65F4E65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1524AA-68DD-4444-93EF-2E30C9B3E80B}"/>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5" name="Footer Placeholder 4">
            <a:extLst>
              <a:ext uri="{FF2B5EF4-FFF2-40B4-BE49-F238E27FC236}">
                <a16:creationId xmlns:a16="http://schemas.microsoft.com/office/drawing/2014/main" id="{B76A6ED8-9CEA-473C-B998-3C36960408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70739-9457-4CB4-8A6D-4B8500A83AEC}"/>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4236409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6">
            <a:extLst>
              <a:ext uri="{FF2B5EF4-FFF2-40B4-BE49-F238E27FC236}">
                <a16:creationId xmlns:a16="http://schemas.microsoft.com/office/drawing/2014/main" id="{237D5E95-E36C-412A-BF89-BE32B60630E0}"/>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latin typeface="Arial" panose="020B0604020202020204" pitchFamily="34" charset="0"/>
                <a:ea typeface="Arial" panose="020B0604020202020204" pitchFamily="34" charset="0"/>
                <a:cs typeface="Arial" panose="020B0604020202020204" pitchFamily="34" charset="0"/>
              </a:defRPr>
            </a:lvl1pPr>
            <a:lvl2pPr marL="457189" indent="0">
              <a:spcBef>
                <a:spcPts val="0"/>
              </a:spcBef>
              <a:buNone/>
              <a:defRPr sz="2133">
                <a:latin typeface="Arial" panose="020B0604020202020204" pitchFamily="34" charset="0"/>
                <a:cs typeface="Arial" panose="020B0604020202020204" pitchFamily="34" charset="0"/>
              </a:defRPr>
            </a:lvl2pPr>
            <a:lvl3pPr marL="914377" indent="0">
              <a:spcBef>
                <a:spcPts val="0"/>
              </a:spcBef>
              <a:buNone/>
              <a:defRPr sz="1867">
                <a:latin typeface="Arial" panose="020B0604020202020204" pitchFamily="34" charset="0"/>
                <a:cs typeface="Arial" panose="020B0604020202020204" pitchFamily="34" charset="0"/>
              </a:defRPr>
            </a:lvl3pPr>
            <a:lvl4pPr marL="1371566" indent="0">
              <a:spcBef>
                <a:spcPts val="0"/>
              </a:spcBef>
              <a:buNone/>
              <a:defRPr sz="1600">
                <a:latin typeface="Arial" panose="020B0604020202020204" pitchFamily="34" charset="0"/>
                <a:cs typeface="Arial" panose="020B0604020202020204" pitchFamily="34" charset="0"/>
              </a:defRPr>
            </a:lvl4pPr>
            <a:lvl5pPr marL="1828754" indent="0">
              <a:spcBef>
                <a:spcPts val="0"/>
              </a:spcBef>
              <a:buNone/>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179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ion">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solidFill>
                  <a:schemeClr val="accent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16">
            <a:extLst>
              <a:ext uri="{FF2B5EF4-FFF2-40B4-BE49-F238E27FC236}">
                <a16:creationId xmlns:a16="http://schemas.microsoft.com/office/drawing/2014/main" id="{237D5E95-E36C-412A-BF89-BE32B60630E0}"/>
              </a:ext>
            </a:extLst>
          </p:cNvPr>
          <p:cNvSpPr>
            <a:spLocks noGrp="1"/>
          </p:cNvSpPr>
          <p:nvPr>
            <p:ph type="body" sz="quarter" idx="14"/>
          </p:nvPr>
        </p:nvSpPr>
        <p:spPr>
          <a:xfrm>
            <a:off x="3331200" y="673414"/>
            <a:ext cx="8380800" cy="5476773"/>
          </a:xfrm>
        </p:spPr>
        <p:txBody>
          <a:bodyPr>
            <a:noAutofit/>
          </a:bodyPr>
          <a:lstStyle>
            <a:lvl1pPr marL="0" indent="0">
              <a:lnSpc>
                <a:spcPts val="3333"/>
              </a:lnSpc>
              <a:spcBef>
                <a:spcPts val="0"/>
              </a:spcBef>
              <a:buFont typeface="+mj-lt"/>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spcBef>
                <a:spcPts val="0"/>
              </a:spcBef>
              <a:buNone/>
              <a:defRPr sz="2133">
                <a:solidFill>
                  <a:schemeClr val="tx1"/>
                </a:solidFill>
                <a:latin typeface="Arial" panose="020B0604020202020204" pitchFamily="34" charset="0"/>
                <a:cs typeface="Arial" panose="020B0604020202020204" pitchFamily="34" charset="0"/>
              </a:defRPr>
            </a:lvl2pPr>
            <a:lvl3pPr marL="914377" indent="0">
              <a:spcBef>
                <a:spcPts val="0"/>
              </a:spcBef>
              <a:buNone/>
              <a:defRPr sz="1867">
                <a:solidFill>
                  <a:schemeClr val="tx1"/>
                </a:solidFill>
                <a:latin typeface="Arial" panose="020B0604020202020204" pitchFamily="34" charset="0"/>
                <a:cs typeface="Arial" panose="020B0604020202020204" pitchFamily="34" charset="0"/>
              </a:defRPr>
            </a:lvl3pPr>
            <a:lvl4pPr marL="1371566" indent="0">
              <a:spcBef>
                <a:spcPts val="0"/>
              </a:spcBef>
              <a:buNone/>
              <a:defRPr sz="1600">
                <a:solidFill>
                  <a:schemeClr val="tx1"/>
                </a:solidFill>
                <a:latin typeface="Arial" panose="020B0604020202020204" pitchFamily="34" charset="0"/>
                <a:cs typeface="Arial" panose="020B0604020202020204" pitchFamily="34" charset="0"/>
              </a:defRPr>
            </a:lvl4pPr>
            <a:lvl5pPr marL="1828754" indent="0">
              <a:spcBef>
                <a:spcPts val="0"/>
              </a:spcBef>
              <a:buNone/>
              <a:defRPr sz="1333">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218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199" y="673414"/>
            <a:ext cx="4320000" cy="5476773"/>
          </a:xfrm>
        </p:spPr>
        <p:txBody>
          <a:bodyPr>
            <a:noAutofit/>
          </a:bodyPr>
          <a:lstStyle>
            <a:lvl1pPr marL="0" indent="0">
              <a:lnSpc>
                <a:spcPts val="3333"/>
              </a:lnSpc>
              <a:spcBef>
                <a:spcPts val="0"/>
              </a:spcBef>
              <a:buFont typeface="+mj-lt"/>
              <a:buNone/>
              <a:defRPr sz="2933" b="1" i="1">
                <a:latin typeface="+mj-lt"/>
                <a:ea typeface="Arial" charset="0"/>
                <a:cs typeface="Arial" charset="0"/>
              </a:defRPr>
            </a:lvl1pPr>
            <a:lvl2pPr marL="0" indent="0">
              <a:lnSpc>
                <a:spcPct val="90000"/>
              </a:lnSpc>
              <a:spcBef>
                <a:spcPts val="2400"/>
              </a:spcBef>
              <a:buNone/>
              <a:defRPr sz="1867">
                <a:latin typeface="+mn-lt"/>
              </a:defRPr>
            </a:lvl2pPr>
            <a:lvl3pPr marL="914377" indent="0">
              <a:spcBef>
                <a:spcPts val="0"/>
              </a:spcBef>
              <a:buNone/>
              <a:defRPr sz="1867">
                <a:latin typeface="+mj-lt"/>
              </a:defRPr>
            </a:lvl3pPr>
            <a:lvl4pPr marL="1371566" indent="0">
              <a:spcBef>
                <a:spcPts val="0"/>
              </a:spcBef>
              <a:buNone/>
              <a:defRPr sz="1600">
                <a:latin typeface="+mj-lt"/>
              </a:defRPr>
            </a:lvl4pPr>
            <a:lvl5pPr marL="1828754" indent="0">
              <a:spcBef>
                <a:spcPts val="0"/>
              </a:spcBef>
              <a:buNone/>
              <a:defRPr sz="1333">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708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199" y="673414"/>
            <a:ext cx="4320000" cy="5476773"/>
          </a:xfrm>
        </p:spPr>
        <p:txBody>
          <a:bodyPr>
            <a:noAutofit/>
          </a:bodyPr>
          <a:lstStyle>
            <a:lvl1pPr marL="0" indent="0">
              <a:lnSpc>
                <a:spcPts val="2133"/>
              </a:lnSpc>
              <a:spcBef>
                <a:spcPts val="0"/>
              </a:spcBef>
              <a:buFont typeface="+mj-lt"/>
              <a:buNone/>
              <a:defRPr sz="2133" b="0">
                <a:latin typeface="+mn-lt"/>
                <a:ea typeface="Arial" charset="0"/>
                <a:cs typeface="Arial" charset="0"/>
              </a:defRPr>
            </a:lvl1pPr>
            <a:lvl2pPr marL="457189" indent="0">
              <a:spcBef>
                <a:spcPts val="0"/>
              </a:spcBef>
              <a:buNone/>
              <a:defRPr sz="1867">
                <a:latin typeface="+mn-lt"/>
              </a:defRPr>
            </a:lvl2pPr>
            <a:lvl3pPr marL="914377" indent="0">
              <a:spcBef>
                <a:spcPts val="0"/>
              </a:spcBef>
              <a:buNone/>
              <a:defRPr sz="1600">
                <a:latin typeface="+mn-lt"/>
              </a:defRPr>
            </a:lvl3pPr>
            <a:lvl4pPr marL="1371566" indent="0">
              <a:spcBef>
                <a:spcPts val="0"/>
              </a:spcBef>
              <a:buNone/>
              <a:defRPr sz="1333">
                <a:latin typeface="+mn-lt"/>
              </a:defRPr>
            </a:lvl4pPr>
            <a:lvl5pPr marL="1828754" indent="0">
              <a:spcBef>
                <a:spcPts val="0"/>
              </a:spcBef>
              <a:buNone/>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33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solidFill>
                  <a:schemeClr val="accent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200" y="673414"/>
            <a:ext cx="4080000" cy="5476773"/>
          </a:xfrm>
        </p:spPr>
        <p:txBody>
          <a:bodyPr>
            <a:noAutofit/>
          </a:bodyPr>
          <a:lstStyle>
            <a:lvl1pPr marL="0" indent="0">
              <a:lnSpc>
                <a:spcPct val="90000"/>
              </a:lnSpc>
              <a:spcBef>
                <a:spcPts val="0"/>
              </a:spcBef>
              <a:buFont typeface="Arial" charset="0"/>
              <a:buNone/>
              <a:defRPr sz="2133" b="1">
                <a:solidFill>
                  <a:schemeClr val="tx1"/>
                </a:solidFill>
                <a:latin typeface="+mn-lt"/>
                <a:ea typeface="Arial" charset="0"/>
                <a:cs typeface="Arial" charset="0"/>
              </a:defRPr>
            </a:lvl1pPr>
            <a:lvl2pPr marL="287993" indent="-287993">
              <a:spcBef>
                <a:spcPts val="800"/>
              </a:spcBef>
              <a:buFont typeface="Arial" charset="0"/>
              <a:buChar char="•"/>
              <a:defRPr sz="2133">
                <a:solidFill>
                  <a:schemeClr val="tx1"/>
                </a:solidFill>
                <a:latin typeface="+mn-lt"/>
              </a:defRPr>
            </a:lvl2pPr>
            <a:lvl3pPr marL="290393" indent="0">
              <a:spcBef>
                <a:spcPts val="0"/>
              </a:spcBef>
              <a:buNone/>
              <a:defRPr sz="1867">
                <a:solidFill>
                  <a:schemeClr val="tx1"/>
                </a:solidFill>
                <a:latin typeface="+mn-lt"/>
              </a:defRPr>
            </a:lvl3pPr>
            <a:lvl4pPr marL="575986" indent="0">
              <a:spcBef>
                <a:spcPts val="0"/>
              </a:spcBef>
              <a:buNone/>
              <a:defRPr sz="1600">
                <a:solidFill>
                  <a:schemeClr val="tx1"/>
                </a:solidFill>
                <a:latin typeface="+mn-lt"/>
              </a:defRPr>
            </a:lvl4pPr>
            <a:lvl5pPr marL="863978" indent="0">
              <a:spcBef>
                <a:spcPts val="0"/>
              </a:spcBef>
              <a:buNone/>
              <a:defRPr sz="1333">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3331200" y="480000"/>
            <a:ext cx="8380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5"/>
          </p:nvPr>
        </p:nvSpPr>
        <p:spPr>
          <a:xfrm>
            <a:off x="7632000" y="668334"/>
            <a:ext cx="4080000" cy="5477933"/>
          </a:xfrm>
        </p:spPr>
        <p:txBody>
          <a:bodyPr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tx2"/>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tx2"/>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tx2"/>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tx2"/>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0613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Picture Whit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3331634" y="0"/>
            <a:ext cx="8860367" cy="6858000"/>
          </a:xfrm>
        </p:spPr>
        <p:txBody>
          <a:bodyPr anchor="ctr"/>
          <a:lstStyle>
            <a:lvl1pPr marL="0" indent="0" algn="ctr">
              <a:buNone/>
              <a:defRPr>
                <a:solidFill>
                  <a:schemeClr val="tx1"/>
                </a:solidFill>
              </a:defRPr>
            </a:lvl1pPr>
          </a:lstStyle>
          <a:p>
            <a:r>
              <a:rPr lang="en-US"/>
              <a:t>Click icon to add picture</a:t>
            </a:r>
          </a:p>
        </p:txBody>
      </p:sp>
      <p:sp>
        <p:nvSpPr>
          <p:cNvPr id="2" name="Title 1"/>
          <p:cNvSpPr>
            <a:spLocks noGrp="1"/>
          </p:cNvSpPr>
          <p:nvPr>
            <p:ph type="ctrTitle"/>
          </p:nvPr>
        </p:nvSpPr>
        <p:spPr>
          <a:xfrm>
            <a:off x="480000" y="673413"/>
            <a:ext cx="2678401" cy="1236667"/>
          </a:xfrm>
        </p:spPr>
        <p:txBody>
          <a:bodyPr anchor="t">
            <a:noAutofit/>
          </a:bodyPr>
          <a:lstStyle>
            <a:lvl1pPr algn="l">
              <a:lnSpc>
                <a:spcPts val="3067"/>
              </a:lnSpc>
              <a:defRPr sz="2800" b="1" i="0">
                <a:solidFill>
                  <a:schemeClr val="accent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267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480000" y="2113280"/>
            <a:ext cx="2678401" cy="4036907"/>
          </a:xfrm>
        </p:spPr>
        <p:txBody>
          <a:bodyPr>
            <a:noAutofit/>
          </a:bodyPr>
          <a:lstStyle>
            <a:lvl1pPr marL="0" indent="0">
              <a:lnSpc>
                <a:spcPct val="90000"/>
              </a:lnSpc>
              <a:spcBef>
                <a:spcPts val="0"/>
              </a:spcBef>
              <a:buFont typeface="Arial" charset="0"/>
              <a:buNone/>
              <a:defRPr sz="2133" b="1">
                <a:solidFill>
                  <a:schemeClr val="tx1"/>
                </a:solidFill>
                <a:latin typeface="+mn-lt"/>
                <a:ea typeface="Arial" charset="0"/>
                <a:cs typeface="Arial" charset="0"/>
              </a:defRPr>
            </a:lvl1pPr>
            <a:lvl2pPr marL="287993" indent="-287993">
              <a:spcBef>
                <a:spcPts val="800"/>
              </a:spcBef>
              <a:buFont typeface="Arial" charset="0"/>
              <a:buChar char="•"/>
              <a:defRPr sz="2133">
                <a:solidFill>
                  <a:schemeClr val="tx1"/>
                </a:solidFill>
                <a:latin typeface="+mn-lt"/>
              </a:defRPr>
            </a:lvl2pPr>
            <a:lvl3pPr marL="290393" indent="0">
              <a:spcBef>
                <a:spcPts val="0"/>
              </a:spcBef>
              <a:buNone/>
              <a:defRPr sz="1867">
                <a:solidFill>
                  <a:schemeClr val="tx1"/>
                </a:solidFill>
                <a:latin typeface="+mn-lt"/>
              </a:defRPr>
            </a:lvl3pPr>
            <a:lvl4pPr marL="575986" indent="0">
              <a:spcBef>
                <a:spcPts val="0"/>
              </a:spcBef>
              <a:buNone/>
              <a:defRPr sz="1600">
                <a:solidFill>
                  <a:schemeClr val="tx1"/>
                </a:solidFill>
                <a:latin typeface="+mn-lt"/>
              </a:defRPr>
            </a:lvl4pPr>
            <a:lvl5pPr marL="863978" indent="0">
              <a:spcBef>
                <a:spcPts val="0"/>
              </a:spcBef>
              <a:buNone/>
              <a:defRPr sz="1333">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bg1"/>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bg1"/>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bg1"/>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bg1"/>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bg1"/>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393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solidFill>
                  <a:schemeClr val="bg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200" y="673414"/>
            <a:ext cx="4080000" cy="5476773"/>
          </a:xfrm>
        </p:spPr>
        <p:txBody>
          <a:bodyPr>
            <a:noAutofit/>
          </a:bodyPr>
          <a:lstStyle>
            <a:lvl1pPr marL="0" indent="0">
              <a:lnSpc>
                <a:spcPct val="90000"/>
              </a:lnSpc>
              <a:spcBef>
                <a:spcPts val="0"/>
              </a:spcBef>
              <a:buFont typeface="Arial" charset="0"/>
              <a:buNone/>
              <a:defRPr sz="2133" b="1">
                <a:solidFill>
                  <a:schemeClr val="bg1"/>
                </a:solidFill>
                <a:latin typeface="+mn-lt"/>
                <a:ea typeface="Arial" charset="0"/>
                <a:cs typeface="Arial" charset="0"/>
              </a:defRPr>
            </a:lvl1pPr>
            <a:lvl2pPr marL="287993" indent="-287993">
              <a:spcBef>
                <a:spcPts val="800"/>
              </a:spcBef>
              <a:buFont typeface="Arial" charset="0"/>
              <a:buChar char="•"/>
              <a:defRPr sz="2133">
                <a:solidFill>
                  <a:schemeClr val="bg1"/>
                </a:solidFill>
                <a:latin typeface="+mn-lt"/>
              </a:defRPr>
            </a:lvl2pPr>
            <a:lvl3pPr marL="290393" indent="0">
              <a:spcBef>
                <a:spcPts val="0"/>
              </a:spcBef>
              <a:buNone/>
              <a:defRPr sz="1867">
                <a:solidFill>
                  <a:schemeClr val="bg1"/>
                </a:solidFill>
                <a:latin typeface="+mn-lt"/>
              </a:defRPr>
            </a:lvl3pPr>
            <a:lvl4pPr marL="575986" indent="0">
              <a:spcBef>
                <a:spcPts val="0"/>
              </a:spcBef>
              <a:buNone/>
              <a:defRPr sz="1600">
                <a:solidFill>
                  <a:schemeClr val="bg1"/>
                </a:solidFill>
                <a:latin typeface="+mn-lt"/>
              </a:defRPr>
            </a:lvl4pPr>
            <a:lvl5pPr marL="863978" indent="0">
              <a:spcBef>
                <a:spcPts val="0"/>
              </a:spcBef>
              <a:buNone/>
              <a:defRPr sz="1333">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6"/>
          </p:nvPr>
        </p:nvSpPr>
        <p:spPr>
          <a:xfrm>
            <a:off x="7632701" y="668867"/>
            <a:ext cx="4078817" cy="5481320"/>
          </a:xfrm>
        </p:spPr>
        <p:txBody>
          <a:bodyPr anchor="ctr"/>
          <a:lstStyle>
            <a:lvl1pPr marL="0" indent="0" algn="ctr">
              <a:buNone/>
              <a:defRPr>
                <a:solidFill>
                  <a:schemeClr val="bg1"/>
                </a:solidFill>
              </a:defRPr>
            </a:lvl1pPr>
          </a:lstStyle>
          <a:p>
            <a:r>
              <a:rPr lang="en-US"/>
              <a:t>Click icon to add picture</a:t>
            </a:r>
          </a:p>
        </p:txBody>
      </p:sp>
      <p:sp>
        <p:nvSpPr>
          <p:cNvPr id="12"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tx2"/>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tx2"/>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tx2"/>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tx2"/>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13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Bleed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solidFill>
                  <a:schemeClr val="bg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331200" y="673414"/>
            <a:ext cx="4080000" cy="5476773"/>
          </a:xfrm>
        </p:spPr>
        <p:txBody>
          <a:bodyPr>
            <a:noAutofit/>
          </a:bodyPr>
          <a:lstStyle>
            <a:lvl1pPr marL="0" indent="0">
              <a:lnSpc>
                <a:spcPct val="90000"/>
              </a:lnSpc>
              <a:spcBef>
                <a:spcPts val="0"/>
              </a:spcBef>
              <a:buFont typeface="Arial" charset="0"/>
              <a:buNone/>
              <a:defRPr sz="2133" b="1">
                <a:solidFill>
                  <a:schemeClr val="bg1"/>
                </a:solidFill>
                <a:latin typeface="+mn-lt"/>
                <a:ea typeface="Arial" charset="0"/>
                <a:cs typeface="Arial" charset="0"/>
              </a:defRPr>
            </a:lvl1pPr>
            <a:lvl2pPr marL="287993" indent="-287993">
              <a:spcBef>
                <a:spcPts val="800"/>
              </a:spcBef>
              <a:buFont typeface="Arial" charset="0"/>
              <a:buChar char="•"/>
              <a:defRPr sz="2133">
                <a:solidFill>
                  <a:schemeClr val="bg1"/>
                </a:solidFill>
                <a:latin typeface="+mn-lt"/>
              </a:defRPr>
            </a:lvl2pPr>
            <a:lvl3pPr marL="290393" indent="0">
              <a:spcBef>
                <a:spcPts val="0"/>
              </a:spcBef>
              <a:buNone/>
              <a:defRPr sz="1867">
                <a:solidFill>
                  <a:schemeClr val="bg1"/>
                </a:solidFill>
                <a:latin typeface="+mn-lt"/>
              </a:defRPr>
            </a:lvl3pPr>
            <a:lvl4pPr marL="575986" indent="0">
              <a:spcBef>
                <a:spcPts val="0"/>
              </a:spcBef>
              <a:buNone/>
              <a:defRPr sz="1600">
                <a:solidFill>
                  <a:schemeClr val="bg1"/>
                </a:solidFill>
                <a:latin typeface="+mn-lt"/>
              </a:defRPr>
            </a:lvl4pPr>
            <a:lvl5pPr marL="863978" indent="0">
              <a:spcBef>
                <a:spcPts val="0"/>
              </a:spcBef>
              <a:buNone/>
              <a:defRPr sz="1333">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6"/>
          </p:nvPr>
        </p:nvSpPr>
        <p:spPr>
          <a:xfrm>
            <a:off x="7626352" y="1"/>
            <a:ext cx="4565649" cy="6858000"/>
          </a:xfrm>
        </p:spPr>
        <p:txBody>
          <a:bodyPr anchor="ctr"/>
          <a:lstStyle>
            <a:lvl1pPr marL="0" indent="0" algn="ctr">
              <a:buNone/>
              <a:defRPr>
                <a:solidFill>
                  <a:schemeClr val="bg1"/>
                </a:solidFill>
              </a:defRPr>
            </a:lvl1pPr>
          </a:lstStyle>
          <a:p>
            <a:r>
              <a:rPr lang="en-US"/>
              <a:t>Click icon to add picture</a:t>
            </a:r>
          </a:p>
        </p:txBody>
      </p:sp>
      <p:sp>
        <p:nvSpPr>
          <p:cNvPr id="11"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bg1"/>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bg1"/>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bg1"/>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bg1"/>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bg1"/>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13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With Picture">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12192000" cy="6858000"/>
          </a:xfrm>
        </p:spPr>
        <p:txBody>
          <a:bodyPr anchor="ctr"/>
          <a:lstStyle>
            <a:lvl1pPr marL="0" indent="0" algn="ctr">
              <a:buNone/>
              <a:defRPr/>
            </a:lvl1pPr>
          </a:lstStyle>
          <a:p>
            <a:r>
              <a:rPr lang="en-US"/>
              <a:t>Click icon to add picture</a:t>
            </a:r>
          </a:p>
        </p:txBody>
      </p:sp>
      <p:sp>
        <p:nvSpPr>
          <p:cNvPr id="2" name="Title 1"/>
          <p:cNvSpPr>
            <a:spLocks noGrp="1"/>
          </p:cNvSpPr>
          <p:nvPr>
            <p:ph type="ctrTitle"/>
          </p:nvPr>
        </p:nvSpPr>
        <p:spPr>
          <a:xfrm>
            <a:off x="480000" y="673414"/>
            <a:ext cx="2678401" cy="5476773"/>
          </a:xfrm>
        </p:spPr>
        <p:txBody>
          <a:bodyPr anchor="t">
            <a:noAutofit/>
          </a:bodyPr>
          <a:lstStyle>
            <a:lvl1pPr algn="l">
              <a:lnSpc>
                <a:spcPts val="3067"/>
              </a:lnSpc>
              <a:defRPr sz="28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480001" y="480000"/>
            <a:ext cx="2678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31200" y="480000"/>
            <a:ext cx="838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latin typeface="Univers 45 Light" charset="0"/>
                <a:ea typeface="Univers 45 Light" charset="0"/>
                <a:cs typeface="Univers 45 Light" charset="0"/>
              </a:defRPr>
            </a:lvl1pPr>
            <a:lvl2pPr marL="457189" indent="0" algn="r">
              <a:lnSpc>
                <a:spcPts val="1067"/>
              </a:lnSpc>
              <a:spcBef>
                <a:spcPts val="0"/>
              </a:spcBef>
              <a:buNone/>
              <a:defRPr sz="933">
                <a:latin typeface="Univers 45 Light" charset="0"/>
                <a:ea typeface="Univers 45 Light" charset="0"/>
                <a:cs typeface="Univers 45 Light" charset="0"/>
              </a:defRPr>
            </a:lvl2pPr>
            <a:lvl3pPr marL="914377" indent="0" algn="r">
              <a:lnSpc>
                <a:spcPts val="1067"/>
              </a:lnSpc>
              <a:spcBef>
                <a:spcPts val="0"/>
              </a:spcBef>
              <a:buNone/>
              <a:defRPr sz="933">
                <a:latin typeface="Univers 45 Light" charset="0"/>
                <a:ea typeface="Univers 45 Light" charset="0"/>
                <a:cs typeface="Univers 45 Light" charset="0"/>
              </a:defRPr>
            </a:lvl3pPr>
            <a:lvl4pPr marL="1371566" indent="0" algn="r">
              <a:lnSpc>
                <a:spcPts val="1067"/>
              </a:lnSpc>
              <a:spcBef>
                <a:spcPts val="0"/>
              </a:spcBef>
              <a:buNone/>
              <a:defRPr sz="933">
                <a:latin typeface="Univers 45 Light" charset="0"/>
                <a:ea typeface="Univers 45 Light" charset="0"/>
                <a:cs typeface="Univers 45 Light" charset="0"/>
              </a:defRPr>
            </a:lvl4pPr>
            <a:lvl5pPr marL="1828754" indent="0" algn="r">
              <a:lnSpc>
                <a:spcPts val="1067"/>
              </a:lnSpc>
              <a:spcBef>
                <a:spcPts val="0"/>
              </a:spcBef>
              <a:buNone/>
              <a:defRPr sz="933">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547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 White Graphics">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6859200"/>
          </a:xfrm>
        </p:spPr>
        <p:txBody>
          <a:bodyPr anchor="ctr"/>
          <a:lstStyle>
            <a:lvl1pPr marL="0" indent="0" algn="ctr">
              <a:buNone/>
              <a:defRPr>
                <a:latin typeface="Arial" charset="0"/>
                <a:ea typeface="Arial" charset="0"/>
                <a:cs typeface="Arial" charset="0"/>
              </a:defRPr>
            </a:lvl1pPr>
          </a:lstStyle>
          <a:p>
            <a:r>
              <a:rPr lang="en-US"/>
              <a:t>Click icon to add picture</a:t>
            </a:r>
          </a:p>
        </p:txBody>
      </p:sp>
      <p:cxnSp>
        <p:nvCxnSpPr>
          <p:cNvPr id="14" name="Straight Connector 13"/>
          <p:cNvCxnSpPr/>
          <p:nvPr userDrawn="1"/>
        </p:nvCxnSpPr>
        <p:spPr>
          <a:xfrm>
            <a:off x="480000" y="480000"/>
            <a:ext cx="112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latin typeface="Univers 45 Light" charset="0"/>
                <a:ea typeface="Univers 45 Light" charset="0"/>
                <a:cs typeface="Univers 45 Light" charset="0"/>
              </a:defRPr>
            </a:lvl1pPr>
            <a:lvl2pPr marL="457189" indent="0" algn="r">
              <a:lnSpc>
                <a:spcPts val="1067"/>
              </a:lnSpc>
              <a:spcBef>
                <a:spcPts val="0"/>
              </a:spcBef>
              <a:buNone/>
              <a:defRPr sz="933">
                <a:latin typeface="Univers 45 Light" charset="0"/>
                <a:ea typeface="Univers 45 Light" charset="0"/>
                <a:cs typeface="Univers 45 Light" charset="0"/>
              </a:defRPr>
            </a:lvl2pPr>
            <a:lvl3pPr marL="914377" indent="0" algn="r">
              <a:lnSpc>
                <a:spcPts val="1067"/>
              </a:lnSpc>
              <a:spcBef>
                <a:spcPts val="0"/>
              </a:spcBef>
              <a:buNone/>
              <a:defRPr sz="933">
                <a:latin typeface="Univers 45 Light" charset="0"/>
                <a:ea typeface="Univers 45 Light" charset="0"/>
                <a:cs typeface="Univers 45 Light" charset="0"/>
              </a:defRPr>
            </a:lvl3pPr>
            <a:lvl4pPr marL="1371566" indent="0" algn="r">
              <a:lnSpc>
                <a:spcPts val="1067"/>
              </a:lnSpc>
              <a:spcBef>
                <a:spcPts val="0"/>
              </a:spcBef>
              <a:buNone/>
              <a:defRPr sz="933">
                <a:latin typeface="Univers 45 Light" charset="0"/>
                <a:ea typeface="Univers 45 Light" charset="0"/>
                <a:cs typeface="Univers 45 Light" charset="0"/>
              </a:defRPr>
            </a:lvl4pPr>
            <a:lvl5pPr marL="1828754" indent="0" algn="r">
              <a:lnSpc>
                <a:spcPts val="1067"/>
              </a:lnSpc>
              <a:spcBef>
                <a:spcPts val="0"/>
              </a:spcBef>
              <a:buNone/>
              <a:defRPr sz="933">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60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71AB-7271-4C25-8515-A9682438E9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12AF21-7B3F-4311-9141-654547F9B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3BB38-53CF-4294-88D3-6F79778F3000}"/>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5" name="Footer Placeholder 4">
            <a:extLst>
              <a:ext uri="{FF2B5EF4-FFF2-40B4-BE49-F238E27FC236}">
                <a16:creationId xmlns:a16="http://schemas.microsoft.com/office/drawing/2014/main" id="{AD249562-8F11-403A-A3C8-3427F7729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2E0064-42A6-4540-9578-1F4C583EACB2}"/>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1598090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 DkGrey Graphics">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6859200"/>
          </a:xfrm>
        </p:spPr>
        <p:txBody>
          <a:bodyPr anchor="ctr"/>
          <a:lstStyle>
            <a:lvl1pPr marL="0" indent="0" algn="ctr">
              <a:buNone/>
              <a:defRPr>
                <a:latin typeface="Arial" charset="0"/>
                <a:ea typeface="Arial" charset="0"/>
                <a:cs typeface="Arial" charset="0"/>
              </a:defRPr>
            </a:lvl1pPr>
          </a:lstStyle>
          <a:p>
            <a:r>
              <a:rPr lang="en-US"/>
              <a:t>Click icon to add picture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672000"/>
            <a:ext cx="849376" cy="833120"/>
          </a:xfrm>
          <a:prstGeom prst="rect">
            <a:avLst/>
          </a:prstGeom>
        </p:spPr>
      </p:pic>
      <p:cxnSp>
        <p:nvCxnSpPr>
          <p:cNvPr id="14" name="Straight Connector 13"/>
          <p:cNvCxnSpPr/>
          <p:nvPr userDrawn="1"/>
        </p:nvCxnSpPr>
        <p:spPr>
          <a:xfrm>
            <a:off x="480000" y="480000"/>
            <a:ext cx="1123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80000" y="6384000"/>
            <a:ext cx="112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1"/>
          </p:nvPr>
        </p:nvSpPr>
        <p:spPr>
          <a:xfrm>
            <a:off x="4916330" y="6463524"/>
            <a:ext cx="6795671" cy="277481"/>
          </a:xfrm>
        </p:spPr>
        <p:txBody>
          <a:bodyPr>
            <a:noAutofit/>
          </a:bodyPr>
          <a:lstStyle>
            <a:lvl1pPr marL="0" indent="0" algn="r">
              <a:lnSpc>
                <a:spcPts val="1067"/>
              </a:lnSpc>
              <a:spcBef>
                <a:spcPts val="0"/>
              </a:spcBef>
              <a:buNone/>
              <a:defRPr sz="933">
                <a:solidFill>
                  <a:schemeClr val="tx1"/>
                </a:solidFill>
                <a:latin typeface="Univers 45 Light" charset="0"/>
                <a:ea typeface="Univers 45 Light" charset="0"/>
                <a:cs typeface="Univers 45 Light" charset="0"/>
              </a:defRPr>
            </a:lvl1pPr>
            <a:lvl2pPr marL="457189" indent="0" algn="r">
              <a:lnSpc>
                <a:spcPts val="1067"/>
              </a:lnSpc>
              <a:spcBef>
                <a:spcPts val="0"/>
              </a:spcBef>
              <a:buNone/>
              <a:defRPr sz="933">
                <a:solidFill>
                  <a:schemeClr val="tx1"/>
                </a:solidFill>
                <a:latin typeface="Univers 45 Light" charset="0"/>
                <a:ea typeface="Univers 45 Light" charset="0"/>
                <a:cs typeface="Univers 45 Light" charset="0"/>
              </a:defRPr>
            </a:lvl2pPr>
            <a:lvl3pPr marL="914377" indent="0" algn="r">
              <a:lnSpc>
                <a:spcPts val="1067"/>
              </a:lnSpc>
              <a:spcBef>
                <a:spcPts val="0"/>
              </a:spcBef>
              <a:buNone/>
              <a:defRPr sz="933">
                <a:solidFill>
                  <a:schemeClr val="tx1"/>
                </a:solidFill>
                <a:latin typeface="Univers 45 Light" charset="0"/>
                <a:ea typeface="Univers 45 Light" charset="0"/>
                <a:cs typeface="Univers 45 Light" charset="0"/>
              </a:defRPr>
            </a:lvl3pPr>
            <a:lvl4pPr marL="1371566" indent="0" algn="r">
              <a:lnSpc>
                <a:spcPts val="1067"/>
              </a:lnSpc>
              <a:spcBef>
                <a:spcPts val="0"/>
              </a:spcBef>
              <a:buNone/>
              <a:defRPr sz="933">
                <a:solidFill>
                  <a:schemeClr val="tx1"/>
                </a:solidFill>
                <a:latin typeface="Univers 45 Light" charset="0"/>
                <a:ea typeface="Univers 45 Light" charset="0"/>
                <a:cs typeface="Univers 45 Light" charset="0"/>
              </a:defRPr>
            </a:lvl4pPr>
            <a:lvl5pPr marL="1828754" indent="0" algn="r">
              <a:lnSpc>
                <a:spcPts val="1067"/>
              </a:lnSpc>
              <a:spcBef>
                <a:spcPts val="0"/>
              </a:spcBef>
              <a:buNone/>
              <a:defRPr sz="933">
                <a:solidFill>
                  <a:schemeClr val="tx1"/>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841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B301-B9D9-4C6B-8E0E-9C38C288FE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EEA867-BD0D-4CBF-8945-421E6A1FDB9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A4EF89-EEBD-4340-B705-14613E0CFCDB}"/>
              </a:ext>
            </a:extLst>
          </p:cNvPr>
          <p:cNvSpPr>
            <a:spLocks noGrp="1"/>
          </p:cNvSpPr>
          <p:nvPr>
            <p:ph type="dt" sz="half" idx="10"/>
          </p:nvPr>
        </p:nvSpPr>
        <p:spPr/>
        <p:txBody>
          <a:bodyPr/>
          <a:lstStyle/>
          <a:p>
            <a:fld id="{5AB5B445-B6D7-4012-9A7F-1276086A607C}" type="datetimeFigureOut">
              <a:rPr lang="en-GB" smtClean="0"/>
              <a:t>15/03/2024</a:t>
            </a:fld>
            <a:endParaRPr lang="en-GB"/>
          </a:p>
        </p:txBody>
      </p:sp>
      <p:sp>
        <p:nvSpPr>
          <p:cNvPr id="5" name="Footer Placeholder 4">
            <a:extLst>
              <a:ext uri="{FF2B5EF4-FFF2-40B4-BE49-F238E27FC236}">
                <a16:creationId xmlns:a16="http://schemas.microsoft.com/office/drawing/2014/main" id="{2177FCC6-BB89-4907-A34A-23E6E4638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210983-EDD7-44AE-95BF-30BC4325B942}"/>
              </a:ext>
            </a:extLst>
          </p:cNvPr>
          <p:cNvSpPr>
            <a:spLocks noGrp="1"/>
          </p:cNvSpPr>
          <p:nvPr>
            <p:ph type="sldNum" sz="quarter" idx="12"/>
          </p:nvPr>
        </p:nvSpPr>
        <p:spPr/>
        <p:txBody>
          <a:bodyPr/>
          <a:lstStyle/>
          <a:p>
            <a:fld id="{35C6D770-7039-4BD5-A7FF-5EF76CD16C00}" type="slidenum">
              <a:rPr lang="en-GB" smtClean="0"/>
              <a:t>‹#›</a:t>
            </a:fld>
            <a:endParaRPr lang="en-GB"/>
          </a:p>
        </p:txBody>
      </p:sp>
    </p:spTree>
    <p:extLst>
      <p:ext uri="{BB962C8B-B14F-4D97-AF65-F5344CB8AC3E}">
        <p14:creationId xmlns:p14="http://schemas.microsoft.com/office/powerpoint/2010/main" val="1649894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38DE-702E-44A0-9326-496B34B2E6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5FFFFB-5F57-470A-BE68-A2B97E26C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2A2B2B-0FC6-4B57-B98A-AC18C1AAE220}"/>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5" name="Footer Placeholder 4">
            <a:extLst>
              <a:ext uri="{FF2B5EF4-FFF2-40B4-BE49-F238E27FC236}">
                <a16:creationId xmlns:a16="http://schemas.microsoft.com/office/drawing/2014/main" id="{AF5E79D2-EBE2-463B-9551-63979A6215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B5564F-57C3-474E-91E1-0ED849C3B82C}"/>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1588678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6495-7E8D-4F8B-A533-9F833A0684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96111D-A973-43E4-911B-280AF0EC13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40FBB5-F7F2-4228-9CE2-D08FB9D52CC0}"/>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5" name="Footer Placeholder 4">
            <a:extLst>
              <a:ext uri="{FF2B5EF4-FFF2-40B4-BE49-F238E27FC236}">
                <a16:creationId xmlns:a16="http://schemas.microsoft.com/office/drawing/2014/main" id="{7353A89A-3228-4566-990E-8B622F034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0F678-15B7-428A-99DD-E7B96FD113FE}"/>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4046694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A268-E458-47BB-9955-B67446636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2BC428-90A7-4221-8016-25C8C4D2B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F8D41-C6EC-4C15-B8D8-A9BFEE2861EE}"/>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5" name="Footer Placeholder 4">
            <a:extLst>
              <a:ext uri="{FF2B5EF4-FFF2-40B4-BE49-F238E27FC236}">
                <a16:creationId xmlns:a16="http://schemas.microsoft.com/office/drawing/2014/main" id="{A22B165B-0217-4B23-B5B8-F105F4F08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D7F4F6-E431-493D-B108-391EBD333153}"/>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3841110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52B9-DAD5-4EE6-AF18-0825725B2C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26357C-D75F-4294-9732-887559EF91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D24C7F-3523-4B36-8463-F9B83475B5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CB96E6-22E1-4F11-8FEB-311BA1FD11B2}"/>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6" name="Footer Placeholder 5">
            <a:extLst>
              <a:ext uri="{FF2B5EF4-FFF2-40B4-BE49-F238E27FC236}">
                <a16:creationId xmlns:a16="http://schemas.microsoft.com/office/drawing/2014/main" id="{8313FF9A-2231-4891-9CE6-F6DCE4F392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EC213C-E29E-4699-9E15-CCD530F9ADFD}"/>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88710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BB2F-3021-4E8B-87FC-3CE292F96F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3A72F5-6217-44C3-AE20-EAFC64334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4466F-512B-432B-8C9E-6B99D296E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6FEE72-5FCB-4949-A655-132DFFC6B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847349-092E-4200-B4C4-03093B8043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9B9C42-F6E7-4325-A893-4EB231A75E20}"/>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8" name="Footer Placeholder 7">
            <a:extLst>
              <a:ext uri="{FF2B5EF4-FFF2-40B4-BE49-F238E27FC236}">
                <a16:creationId xmlns:a16="http://schemas.microsoft.com/office/drawing/2014/main" id="{BF053DAB-35A8-470B-8E88-77633CE4FB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0B97DF-03CD-4A99-ABD8-83E12DBA06BF}"/>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3375121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56B0-24AF-4266-932C-4A4320CFA1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F94042-A829-4BFA-B9EA-2CBFF726D5E2}"/>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4" name="Footer Placeholder 3">
            <a:extLst>
              <a:ext uri="{FF2B5EF4-FFF2-40B4-BE49-F238E27FC236}">
                <a16:creationId xmlns:a16="http://schemas.microsoft.com/office/drawing/2014/main" id="{5343D663-CA2C-4ECF-BF3E-14F9063FD0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DFFCA0-B33D-40D2-95A7-1026D41AE4E7}"/>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1848072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DA253-0A99-4A09-A943-0D8383310D7F}"/>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3" name="Footer Placeholder 2">
            <a:extLst>
              <a:ext uri="{FF2B5EF4-FFF2-40B4-BE49-F238E27FC236}">
                <a16:creationId xmlns:a16="http://schemas.microsoft.com/office/drawing/2014/main" id="{006E1029-A14A-4111-AEBF-03689DA1E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377140-9B2F-417D-B01D-62356C8CBB06}"/>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1397675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1589-ACD1-4449-828D-E7B499CD6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08525-8EC4-4761-97FA-281A7982C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6CEF2A-FE26-42F6-8B80-11F91D951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123103-AF5E-416B-9029-2F1F1E432DB7}"/>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6" name="Footer Placeholder 5">
            <a:extLst>
              <a:ext uri="{FF2B5EF4-FFF2-40B4-BE49-F238E27FC236}">
                <a16:creationId xmlns:a16="http://schemas.microsoft.com/office/drawing/2014/main" id="{282F6DD9-0212-4D97-B350-D97BBB9F50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06152F-7990-464F-9E10-D4756AA9DC9F}"/>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35094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34D0-BFD8-49F2-A872-F090C87629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3983BE-AFBC-4A79-814B-732077E2A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1F70FC-2FE3-4A7D-B52F-0EE4821F7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634BDB-A215-4D6C-899C-E7121F7F6B64}"/>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6" name="Footer Placeholder 5">
            <a:extLst>
              <a:ext uri="{FF2B5EF4-FFF2-40B4-BE49-F238E27FC236}">
                <a16:creationId xmlns:a16="http://schemas.microsoft.com/office/drawing/2014/main" id="{F6EC9EBF-0302-49D1-8507-88057EDAF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0D3A9-EDDA-454E-BFFF-642E27493698}"/>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04842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1EBC-02A6-49B3-BB99-C131F25BD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9B3244-9B09-407D-95B4-C7A97530B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9FE5F4-C537-4999-8B02-5B0D36A3F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F068A-0A45-4E26-905E-089A1D9845B6}"/>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6" name="Footer Placeholder 5">
            <a:extLst>
              <a:ext uri="{FF2B5EF4-FFF2-40B4-BE49-F238E27FC236}">
                <a16:creationId xmlns:a16="http://schemas.microsoft.com/office/drawing/2014/main" id="{28ACF856-F8B1-48C0-BAD7-7B5B965589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4FD4C9-CA14-4AD9-B3AB-98EC9BB55123}"/>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4034372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27D5-57A1-4686-82B6-A853419766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C838C6-BB1C-4805-BA51-8A296E7A4C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8236B-5524-4A15-8BC6-3D98887DB3A6}"/>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5" name="Footer Placeholder 4">
            <a:extLst>
              <a:ext uri="{FF2B5EF4-FFF2-40B4-BE49-F238E27FC236}">
                <a16:creationId xmlns:a16="http://schemas.microsoft.com/office/drawing/2014/main" id="{A93B434B-D7F9-4F22-BBF3-890C478FC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600C3-7391-45FA-AA80-932386E77F5F}"/>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165830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AEEDB-92F0-4F81-A13C-AA2E5C195D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83EA40-F591-4243-BB6A-E7F10D0AB0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03A9EC-1E15-4E86-BD0E-445FFAB9ED49}"/>
              </a:ext>
            </a:extLst>
          </p:cNvPr>
          <p:cNvSpPr>
            <a:spLocks noGrp="1"/>
          </p:cNvSpPr>
          <p:nvPr>
            <p:ph type="dt" sz="half" idx="10"/>
          </p:nvPr>
        </p:nvSpPr>
        <p:spPr/>
        <p:txBody>
          <a:bodyPr/>
          <a:lstStyle/>
          <a:p>
            <a:fld id="{2B468B86-4721-4A63-9658-C748D1CE2D3B}" type="datetimeFigureOut">
              <a:rPr lang="en-GB" smtClean="0"/>
              <a:t>15/03/2024</a:t>
            </a:fld>
            <a:endParaRPr lang="en-GB"/>
          </a:p>
        </p:txBody>
      </p:sp>
      <p:sp>
        <p:nvSpPr>
          <p:cNvPr id="5" name="Footer Placeholder 4">
            <a:extLst>
              <a:ext uri="{FF2B5EF4-FFF2-40B4-BE49-F238E27FC236}">
                <a16:creationId xmlns:a16="http://schemas.microsoft.com/office/drawing/2014/main" id="{35E81E52-BCE8-485C-B4C8-193CC2BBB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C60084-3B2E-427B-9DF0-E5EE3771BC0C}"/>
              </a:ext>
            </a:extLst>
          </p:cNvPr>
          <p:cNvSpPr>
            <a:spLocks noGrp="1"/>
          </p:cNvSpPr>
          <p:nvPr>
            <p:ph type="sldNum" sz="quarter" idx="12"/>
          </p:nvPr>
        </p:nvSpPr>
        <p:spPr/>
        <p:txBody>
          <a:bodyPr/>
          <a:lstStyle/>
          <a:p>
            <a:fld id="{28175459-EBE5-45F6-A479-FC0F7050B10E}" type="slidenum">
              <a:rPr lang="en-GB" smtClean="0"/>
              <a:t>‹#›</a:t>
            </a:fld>
            <a:endParaRPr lang="en-GB"/>
          </a:p>
        </p:txBody>
      </p:sp>
    </p:spTree>
    <p:extLst>
      <p:ext uri="{BB962C8B-B14F-4D97-AF65-F5344CB8AC3E}">
        <p14:creationId xmlns:p14="http://schemas.microsoft.com/office/powerpoint/2010/main" val="271296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35C1-2B1D-4A5A-9962-C68CD7651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65B8FB-00D1-4EB4-A5BE-13287DAE6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E4272-15B6-4EC2-96CC-C8235D374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A2BD0C-DB2A-4760-B182-6FC0AE31C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3413D0-330A-4F21-B50C-CDEC33C09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717673-E5CA-417F-9112-AA29D4A7DE6F}"/>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8" name="Footer Placeholder 7">
            <a:extLst>
              <a:ext uri="{FF2B5EF4-FFF2-40B4-BE49-F238E27FC236}">
                <a16:creationId xmlns:a16="http://schemas.microsoft.com/office/drawing/2014/main" id="{82871B79-BCFB-4D3B-BA8C-278A0AC220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AF5B91-3AF4-4AD5-B4C5-364490036BE7}"/>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13827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F159-7F6F-453E-95AE-56FE5576DF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3741B7-F581-4BDC-A530-B07467493203}"/>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4" name="Footer Placeholder 3">
            <a:extLst>
              <a:ext uri="{FF2B5EF4-FFF2-40B4-BE49-F238E27FC236}">
                <a16:creationId xmlns:a16="http://schemas.microsoft.com/office/drawing/2014/main" id="{E46090D4-3C46-44E7-8854-9F93AF2568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849E21-4763-4DFA-9968-3E342A66C7FB}"/>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40908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EEEAD-1507-4A4D-8C91-765357A79964}"/>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3" name="Footer Placeholder 2">
            <a:extLst>
              <a:ext uri="{FF2B5EF4-FFF2-40B4-BE49-F238E27FC236}">
                <a16:creationId xmlns:a16="http://schemas.microsoft.com/office/drawing/2014/main" id="{EB1AAAC6-9F0D-4EA2-9DFF-3FEACB77E2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ED5D8F-B40C-4EB7-9B38-B59E6BB8C3B9}"/>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345495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830E-255E-45F4-A6F7-A99854E68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317D98-C5FC-44BB-8CF9-26C4A8B34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E75B50-1FFB-42DD-8C00-7C73272ED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63B71-081E-4860-B18A-BD38514C77B8}"/>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6" name="Footer Placeholder 5">
            <a:extLst>
              <a:ext uri="{FF2B5EF4-FFF2-40B4-BE49-F238E27FC236}">
                <a16:creationId xmlns:a16="http://schemas.microsoft.com/office/drawing/2014/main" id="{9DFBD985-7D24-4698-BD52-F352E10FE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DD9DA1-C87F-4EA6-B41D-3E09C4DD4A0F}"/>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50780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F311-12B3-4727-9463-D412ECDFE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E5695C-0C59-4B43-934A-A1657FF6E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4E8B0-07BA-4341-8C59-667B48B76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5F583-F066-408D-9D37-9CBFB32E4763}"/>
              </a:ext>
            </a:extLst>
          </p:cNvPr>
          <p:cNvSpPr>
            <a:spLocks noGrp="1"/>
          </p:cNvSpPr>
          <p:nvPr>
            <p:ph type="dt" sz="half" idx="10"/>
          </p:nvPr>
        </p:nvSpPr>
        <p:spPr/>
        <p:txBody>
          <a:bodyPr/>
          <a:lstStyle/>
          <a:p>
            <a:fld id="{5E70FAFE-64F9-432A-94F0-95808911D566}" type="datetimeFigureOut">
              <a:rPr lang="en-GB" smtClean="0"/>
              <a:t>15/03/2024</a:t>
            </a:fld>
            <a:endParaRPr lang="en-GB"/>
          </a:p>
        </p:txBody>
      </p:sp>
      <p:sp>
        <p:nvSpPr>
          <p:cNvPr id="6" name="Footer Placeholder 5">
            <a:extLst>
              <a:ext uri="{FF2B5EF4-FFF2-40B4-BE49-F238E27FC236}">
                <a16:creationId xmlns:a16="http://schemas.microsoft.com/office/drawing/2014/main" id="{5474EE67-62A6-4853-BFFF-F8F13EE6CE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0A3C28-A4C3-4382-8A7E-528317195BD3}"/>
              </a:ext>
            </a:extLst>
          </p:cNvPr>
          <p:cNvSpPr>
            <a:spLocks noGrp="1"/>
          </p:cNvSpPr>
          <p:nvPr>
            <p:ph type="sldNum" sz="quarter" idx="12"/>
          </p:nvPr>
        </p:nvSpPr>
        <p:spPr/>
        <p:txBody>
          <a:bodyPr/>
          <a:lstStyle/>
          <a:p>
            <a:fld id="{E8495785-D29A-404D-94FA-0CDA99C81295}" type="slidenum">
              <a:rPr lang="en-GB" smtClean="0"/>
              <a:t>‹#›</a:t>
            </a:fld>
            <a:endParaRPr lang="en-GB"/>
          </a:p>
        </p:txBody>
      </p:sp>
    </p:spTree>
    <p:extLst>
      <p:ext uri="{BB962C8B-B14F-4D97-AF65-F5344CB8AC3E}">
        <p14:creationId xmlns:p14="http://schemas.microsoft.com/office/powerpoint/2010/main" val="27796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BB310-EFD8-4F04-8F63-44ED749E5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8065F3-B9A1-4571-A071-53EF3F0F6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32C42-30EC-49F0-BE83-3E7E1DE5B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0FAFE-64F9-432A-94F0-95808911D566}" type="datetimeFigureOut">
              <a:rPr lang="en-GB" smtClean="0"/>
              <a:t>15/03/2024</a:t>
            </a:fld>
            <a:endParaRPr lang="en-GB"/>
          </a:p>
        </p:txBody>
      </p:sp>
      <p:sp>
        <p:nvSpPr>
          <p:cNvPr id="5" name="Footer Placeholder 4">
            <a:extLst>
              <a:ext uri="{FF2B5EF4-FFF2-40B4-BE49-F238E27FC236}">
                <a16:creationId xmlns:a16="http://schemas.microsoft.com/office/drawing/2014/main" id="{F9234131-0E89-4C5D-986A-B05B3A8D1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0DD161-0BB3-4700-9436-64B416F24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95785-D29A-404D-94FA-0CDA99C81295}" type="slidenum">
              <a:rPr lang="en-GB" smtClean="0"/>
              <a:t>‹#›</a:t>
            </a:fld>
            <a:endParaRPr lang="en-GB"/>
          </a:p>
        </p:txBody>
      </p:sp>
    </p:spTree>
    <p:extLst>
      <p:ext uri="{BB962C8B-B14F-4D97-AF65-F5344CB8AC3E}">
        <p14:creationId xmlns:p14="http://schemas.microsoft.com/office/powerpoint/2010/main" val="5898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1"/>
                </a:solidFill>
              </a:defRPr>
            </a:lvl1pPr>
          </a:lstStyle>
          <a:p>
            <a:fld id="{41761086-8101-4545-BDB0-2F041358B28F}" type="slidenum">
              <a:rPr lang="en-US" smtClean="0"/>
              <a:pPr/>
              <a:t>‹#›</a:t>
            </a:fld>
            <a:endParaRPr lang="en-US"/>
          </a:p>
        </p:txBody>
      </p:sp>
    </p:spTree>
    <p:extLst>
      <p:ext uri="{BB962C8B-B14F-4D97-AF65-F5344CB8AC3E}">
        <p14:creationId xmlns:p14="http://schemas.microsoft.com/office/powerpoint/2010/main" val="9434243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743" r:id="rId19"/>
  </p:sldLayoutIdLst>
  <p:hf sldNum="0" hdr="0" ftr="0" dt="0"/>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27A1E-1E64-4852-969B-B04B27F74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73CCA6-742A-4003-9735-DC2C5ED60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5C5F7-33DD-4586-9C8C-F312E475A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68B86-4721-4A63-9658-C748D1CE2D3B}" type="datetimeFigureOut">
              <a:rPr lang="en-GB" smtClean="0"/>
              <a:t>15/03/2024</a:t>
            </a:fld>
            <a:endParaRPr lang="en-GB"/>
          </a:p>
        </p:txBody>
      </p:sp>
      <p:sp>
        <p:nvSpPr>
          <p:cNvPr id="5" name="Footer Placeholder 4">
            <a:extLst>
              <a:ext uri="{FF2B5EF4-FFF2-40B4-BE49-F238E27FC236}">
                <a16:creationId xmlns:a16="http://schemas.microsoft.com/office/drawing/2014/main" id="{3FC8E418-26AA-499D-A4DC-32DED3EFE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291D2E-BD26-410F-9D61-8FC7A356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75459-EBE5-45F6-A479-FC0F7050B10E}" type="slidenum">
              <a:rPr lang="en-GB" smtClean="0"/>
              <a:t>‹#›</a:t>
            </a:fld>
            <a:endParaRPr lang="en-GB"/>
          </a:p>
        </p:txBody>
      </p:sp>
    </p:spTree>
    <p:extLst>
      <p:ext uri="{BB962C8B-B14F-4D97-AF65-F5344CB8AC3E}">
        <p14:creationId xmlns:p14="http://schemas.microsoft.com/office/powerpoint/2010/main" val="218584790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mailto:enquiries@artscouncil.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9E_A6C041EA.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indoor, wall, room, gallery&#10;&#10;Description automatically generated">
            <a:extLst>
              <a:ext uri="{FF2B5EF4-FFF2-40B4-BE49-F238E27FC236}">
                <a16:creationId xmlns:a16="http://schemas.microsoft.com/office/drawing/2014/main" id="{EEB18834-481F-EC89-7AA0-B235795E8A65}"/>
              </a:ext>
            </a:extLst>
          </p:cNvPr>
          <p:cNvPicPr>
            <a:picLocks noChangeAspect="1"/>
          </p:cNvPicPr>
          <p:nvPr/>
        </p:nvPicPr>
        <p:blipFill rotWithShape="1">
          <a:blip r:embed="rId3"/>
          <a:srcRect l="2857" t="24638" r="2491" b="-97"/>
          <a:stretch/>
        </p:blipFill>
        <p:spPr>
          <a:xfrm>
            <a:off x="361567" y="313200"/>
            <a:ext cx="11431597" cy="6000198"/>
          </a:xfrm>
          <a:prstGeom prst="rect">
            <a:avLst/>
          </a:prstGeom>
        </p:spPr>
      </p:pic>
      <p:sp>
        <p:nvSpPr>
          <p:cNvPr id="6" name="Rectangle 5">
            <a:extLst>
              <a:ext uri="{FF2B5EF4-FFF2-40B4-BE49-F238E27FC236}">
                <a16:creationId xmlns:a16="http://schemas.microsoft.com/office/drawing/2014/main" id="{CF453B05-F5AA-4728-A64E-E69D0816F358}"/>
              </a:ext>
            </a:extLst>
          </p:cNvPr>
          <p:cNvSpPr/>
          <p:nvPr/>
        </p:nvSpPr>
        <p:spPr>
          <a:xfrm>
            <a:off x="3771780" y="589986"/>
            <a:ext cx="4733865" cy="2400657"/>
          </a:xfrm>
          <a:prstGeom prst="rect">
            <a:avLst/>
          </a:prstGeom>
          <a:noFill/>
        </p:spPr>
        <p:txBody>
          <a:bodyPr wrap="square" lIns="91440" tIns="45720" rIns="91440" bIns="45720" anchor="t">
            <a:spAutoFit/>
          </a:bodyPr>
          <a:lstStyle/>
          <a:p>
            <a:pPr algn="ctr"/>
            <a:endParaRPr lang="en-US" sz="15000" b="0" cap="none" spc="0">
              <a:ln w="0"/>
              <a:latin typeface="Let's Create Cd Outline" panose="020B0806020203020204" pitchFamily="34" charset="0"/>
            </a:endParaRPr>
          </a:p>
        </p:txBody>
      </p:sp>
      <p:sp>
        <p:nvSpPr>
          <p:cNvPr id="7" name="Rectangle 6">
            <a:extLst>
              <a:ext uri="{FF2B5EF4-FFF2-40B4-BE49-F238E27FC236}">
                <a16:creationId xmlns:a16="http://schemas.microsoft.com/office/drawing/2014/main" id="{6B2057A0-FD9B-4EC2-8441-CFAF5C4017E8}"/>
              </a:ext>
            </a:extLst>
          </p:cNvPr>
          <p:cNvSpPr/>
          <p:nvPr/>
        </p:nvSpPr>
        <p:spPr>
          <a:xfrm>
            <a:off x="6046347" y="2228671"/>
            <a:ext cx="184730" cy="2400657"/>
          </a:xfrm>
          <a:prstGeom prst="rect">
            <a:avLst/>
          </a:prstGeom>
          <a:noFill/>
        </p:spPr>
        <p:txBody>
          <a:bodyPr wrap="none" lIns="91440" tIns="45720" rIns="91440" bIns="45720" anchor="t">
            <a:spAutoFit/>
          </a:bodyPr>
          <a:lstStyle/>
          <a:p>
            <a:pPr algn="ctr"/>
            <a:endParaRPr lang="en-US" sz="15000" b="0" cap="none" spc="0">
              <a:ln w="0"/>
              <a:latin typeface="Let's Create Cd Outline" panose="020B0806020203020204" pitchFamily="34" charset="0"/>
            </a:endParaRPr>
          </a:p>
        </p:txBody>
      </p:sp>
      <p:sp>
        <p:nvSpPr>
          <p:cNvPr id="8" name="Rectangle 7">
            <a:extLst>
              <a:ext uri="{FF2B5EF4-FFF2-40B4-BE49-F238E27FC236}">
                <a16:creationId xmlns:a16="http://schemas.microsoft.com/office/drawing/2014/main" id="{6644114E-883B-4FF1-A27C-8BAEB73EB10A}"/>
              </a:ext>
            </a:extLst>
          </p:cNvPr>
          <p:cNvSpPr/>
          <p:nvPr/>
        </p:nvSpPr>
        <p:spPr>
          <a:xfrm>
            <a:off x="6046346" y="4247844"/>
            <a:ext cx="184730" cy="923330"/>
          </a:xfrm>
          <a:prstGeom prst="rect">
            <a:avLst/>
          </a:prstGeom>
          <a:noFill/>
        </p:spPr>
        <p:txBody>
          <a:bodyPr wrap="none" lIns="91440" tIns="45720" rIns="91440" bIns="45720" anchor="t">
            <a:spAutoFit/>
          </a:bodyPr>
          <a:lstStyle/>
          <a:p>
            <a:pPr algn="ctr"/>
            <a:endParaRPr lang="en-US" sz="5400" b="0" cap="none" spc="0">
              <a:ln w="0"/>
              <a:latin typeface="Let's Create Cd" panose="020B0806020203020204" pitchFamily="34" charset="0"/>
            </a:endParaRPr>
          </a:p>
        </p:txBody>
      </p:sp>
      <p:sp>
        <p:nvSpPr>
          <p:cNvPr id="9" name="Rectangle 8">
            <a:extLst>
              <a:ext uri="{FF2B5EF4-FFF2-40B4-BE49-F238E27FC236}">
                <a16:creationId xmlns:a16="http://schemas.microsoft.com/office/drawing/2014/main" id="{15EA437E-CC48-484D-9D63-0384D287E2F2}"/>
              </a:ext>
            </a:extLst>
          </p:cNvPr>
          <p:cNvSpPr/>
          <p:nvPr/>
        </p:nvSpPr>
        <p:spPr>
          <a:xfrm>
            <a:off x="2317567" y="409802"/>
            <a:ext cx="7938042" cy="5724644"/>
          </a:xfrm>
          <a:prstGeom prst="rect">
            <a:avLst/>
          </a:prstGeom>
          <a:noFill/>
        </p:spPr>
        <p:txBody>
          <a:bodyPr wrap="square" lIns="91440" tIns="45720" rIns="91440" bIns="45720" anchor="t">
            <a:spAutoFit/>
          </a:bodyPr>
          <a:lstStyle/>
          <a:p>
            <a:pPr algn="ctr"/>
            <a:r>
              <a:rPr lang="en-US" sz="4800" b="1">
                <a:ln w="0"/>
                <a:solidFill>
                  <a:schemeClr val="bg1"/>
                </a:solidFill>
                <a:latin typeface="Arial"/>
                <a:cs typeface="Arial"/>
              </a:rPr>
              <a:t>Museum Estate and </a:t>
            </a:r>
            <a:endParaRPr lang="en-US" sz="4800" b="1">
              <a:solidFill>
                <a:schemeClr val="bg1"/>
              </a:solidFill>
              <a:latin typeface="Arial"/>
              <a:cs typeface="Arial"/>
            </a:endParaRPr>
          </a:p>
          <a:p>
            <a:pPr algn="ctr"/>
            <a:r>
              <a:rPr lang="en-US" sz="4800" b="1">
                <a:ln w="0"/>
                <a:solidFill>
                  <a:schemeClr val="bg1"/>
                </a:solidFill>
                <a:latin typeface="Arial"/>
                <a:cs typeface="Arial"/>
              </a:rPr>
              <a:t>Development Fund</a:t>
            </a:r>
            <a:endParaRPr lang="en-US" sz="4800" b="1">
              <a:solidFill>
                <a:schemeClr val="bg1"/>
              </a:solidFill>
              <a:latin typeface="Arial"/>
              <a:cs typeface="Arial"/>
            </a:endParaRPr>
          </a:p>
          <a:p>
            <a:pPr algn="ctr"/>
            <a:r>
              <a:rPr lang="en-US" sz="4800" b="1">
                <a:ln w="0"/>
                <a:solidFill>
                  <a:schemeClr val="bg1"/>
                </a:solidFill>
                <a:latin typeface="Arial"/>
                <a:cs typeface="Arial"/>
              </a:rPr>
              <a:t>Round 4</a:t>
            </a:r>
          </a:p>
          <a:p>
            <a:pPr algn="ctr"/>
            <a:endParaRPr lang="en-US" sz="4800" b="1">
              <a:ln w="0"/>
              <a:solidFill>
                <a:schemeClr val="bg1"/>
              </a:solidFill>
              <a:latin typeface="Arial"/>
              <a:cs typeface="Arial"/>
            </a:endParaRPr>
          </a:p>
          <a:p>
            <a:pPr algn="ctr"/>
            <a:endParaRPr lang="en-US" sz="4800" b="1">
              <a:ln w="0"/>
              <a:solidFill>
                <a:schemeClr val="bg1"/>
              </a:solidFill>
              <a:latin typeface="Arial"/>
              <a:cs typeface="Arial"/>
            </a:endParaRPr>
          </a:p>
          <a:p>
            <a:pPr algn="ctr"/>
            <a:endParaRPr lang="en-US" sz="3000" b="1">
              <a:ln w="0"/>
              <a:solidFill>
                <a:schemeClr val="bg1"/>
              </a:solidFill>
              <a:latin typeface="Arial"/>
              <a:cs typeface="Arial"/>
            </a:endParaRPr>
          </a:p>
          <a:p>
            <a:pPr algn="ctr"/>
            <a:endParaRPr lang="en-US" sz="4800" b="1">
              <a:ln w="0"/>
              <a:solidFill>
                <a:schemeClr val="bg1"/>
              </a:solidFill>
              <a:latin typeface="Arial"/>
              <a:cs typeface="Arial"/>
            </a:endParaRPr>
          </a:p>
          <a:p>
            <a:pPr algn="ctr"/>
            <a:endParaRPr lang="en-US" sz="4800" b="1">
              <a:ln w="0"/>
              <a:solidFill>
                <a:schemeClr val="bg1"/>
              </a:solidFill>
              <a:latin typeface="Arial"/>
              <a:cs typeface="Arial"/>
            </a:endParaRPr>
          </a:p>
        </p:txBody>
      </p:sp>
      <p:sp>
        <p:nvSpPr>
          <p:cNvPr id="10" name="Rectangle 9">
            <a:extLst>
              <a:ext uri="{FF2B5EF4-FFF2-40B4-BE49-F238E27FC236}">
                <a16:creationId xmlns:a16="http://schemas.microsoft.com/office/drawing/2014/main" id="{E445398B-C428-4857-B33C-2C290CFF65E7}"/>
              </a:ext>
            </a:extLst>
          </p:cNvPr>
          <p:cNvSpPr/>
          <p:nvPr/>
        </p:nvSpPr>
        <p:spPr>
          <a:xfrm>
            <a:off x="361569" y="6268013"/>
            <a:ext cx="2714445" cy="2708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970AB96-C6E8-4596-9D8F-BC38715DEC37}"/>
              </a:ext>
            </a:extLst>
          </p:cNvPr>
          <p:cNvSpPr/>
          <p:nvPr/>
        </p:nvSpPr>
        <p:spPr>
          <a:xfrm>
            <a:off x="361568" y="6268013"/>
            <a:ext cx="1142211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F5E9921-811C-4EB4-A7AD-B87BB345F9E3}"/>
              </a:ext>
            </a:extLst>
          </p:cNvPr>
          <p:cNvSpPr txBox="1"/>
          <p:nvPr/>
        </p:nvSpPr>
        <p:spPr>
          <a:xfrm>
            <a:off x="1846054" y="6262261"/>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16" name="Picture 15" descr="Shape, circle&#10;&#10;Description automatically generated">
            <a:extLst>
              <a:ext uri="{FF2B5EF4-FFF2-40B4-BE49-F238E27FC236}">
                <a16:creationId xmlns:a16="http://schemas.microsoft.com/office/drawing/2014/main" id="{E98C01E3-8C78-4E31-AF07-AB6303A03DC6}"/>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Tree>
    <p:extLst>
      <p:ext uri="{BB962C8B-B14F-4D97-AF65-F5344CB8AC3E}">
        <p14:creationId xmlns:p14="http://schemas.microsoft.com/office/powerpoint/2010/main" val="2762423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445885" y="246140"/>
            <a:ext cx="10808718" cy="5287601"/>
          </a:xfrm>
          <a:prstGeom prst="rect">
            <a:avLst/>
          </a:prstGeom>
          <a:noFill/>
        </p:spPr>
        <p:txBody>
          <a:bodyPr wrap="square" lIns="91440" tIns="45720" rIns="91440" bIns="45720" rtlCol="0" anchor="t">
            <a:spAutoFit/>
          </a:bodyPr>
          <a:lstStyle/>
          <a:p>
            <a:r>
              <a:rPr lang="en-GB" sz="3200" b="1">
                <a:latin typeface="Arial"/>
                <a:cs typeface="Arial"/>
              </a:rPr>
              <a:t>RIBA Plan of Work</a:t>
            </a:r>
          </a:p>
          <a:p>
            <a:endParaRPr lang="en-GB" sz="3200" b="1">
              <a:latin typeface="Arial"/>
              <a:cs typeface="Arial"/>
            </a:endParaRPr>
          </a:p>
          <a:p>
            <a:pPr lvl="5">
              <a:lnSpc>
                <a:spcPct val="130000"/>
              </a:lnSpc>
            </a:pPr>
            <a:r>
              <a:rPr lang="en-US" sz="2400">
                <a:solidFill>
                  <a:schemeClr val="tx2">
                    <a:lumMod val="50000"/>
                  </a:schemeClr>
                </a:solidFill>
                <a:ea typeface="+mn-lt"/>
                <a:cs typeface="+mn-lt"/>
              </a:rPr>
              <a:t>Stage 0 – Strategic Definition</a:t>
            </a:r>
          </a:p>
          <a:p>
            <a:pPr lvl="5">
              <a:lnSpc>
                <a:spcPct val="130000"/>
              </a:lnSpc>
            </a:pPr>
            <a:r>
              <a:rPr lang="en-US" sz="2400">
                <a:solidFill>
                  <a:schemeClr val="tx2">
                    <a:lumMod val="50000"/>
                  </a:schemeClr>
                </a:solidFill>
                <a:ea typeface="+mn-lt"/>
                <a:cs typeface="+mn-lt"/>
              </a:rPr>
              <a:t>Stage 1 – Planning and Preparation</a:t>
            </a:r>
          </a:p>
          <a:p>
            <a:pPr lvl="5">
              <a:lnSpc>
                <a:spcPct val="130000"/>
              </a:lnSpc>
            </a:pPr>
            <a:r>
              <a:rPr lang="en-US" sz="2400">
                <a:solidFill>
                  <a:schemeClr val="tx2">
                    <a:lumMod val="50000"/>
                  </a:schemeClr>
                </a:solidFill>
                <a:ea typeface="+mn-lt"/>
                <a:cs typeface="+mn-lt"/>
              </a:rPr>
              <a:t>Stage 2 – Concept Design</a:t>
            </a:r>
          </a:p>
          <a:p>
            <a:pPr lvl="5">
              <a:lnSpc>
                <a:spcPct val="130000"/>
              </a:lnSpc>
            </a:pPr>
            <a:r>
              <a:rPr lang="en-US" sz="2400" b="1">
                <a:ea typeface="+mn-lt"/>
                <a:cs typeface="+mn-lt"/>
              </a:rPr>
              <a:t>Stage 3 – Spatial Coordination – by 15 August 2024 </a:t>
            </a:r>
            <a:endParaRPr lang="en-US" sz="2400">
              <a:ea typeface="+mn-lt"/>
              <a:cs typeface="+mn-lt"/>
            </a:endParaRPr>
          </a:p>
          <a:p>
            <a:pPr lvl="5">
              <a:lnSpc>
                <a:spcPct val="130000"/>
              </a:lnSpc>
            </a:pPr>
            <a:r>
              <a:rPr lang="en-US" sz="2400">
                <a:solidFill>
                  <a:schemeClr val="tx2">
                    <a:lumMod val="50000"/>
                  </a:schemeClr>
                </a:solidFill>
                <a:ea typeface="+mn-lt"/>
                <a:cs typeface="+mn-lt"/>
              </a:rPr>
              <a:t>Stage 4 – Technical Design</a:t>
            </a:r>
          </a:p>
          <a:p>
            <a:pPr lvl="5">
              <a:lnSpc>
                <a:spcPct val="130000"/>
              </a:lnSpc>
            </a:pPr>
            <a:r>
              <a:rPr lang="en-US" sz="2400">
                <a:solidFill>
                  <a:schemeClr val="tx2">
                    <a:lumMod val="50000"/>
                  </a:schemeClr>
                </a:solidFill>
                <a:ea typeface="+mn-lt"/>
                <a:cs typeface="+mn-lt"/>
              </a:rPr>
              <a:t>Stage 5 – Manufacturing &amp; Construction</a:t>
            </a:r>
          </a:p>
          <a:p>
            <a:pPr lvl="5">
              <a:lnSpc>
                <a:spcPct val="130000"/>
              </a:lnSpc>
            </a:pPr>
            <a:r>
              <a:rPr lang="en-US" sz="2400">
                <a:solidFill>
                  <a:schemeClr val="tx2">
                    <a:lumMod val="50000"/>
                  </a:schemeClr>
                </a:solidFill>
                <a:ea typeface="+mn-lt"/>
                <a:cs typeface="+mn-lt"/>
              </a:rPr>
              <a:t>Stage 6 – Handover</a:t>
            </a:r>
          </a:p>
          <a:p>
            <a:pPr lvl="5">
              <a:lnSpc>
                <a:spcPct val="130000"/>
              </a:lnSpc>
            </a:pPr>
            <a:r>
              <a:rPr lang="en-US" sz="2400">
                <a:solidFill>
                  <a:schemeClr val="tx2">
                    <a:lumMod val="50000"/>
                  </a:schemeClr>
                </a:solidFill>
                <a:ea typeface="+mn-lt"/>
                <a:cs typeface="+mn-lt"/>
              </a:rPr>
              <a:t>Stage 7 – Use</a:t>
            </a:r>
          </a:p>
          <a:p>
            <a:pPr lvl="1"/>
            <a:endParaRPr lang="en-GB" sz="2400" b="1">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80950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Graphic 5" descr="Blueprint with solid fill">
            <a:extLst>
              <a:ext uri="{FF2B5EF4-FFF2-40B4-BE49-F238E27FC236}">
                <a16:creationId xmlns:a16="http://schemas.microsoft.com/office/drawing/2014/main" id="{709D8E61-60A3-705D-8385-28548950A2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7119" y="2545804"/>
            <a:ext cx="885645" cy="822762"/>
          </a:xfrm>
          <a:prstGeom prst="rect">
            <a:avLst/>
          </a:prstGeom>
        </p:spPr>
      </p:pic>
      <p:sp>
        <p:nvSpPr>
          <p:cNvPr id="8" name="Rectangle 7">
            <a:extLst>
              <a:ext uri="{FF2B5EF4-FFF2-40B4-BE49-F238E27FC236}">
                <a16:creationId xmlns:a16="http://schemas.microsoft.com/office/drawing/2014/main" id="{D85D8005-C2BF-A75A-19F7-587E612883F7}"/>
              </a:ext>
            </a:extLst>
          </p:cNvPr>
          <p:cNvSpPr/>
          <p:nvPr/>
        </p:nvSpPr>
        <p:spPr>
          <a:xfrm>
            <a:off x="824345" y="2668249"/>
            <a:ext cx="10430258" cy="57787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290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269834" y="260362"/>
            <a:ext cx="10863411" cy="3580596"/>
          </a:xfrm>
          <a:prstGeom prst="rect">
            <a:avLst/>
          </a:prstGeom>
          <a:noFill/>
        </p:spPr>
        <p:txBody>
          <a:bodyPr wrap="square" lIns="91440" tIns="45720" rIns="91440" bIns="45720" rtlCol="0" anchor="t">
            <a:spAutoFit/>
          </a:bodyPr>
          <a:lstStyle/>
          <a:p>
            <a:r>
              <a:rPr lang="en-GB" sz="3200" b="1">
                <a:latin typeface="Arial"/>
                <a:cs typeface="Arial"/>
              </a:rPr>
              <a:t>Partnership funding</a:t>
            </a:r>
          </a:p>
          <a:p>
            <a:endParaRPr lang="en-GB" sz="3200" b="1">
              <a:latin typeface="Arial"/>
              <a:cs typeface="Arial"/>
            </a:endParaRPr>
          </a:p>
          <a:p>
            <a:pPr marL="457200" indent="-457200">
              <a:lnSpc>
                <a:spcPts val="3333"/>
              </a:lnSpc>
              <a:buFont typeface="Arial,Sans-Serif" panose="020B0604020202020204" pitchFamily="34" charset="0"/>
              <a:buChar char="•"/>
            </a:pPr>
            <a:endParaRPr lang="en-US" sz="2400" b="1" dirty="0">
              <a:ea typeface="+mn-lt"/>
              <a:cs typeface="+mn-lt"/>
            </a:endParaRPr>
          </a:p>
          <a:p>
            <a:pPr marL="457200" indent="-457200">
              <a:lnSpc>
                <a:spcPts val="3333"/>
              </a:lnSpc>
              <a:buFont typeface="Arial,Sans-Serif" panose="020B0604020202020204" pitchFamily="34" charset="0"/>
              <a:buChar char="•"/>
            </a:pPr>
            <a:endParaRPr lang="en-US" sz="2400" b="1" dirty="0">
              <a:ea typeface="+mn-lt"/>
              <a:cs typeface="+mn-lt"/>
            </a:endParaRPr>
          </a:p>
          <a:p>
            <a:pPr marL="457200" indent="-457200">
              <a:lnSpc>
                <a:spcPts val="3333"/>
              </a:lnSpc>
              <a:buFont typeface="Arial,Sans-Serif" panose="020B0604020202020204" pitchFamily="34" charset="0"/>
              <a:buChar char="•"/>
            </a:pPr>
            <a:r>
              <a:rPr lang="en-US" sz="2400" b="1">
                <a:ea typeface="+mn-lt"/>
                <a:cs typeface="+mn-lt"/>
              </a:rPr>
              <a:t>£50,000 - £499,999 – 5 per cent</a:t>
            </a:r>
            <a:endParaRPr lang="en-US" sz="2400" dirty="0">
              <a:ea typeface="+mn-lt"/>
              <a:cs typeface="+mn-lt"/>
            </a:endParaRPr>
          </a:p>
          <a:p>
            <a:pPr>
              <a:lnSpc>
                <a:spcPts val="3333"/>
              </a:lnSpc>
            </a:pPr>
            <a:endParaRPr lang="en-US" sz="2400">
              <a:ea typeface="+mn-lt"/>
              <a:cs typeface="+mn-lt"/>
            </a:endParaRPr>
          </a:p>
          <a:p>
            <a:pPr>
              <a:lnSpc>
                <a:spcPts val="3333"/>
              </a:lnSpc>
            </a:pPr>
            <a:endParaRPr lang="en-US" sz="2400" dirty="0">
              <a:ea typeface="+mn-lt"/>
              <a:cs typeface="+mn-lt"/>
            </a:endParaRPr>
          </a:p>
          <a:p>
            <a:pPr marL="457200" indent="-457200">
              <a:lnSpc>
                <a:spcPts val="3333"/>
              </a:lnSpc>
              <a:buFont typeface="Arial,Sans-Serif" panose="020B0604020202020204" pitchFamily="34" charset="0"/>
              <a:buChar char="•"/>
            </a:pPr>
            <a:r>
              <a:rPr lang="en-US" sz="2400" b="1">
                <a:ea typeface="+mn-lt"/>
                <a:cs typeface="+mn-lt"/>
              </a:rPr>
              <a:t>£500,000 - £5 million – 10 per cent</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69627" y="966498"/>
            <a:ext cx="5436538" cy="14377"/>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7">
            <a:extLst>
              <a:ext uri="{FF2B5EF4-FFF2-40B4-BE49-F238E27FC236}">
                <a16:creationId xmlns:a16="http://schemas.microsoft.com/office/drawing/2014/main" id="{3E75FBDF-4F55-198E-0D23-A124F6C27A48}"/>
              </a:ext>
            </a:extLst>
          </p:cNvPr>
          <p:cNvPicPr>
            <a:picLocks noChangeAspect="1"/>
          </p:cNvPicPr>
          <p:nvPr/>
        </p:nvPicPr>
        <p:blipFill>
          <a:blip r:embed="rId4"/>
          <a:stretch>
            <a:fillRect/>
          </a:stretch>
        </p:blipFill>
        <p:spPr>
          <a:xfrm>
            <a:off x="5996797" y="112436"/>
            <a:ext cx="5748067" cy="6151486"/>
          </a:xfrm>
          <a:prstGeom prst="rect">
            <a:avLst/>
          </a:prstGeom>
        </p:spPr>
      </p:pic>
      <p:sp>
        <p:nvSpPr>
          <p:cNvPr id="8" name="TextBox 1">
            <a:extLst>
              <a:ext uri="{FF2B5EF4-FFF2-40B4-BE49-F238E27FC236}">
                <a16:creationId xmlns:a16="http://schemas.microsoft.com/office/drawing/2014/main" id="{27047FCE-BF86-1928-EE20-3C06F0CB03B5}"/>
              </a:ext>
            </a:extLst>
          </p:cNvPr>
          <p:cNvSpPr txBox="1"/>
          <p:nvPr/>
        </p:nvSpPr>
        <p:spPr>
          <a:xfrm>
            <a:off x="8523412" y="6062282"/>
            <a:ext cx="3670039"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ea typeface="+mn-lt"/>
                <a:cs typeface="+mn-lt"/>
              </a:rPr>
              <a:t>Football Creates - National Football Museum. Photo © David Mansell</a:t>
            </a:r>
            <a:endParaRPr lang="en-US" sz="800">
              <a:solidFill>
                <a:schemeClr val="bg1"/>
              </a:solidFill>
              <a:cs typeface="Calibri"/>
            </a:endParaRPr>
          </a:p>
          <a:p>
            <a:pPr algn="l"/>
            <a:endParaRPr lang="en-GB" sz="800">
              <a:solidFill>
                <a:schemeClr val="bg1"/>
              </a:solidFill>
              <a:cs typeface="Calibri"/>
            </a:endParaRPr>
          </a:p>
        </p:txBody>
      </p:sp>
    </p:spTree>
    <p:extLst>
      <p:ext uri="{BB962C8B-B14F-4D97-AF65-F5344CB8AC3E}">
        <p14:creationId xmlns:p14="http://schemas.microsoft.com/office/powerpoint/2010/main" val="245981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139869"/>
          </a:xfrm>
          <a:prstGeom prst="rect">
            <a:avLst/>
          </a:prstGeom>
          <a:noFill/>
        </p:spPr>
        <p:txBody>
          <a:bodyPr wrap="square" lIns="91440" tIns="45720" rIns="91440" bIns="45720" rtlCol="0" anchor="t">
            <a:spAutoFit/>
          </a:bodyPr>
          <a:lstStyle/>
          <a:p>
            <a:r>
              <a:rPr lang="en-GB" sz="3200" b="1">
                <a:latin typeface="Arial"/>
                <a:cs typeface="Arial"/>
              </a:rPr>
              <a:t>Leases</a:t>
            </a:r>
          </a:p>
          <a:p>
            <a:endParaRPr lang="en-GB" sz="3200" b="1">
              <a:latin typeface="Arial"/>
              <a:cs typeface="Arial"/>
            </a:endParaRPr>
          </a:p>
          <a:p>
            <a:pPr>
              <a:lnSpc>
                <a:spcPct val="90000"/>
              </a:lnSpc>
              <a:spcBef>
                <a:spcPts val="1000"/>
              </a:spcBef>
            </a:pPr>
            <a:r>
              <a:rPr lang="en-GB" sz="2400" b="1">
                <a:ea typeface="+mn-lt"/>
                <a:cs typeface="+mn-lt"/>
              </a:rPr>
              <a:t>Lease length requirements (without break clause):</a:t>
            </a:r>
            <a:br>
              <a:rPr lang="en-GB" sz="2400" b="1">
                <a:ea typeface="+mn-lt"/>
                <a:cs typeface="+mn-lt"/>
              </a:rPr>
            </a:br>
            <a:endParaRPr lang="en-GB" sz="2400">
              <a:ea typeface="+mn-lt"/>
              <a:cs typeface="+mn-lt"/>
            </a:endParaRPr>
          </a:p>
          <a:p>
            <a:pPr marL="685165" lvl="1" indent="-227965">
              <a:lnSpc>
                <a:spcPct val="90000"/>
              </a:lnSpc>
              <a:spcBef>
                <a:spcPts val="1000"/>
              </a:spcBef>
              <a:buFont typeface="Arial" panose="020B0604020202020204" pitchFamily="34" charset="0"/>
              <a:buChar char="•"/>
            </a:pPr>
            <a:r>
              <a:rPr lang="en-GB" sz="2400">
                <a:ea typeface="+mn-lt"/>
                <a:cs typeface="+mn-lt"/>
              </a:rPr>
              <a:t>£50,000 up to £499,999 = 10 years</a:t>
            </a:r>
            <a:endParaRPr lang="en-US" sz="2400">
              <a:ea typeface="+mn-lt"/>
              <a:cs typeface="+mn-lt"/>
            </a:endParaRPr>
          </a:p>
          <a:p>
            <a:pPr marL="685165" lvl="1" indent="-227965">
              <a:lnSpc>
                <a:spcPct val="90000"/>
              </a:lnSpc>
              <a:spcBef>
                <a:spcPts val="1000"/>
              </a:spcBef>
              <a:buFont typeface="Arial" panose="020B0604020202020204" pitchFamily="34" charset="0"/>
              <a:buChar char="•"/>
            </a:pPr>
            <a:r>
              <a:rPr lang="en-GB" sz="2400">
                <a:ea typeface="+mn-lt"/>
                <a:cs typeface="+mn-lt"/>
              </a:rPr>
              <a:t>£500,000 to £999,999 = 15 years</a:t>
            </a:r>
            <a:endParaRPr lang="en-US" sz="2400">
              <a:ea typeface="+mn-lt"/>
              <a:cs typeface="+mn-lt"/>
            </a:endParaRPr>
          </a:p>
          <a:p>
            <a:pPr marL="685165" lvl="1" indent="-227965">
              <a:lnSpc>
                <a:spcPct val="90000"/>
              </a:lnSpc>
              <a:spcBef>
                <a:spcPts val="1000"/>
              </a:spcBef>
              <a:buFont typeface="Arial" panose="020B0604020202020204" pitchFamily="34" charset="0"/>
              <a:buChar char="•"/>
            </a:pPr>
            <a:r>
              <a:rPr lang="en-GB" sz="2400">
                <a:ea typeface="+mn-lt"/>
                <a:cs typeface="+mn-lt"/>
              </a:rPr>
              <a:t>£1,000,000 to under £5 million = 20 years</a:t>
            </a:r>
            <a:endParaRPr lang="en-US" sz="2400">
              <a:ea typeface="+mn-lt"/>
              <a:cs typeface="+mn-lt"/>
            </a:endParaRPr>
          </a:p>
          <a:p>
            <a:pPr marL="685165" lvl="1" indent="-227965">
              <a:lnSpc>
                <a:spcPct val="90000"/>
              </a:lnSpc>
              <a:spcBef>
                <a:spcPts val="1000"/>
              </a:spcBef>
              <a:buFont typeface="Arial" panose="020B0604020202020204" pitchFamily="34" charset="0"/>
              <a:buChar char="•"/>
            </a:pPr>
            <a:r>
              <a:rPr lang="en-GB" sz="2400">
                <a:ea typeface="+mn-lt"/>
                <a:cs typeface="+mn-lt"/>
              </a:rPr>
              <a:t>£5 million = 30 years</a:t>
            </a:r>
            <a:endParaRPr lang="en-US" sz="2400">
              <a:ea typeface="+mn-lt"/>
              <a:cs typeface="+mn-lt"/>
            </a:endParaRPr>
          </a:p>
          <a:p>
            <a:pPr marL="285750" indent="-285750">
              <a:lnSpc>
                <a:spcPct val="90000"/>
              </a:lnSpc>
              <a:spcBef>
                <a:spcPts val="1000"/>
              </a:spcBef>
              <a:buFont typeface="Arial" panose="020B0604020202020204" pitchFamily="34" charset="0"/>
              <a:buChar char="•"/>
            </a:pPr>
            <a:endParaRPr lang="en-GB" sz="2400">
              <a:ea typeface="+mn-lt"/>
              <a:cs typeface="+mn-lt"/>
            </a:endParaRPr>
          </a:p>
          <a:p>
            <a:pPr>
              <a:lnSpc>
                <a:spcPct val="90000"/>
              </a:lnSpc>
              <a:spcBef>
                <a:spcPts val="1000"/>
              </a:spcBef>
            </a:pPr>
            <a:r>
              <a:rPr lang="en-GB" sz="2400">
                <a:ea typeface="+mn-lt"/>
                <a:cs typeface="+mn-lt"/>
              </a:rPr>
              <a:t>There is an option to negotiate a </a:t>
            </a:r>
            <a:r>
              <a:rPr lang="en-GB" sz="2400" b="1">
                <a:ea typeface="+mn-lt"/>
                <a:cs typeface="+mn-lt"/>
              </a:rPr>
              <a:t>Deed of Variation</a:t>
            </a:r>
            <a:r>
              <a:rPr lang="en-GB" sz="2400">
                <a:ea typeface="+mn-lt"/>
                <a:cs typeface="+mn-lt"/>
              </a:rPr>
              <a:t> – you may wish to think about this now</a:t>
            </a:r>
            <a:endParaRPr lang="en-GB">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6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4770537"/>
          </a:xfrm>
          <a:prstGeom prst="rect">
            <a:avLst/>
          </a:prstGeom>
          <a:noFill/>
        </p:spPr>
        <p:txBody>
          <a:bodyPr wrap="square" lIns="91440" tIns="45720" rIns="91440" bIns="45720" rtlCol="0" anchor="t">
            <a:spAutoFit/>
          </a:bodyPr>
          <a:lstStyle/>
          <a:p>
            <a:r>
              <a:rPr lang="en-GB" sz="3200" b="1">
                <a:latin typeface="Arial"/>
                <a:cs typeface="Arial"/>
              </a:rPr>
              <a:t>Expression of Interest</a:t>
            </a:r>
          </a:p>
          <a:p>
            <a:endParaRPr lang="en-GB" sz="3200" b="1">
              <a:latin typeface="Arial"/>
              <a:cs typeface="Arial"/>
            </a:endParaRPr>
          </a:p>
          <a:p>
            <a:pPr marL="342900" indent="-342900">
              <a:buFont typeface="Arial,Sans-Serif"/>
              <a:buChar char="•"/>
            </a:pPr>
            <a:r>
              <a:rPr lang="en-GB" sz="2400">
                <a:ea typeface="+mn-lt"/>
                <a:cs typeface="+mn-lt"/>
              </a:rPr>
              <a:t>Do proposals meet all eligibility criteria and aims and outcomes of this fund </a:t>
            </a:r>
            <a:endParaRPr lang="en-US" sz="2400">
              <a:ea typeface="+mn-lt"/>
              <a:cs typeface="+mn-lt"/>
            </a:endParaRP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Describe your outline proposal in no more than 2,500 characters (around 400 words)</a:t>
            </a:r>
            <a:r>
              <a:rPr lang="en-US" sz="2400">
                <a:ea typeface="+mn-lt"/>
                <a:cs typeface="+mn-lt"/>
              </a:rPr>
              <a:t> </a:t>
            </a:r>
            <a:endParaRPr lang="en-GB" sz="2400">
              <a:ea typeface="+mn-lt"/>
              <a:cs typeface="+mn-lt"/>
            </a:endParaRPr>
          </a:p>
          <a:p>
            <a:pPr marL="342900" indent="-342900">
              <a:buFont typeface="Arial,Sans-Serif"/>
              <a:buChar char="•"/>
            </a:pPr>
            <a:endParaRPr lang="en-US" sz="2400">
              <a:ea typeface="+mn-lt"/>
              <a:cs typeface="+mn-lt"/>
            </a:endParaRPr>
          </a:p>
          <a:p>
            <a:pPr marL="342900" indent="-342900">
              <a:buFont typeface="Arial,Sans-Serif"/>
              <a:buChar char="•"/>
            </a:pPr>
            <a:r>
              <a:rPr lang="en-GB" sz="2400">
                <a:ea typeface="+mn-lt"/>
                <a:cs typeface="+mn-lt"/>
              </a:rPr>
              <a:t>Projects with strong potential will be invited to submit full applications</a:t>
            </a:r>
            <a:br>
              <a:rPr lang="en-GB" sz="2400">
                <a:ea typeface="+mn-lt"/>
                <a:cs typeface="+mn-lt"/>
              </a:rPr>
            </a:br>
            <a:endParaRPr lang="en-GB" sz="2400">
              <a:ea typeface="+mn-lt"/>
              <a:cs typeface="+mn-lt"/>
            </a:endParaRPr>
          </a:p>
          <a:p>
            <a:pPr marL="342900" indent="-342900">
              <a:buFont typeface="Arial,Sans-Serif"/>
              <a:buChar char="•"/>
            </a:pPr>
            <a:r>
              <a:rPr lang="en-GB" sz="2400">
                <a:ea typeface="+mn-lt"/>
                <a:cs typeface="+mn-lt"/>
              </a:rPr>
              <a:t>Opens on </a:t>
            </a:r>
            <a:r>
              <a:rPr lang="en-GB" sz="2400" err="1">
                <a:ea typeface="+mn-lt"/>
                <a:cs typeface="+mn-lt"/>
              </a:rPr>
              <a:t>Grantium</a:t>
            </a:r>
            <a:r>
              <a:rPr lang="en-GB" sz="2400">
                <a:ea typeface="+mn-lt"/>
                <a:cs typeface="+mn-lt"/>
              </a:rPr>
              <a:t> at </a:t>
            </a:r>
            <a:r>
              <a:rPr lang="en-GB" sz="2400" b="1">
                <a:ea typeface="+mn-lt"/>
                <a:cs typeface="+mn-lt"/>
              </a:rPr>
              <a:t>9am</a:t>
            </a:r>
            <a:r>
              <a:rPr lang="en-GB" sz="2400">
                <a:ea typeface="+mn-lt"/>
                <a:cs typeface="+mn-lt"/>
              </a:rPr>
              <a:t> </a:t>
            </a:r>
            <a:r>
              <a:rPr lang="en-GB" sz="2400" b="1">
                <a:ea typeface="+mn-lt"/>
                <a:cs typeface="+mn-lt"/>
              </a:rPr>
              <a:t>on Monday 4th March 2024</a:t>
            </a:r>
            <a:endParaRPr lang="en-GB" sz="2400">
              <a:ea typeface="+mn-lt"/>
              <a:cs typeface="+mn-lt"/>
            </a:endParaRP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Deadline is </a:t>
            </a:r>
            <a:r>
              <a:rPr lang="en-GB" sz="2400" b="1">
                <a:ea typeface="+mn-lt"/>
                <a:cs typeface="+mn-lt"/>
              </a:rPr>
              <a:t>12pm (midday) on Thursday 18th April 2024</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65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76815" y="246140"/>
            <a:ext cx="5493468" cy="4031873"/>
          </a:xfrm>
          <a:prstGeom prst="rect">
            <a:avLst/>
          </a:prstGeom>
          <a:noFill/>
        </p:spPr>
        <p:txBody>
          <a:bodyPr wrap="square" lIns="91440" tIns="45720" rIns="91440" bIns="45720" rtlCol="0" anchor="t">
            <a:spAutoFit/>
          </a:bodyPr>
          <a:lstStyle/>
          <a:p>
            <a:r>
              <a:rPr lang="en-GB" sz="3200" b="1">
                <a:latin typeface="Arial"/>
                <a:cs typeface="Arial"/>
              </a:rPr>
              <a:t>Full applications</a:t>
            </a:r>
          </a:p>
          <a:p>
            <a:endParaRPr lang="en-GB" sz="3200" b="1">
              <a:latin typeface="Arial"/>
              <a:cs typeface="Arial"/>
            </a:endParaRPr>
          </a:p>
          <a:p>
            <a:pPr marL="342900" indent="-342900">
              <a:buFont typeface="Arial,Sans-Serif"/>
              <a:buChar char="•"/>
            </a:pPr>
            <a:r>
              <a:rPr lang="en-US" sz="2400">
                <a:ea typeface="+mn-lt"/>
                <a:cs typeface="+mn-lt"/>
              </a:rPr>
              <a:t>Open on </a:t>
            </a:r>
            <a:r>
              <a:rPr lang="en-US" sz="2400" err="1">
                <a:ea typeface="+mn-lt"/>
                <a:cs typeface="+mn-lt"/>
              </a:rPr>
              <a:t>Grantium</a:t>
            </a:r>
            <a:r>
              <a:rPr lang="en-US" sz="2400">
                <a:ea typeface="+mn-lt"/>
                <a:cs typeface="+mn-lt"/>
              </a:rPr>
              <a:t> on</a:t>
            </a:r>
            <a:r>
              <a:rPr lang="en-US" sz="2400" b="1">
                <a:ea typeface="+mn-lt"/>
                <a:cs typeface="+mn-lt"/>
              </a:rPr>
              <a:t> Tuesday 28 May 2024 </a:t>
            </a:r>
            <a:endParaRPr lang="en-US" sz="2400">
              <a:ea typeface="+mn-lt"/>
              <a:cs typeface="+mn-lt"/>
            </a:endParaRPr>
          </a:p>
          <a:p>
            <a:pPr marL="342900" indent="-342900">
              <a:buFont typeface="Arial,Sans-Serif"/>
              <a:buChar char="•"/>
            </a:pPr>
            <a:endParaRPr lang="en-US" sz="2400">
              <a:ea typeface="+mn-lt"/>
              <a:cs typeface="+mn-lt"/>
            </a:endParaRPr>
          </a:p>
          <a:p>
            <a:pPr marL="342900" indent="-342900">
              <a:buFont typeface="Arial,Sans-Serif"/>
              <a:buChar char="•"/>
            </a:pPr>
            <a:r>
              <a:rPr lang="en-US" sz="2400">
                <a:ea typeface="+mn-lt"/>
                <a:cs typeface="+mn-lt"/>
              </a:rPr>
              <a:t>Deadline is</a:t>
            </a:r>
            <a:r>
              <a:rPr lang="en-US" sz="2400" b="1">
                <a:ea typeface="+mn-lt"/>
                <a:cs typeface="+mn-lt"/>
              </a:rPr>
              <a:t> 12pm (midday) on Thursday 15 August 2024 </a:t>
            </a:r>
            <a:endParaRPr lang="en-US" sz="2400">
              <a:ea typeface="+mn-lt"/>
              <a:cs typeface="+mn-lt"/>
            </a:endParaRPr>
          </a:p>
          <a:p>
            <a:pPr marL="342900" indent="-342900">
              <a:buFont typeface="Arial,Sans-Serif"/>
              <a:buChar char="•"/>
            </a:pPr>
            <a:endParaRPr lang="en-US" sz="2400">
              <a:ea typeface="+mn-lt"/>
              <a:cs typeface="+mn-lt"/>
            </a:endParaRPr>
          </a:p>
          <a:p>
            <a:pPr marL="342900" indent="-342900">
              <a:buFont typeface="Arial,Sans-Serif"/>
              <a:buChar char="•"/>
            </a:pPr>
            <a:r>
              <a:rPr lang="en-US" sz="2400">
                <a:ea typeface="+mn-lt"/>
                <a:cs typeface="+mn-lt"/>
              </a:rPr>
              <a:t>See applicant guidance for detailed breakdown of the application form</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84004" y="966498"/>
            <a:ext cx="5278388" cy="2875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7" descr="A picture containing person, indoor&#10;&#10;Description automatically generated">
            <a:extLst>
              <a:ext uri="{FF2B5EF4-FFF2-40B4-BE49-F238E27FC236}">
                <a16:creationId xmlns:a16="http://schemas.microsoft.com/office/drawing/2014/main" id="{FA904CCA-8887-06FF-75A8-4BC887CD8004}"/>
              </a:ext>
            </a:extLst>
          </p:cNvPr>
          <p:cNvPicPr>
            <a:picLocks noChangeAspect="1"/>
          </p:cNvPicPr>
          <p:nvPr/>
        </p:nvPicPr>
        <p:blipFill>
          <a:blip r:embed="rId4"/>
          <a:stretch>
            <a:fillRect/>
          </a:stretch>
        </p:blipFill>
        <p:spPr>
          <a:xfrm>
            <a:off x="5867400" y="244539"/>
            <a:ext cx="5877464" cy="6016676"/>
          </a:xfrm>
          <a:prstGeom prst="rect">
            <a:avLst/>
          </a:prstGeom>
        </p:spPr>
      </p:pic>
      <p:sp>
        <p:nvSpPr>
          <p:cNvPr id="8" name="TextBox 1">
            <a:extLst>
              <a:ext uri="{FF2B5EF4-FFF2-40B4-BE49-F238E27FC236}">
                <a16:creationId xmlns:a16="http://schemas.microsoft.com/office/drawing/2014/main" id="{2DC2DE57-E19F-3259-159F-4C9E90C108E1}"/>
              </a:ext>
            </a:extLst>
          </p:cNvPr>
          <p:cNvSpPr txBox="1"/>
          <p:nvPr/>
        </p:nvSpPr>
        <p:spPr>
          <a:xfrm>
            <a:off x="9417170" y="6124753"/>
            <a:ext cx="2616678"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ea typeface="+mn-lt"/>
                <a:cs typeface="+mn-lt"/>
              </a:rPr>
              <a:t>Cornwall Museum Partnership. Photo © James Stuart</a:t>
            </a:r>
            <a:endParaRPr lang="en-US" sz="800">
              <a:solidFill>
                <a:schemeClr val="bg1"/>
              </a:solidFill>
            </a:endParaRPr>
          </a:p>
          <a:p>
            <a:pPr algn="l"/>
            <a:endParaRPr lang="en-GB">
              <a:cs typeface="Calibri"/>
            </a:endParaRPr>
          </a:p>
        </p:txBody>
      </p:sp>
    </p:spTree>
    <p:extLst>
      <p:ext uri="{BB962C8B-B14F-4D97-AF65-F5344CB8AC3E}">
        <p14:creationId xmlns:p14="http://schemas.microsoft.com/office/powerpoint/2010/main" val="347275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76815" y="246140"/>
            <a:ext cx="11186901" cy="4003788"/>
          </a:xfrm>
          <a:prstGeom prst="rect">
            <a:avLst/>
          </a:prstGeom>
          <a:noFill/>
        </p:spPr>
        <p:txBody>
          <a:bodyPr wrap="square" lIns="91440" tIns="45720" rIns="91440" bIns="45720" rtlCol="0" anchor="t">
            <a:spAutoFit/>
          </a:bodyPr>
          <a:lstStyle/>
          <a:p>
            <a:r>
              <a:rPr lang="en-GB" sz="3200" b="1">
                <a:latin typeface="Arial"/>
                <a:cs typeface="Arial"/>
              </a:rPr>
              <a:t>Inflation and your MEND application</a:t>
            </a:r>
          </a:p>
          <a:p>
            <a:endParaRPr lang="en-GB" sz="3200" b="1">
              <a:latin typeface="Arial"/>
              <a:cs typeface="Arial"/>
            </a:endParaRPr>
          </a:p>
          <a:p>
            <a:pPr marL="342900" indent="-342900">
              <a:lnSpc>
                <a:spcPts val="3333"/>
              </a:lnSpc>
              <a:buFont typeface="Arial,Sans-Serif"/>
              <a:buChar char="•"/>
            </a:pPr>
            <a:r>
              <a:rPr lang="en-US" sz="2400">
                <a:ea typeface="+mn-lt"/>
                <a:cs typeface="+mn-lt"/>
              </a:rPr>
              <a:t>Consider </a:t>
            </a:r>
            <a:r>
              <a:rPr lang="en-US" sz="2400" b="1">
                <a:ea typeface="+mn-lt"/>
                <a:cs typeface="+mn-lt"/>
              </a:rPr>
              <a:t>rising inflation levels</a:t>
            </a:r>
            <a:r>
              <a:rPr lang="en-US" sz="2400">
                <a:ea typeface="+mn-lt"/>
                <a:cs typeface="+mn-lt"/>
              </a:rPr>
              <a:t> in the construction industry in your application</a:t>
            </a:r>
          </a:p>
          <a:p>
            <a:pPr marL="342900" indent="-342900">
              <a:lnSpc>
                <a:spcPts val="3333"/>
              </a:lnSpc>
              <a:buFont typeface="Arial,Sans-Serif"/>
              <a:buChar char="•"/>
            </a:pPr>
            <a:r>
              <a:rPr lang="en-US" sz="2400">
                <a:ea typeface="+mn-lt"/>
                <a:cs typeface="+mn-lt"/>
              </a:rPr>
              <a:t>Strongly recommend you seek </a:t>
            </a:r>
            <a:r>
              <a:rPr lang="en-US" sz="2400" b="1">
                <a:ea typeface="+mn-lt"/>
                <a:cs typeface="+mn-lt"/>
              </a:rPr>
              <a:t>professional advice</a:t>
            </a:r>
          </a:p>
          <a:p>
            <a:pPr marL="342900" indent="-342900">
              <a:lnSpc>
                <a:spcPts val="3333"/>
              </a:lnSpc>
              <a:buFont typeface="Arial,Sans-Serif"/>
              <a:buChar char="•"/>
            </a:pPr>
            <a:r>
              <a:rPr lang="en-US" sz="2400">
                <a:ea typeface="+mn-lt"/>
                <a:cs typeface="+mn-lt"/>
              </a:rPr>
              <a:t>Arts Council England will not increase grants once awarded</a:t>
            </a:r>
          </a:p>
          <a:p>
            <a:pPr marL="342900" indent="-342900">
              <a:lnSpc>
                <a:spcPts val="3333"/>
              </a:lnSpc>
              <a:buFont typeface="Arial,Sans-Serif"/>
              <a:buChar char="•"/>
            </a:pPr>
            <a:r>
              <a:rPr lang="en-US" sz="2400">
                <a:ea typeface="+mn-lt"/>
                <a:cs typeface="+mn-lt"/>
              </a:rPr>
              <a:t>It is not possible to reduce the </a:t>
            </a:r>
            <a:r>
              <a:rPr lang="en-US" sz="2400" b="1">
                <a:ea typeface="+mn-lt"/>
                <a:cs typeface="+mn-lt"/>
              </a:rPr>
              <a:t>scope</a:t>
            </a:r>
            <a:r>
              <a:rPr lang="en-US" sz="2400">
                <a:ea typeface="+mn-lt"/>
                <a:cs typeface="+mn-lt"/>
              </a:rPr>
              <a:t> of works post-award due to rising inflation</a:t>
            </a:r>
          </a:p>
          <a:p>
            <a:pPr marL="342900" indent="-342900">
              <a:lnSpc>
                <a:spcPts val="3333"/>
              </a:lnSpc>
              <a:buFont typeface="Arial,Sans-Serif"/>
              <a:buChar char="•"/>
            </a:pPr>
            <a:r>
              <a:rPr lang="en-US" sz="2400">
                <a:ea typeface="+mn-lt"/>
                <a:cs typeface="+mn-lt"/>
              </a:rPr>
              <a:t>Inflation should be considered as separate from general contingency</a:t>
            </a:r>
          </a:p>
          <a:p>
            <a:pPr marL="342900" indent="-342900">
              <a:lnSpc>
                <a:spcPts val="3333"/>
              </a:lnSpc>
              <a:buFont typeface="Arial,Sans-Serif"/>
              <a:buChar char="•"/>
            </a:pPr>
            <a:r>
              <a:rPr lang="en-US" sz="2400">
                <a:ea typeface="+mn-lt"/>
                <a:cs typeface="+mn-lt"/>
              </a:rPr>
              <a:t>See our </a:t>
            </a:r>
            <a:r>
              <a:rPr lang="en-US" sz="2400" b="1">
                <a:ea typeface="+mn-lt"/>
                <a:cs typeface="+mn-lt"/>
              </a:rPr>
              <a:t>Terms and Conditions</a:t>
            </a:r>
            <a:r>
              <a:rPr lang="en-US" sz="2400">
                <a:ea typeface="+mn-lt"/>
                <a:cs typeface="+mn-lt"/>
              </a:rPr>
              <a:t> for more information</a:t>
            </a:r>
            <a:endParaRPr lang="en-GB" sz="2000">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84004" y="966498"/>
            <a:ext cx="5666576" cy="1437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8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76815" y="246140"/>
            <a:ext cx="11424127" cy="5139869"/>
          </a:xfrm>
          <a:prstGeom prst="rect">
            <a:avLst/>
          </a:prstGeom>
          <a:noFill/>
        </p:spPr>
        <p:txBody>
          <a:bodyPr wrap="square" lIns="91440" tIns="45720" rIns="91440" bIns="45720" rtlCol="0" anchor="t">
            <a:spAutoFit/>
          </a:bodyPr>
          <a:lstStyle/>
          <a:p>
            <a:r>
              <a:rPr lang="en-GB" sz="3200" b="1">
                <a:latin typeface="Arial"/>
                <a:cs typeface="Arial"/>
              </a:rPr>
              <a:t>Decision making</a:t>
            </a:r>
          </a:p>
          <a:p>
            <a:endParaRPr lang="en-GB" sz="3200" b="1">
              <a:latin typeface="Arial"/>
              <a:cs typeface="Arial"/>
            </a:endParaRPr>
          </a:p>
          <a:p>
            <a:pPr marL="342900" indent="-342900">
              <a:buFont typeface="Arial,Sans-Serif"/>
              <a:buChar char="•"/>
            </a:pPr>
            <a:r>
              <a:rPr lang="en-GB" sz="2400">
                <a:ea typeface="+mn-lt"/>
                <a:cs typeface="+mn-lt"/>
              </a:rPr>
              <a:t>Arts Council England assess the applications against the three criteria</a:t>
            </a: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Programme Advisory Panel will provide recommendations to Arts Council England</a:t>
            </a:r>
            <a:endParaRPr lang="en-US" sz="2400">
              <a:ea typeface="+mn-lt"/>
              <a:cs typeface="+mn-lt"/>
            </a:endParaRP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The panel includes Historic England, Department for Culture, Media &amp; Sport (DCMS), and the National Lottery Heritage Fund</a:t>
            </a:r>
            <a:endParaRPr lang="en-US" sz="2400">
              <a:ea typeface="+mn-lt"/>
              <a:cs typeface="+mn-lt"/>
            </a:endParaRP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Arts Council England will make the final decisions on successful applications</a:t>
            </a:r>
          </a:p>
          <a:p>
            <a:pPr marL="342900" indent="-342900">
              <a:buFont typeface="Arial,Sans-Serif"/>
              <a:buChar char="•"/>
            </a:pPr>
            <a:endParaRPr lang="en-GB" sz="2400">
              <a:ea typeface="+mn-lt"/>
              <a:cs typeface="+mn-lt"/>
            </a:endParaRPr>
          </a:p>
          <a:p>
            <a:pPr marL="342900" indent="-342900">
              <a:buFont typeface="Arial,Sans-Serif"/>
              <a:buChar char="•"/>
            </a:pPr>
            <a:r>
              <a:rPr lang="en-GB" sz="2400">
                <a:ea typeface="+mn-lt"/>
                <a:cs typeface="+mn-lt"/>
              </a:rPr>
              <a:t>May make reduced awards</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84004" y="966498"/>
            <a:ext cx="5666576" cy="1437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49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76815" y="253328"/>
            <a:ext cx="4788977" cy="4763349"/>
          </a:xfrm>
          <a:prstGeom prst="rect">
            <a:avLst/>
          </a:prstGeom>
          <a:noFill/>
        </p:spPr>
        <p:txBody>
          <a:bodyPr wrap="square" lIns="91440" tIns="45720" rIns="91440" bIns="45720" rtlCol="0" anchor="t">
            <a:spAutoFit/>
          </a:bodyPr>
          <a:lstStyle/>
          <a:p>
            <a:r>
              <a:rPr lang="en-GB" sz="3200" b="1">
                <a:latin typeface="Arial"/>
                <a:cs typeface="Arial"/>
              </a:rPr>
              <a:t>Balancing criteria</a:t>
            </a:r>
          </a:p>
          <a:p>
            <a:endParaRPr lang="en-GB" sz="3200" b="1">
              <a:latin typeface="Arial"/>
              <a:cs typeface="Arial"/>
            </a:endParaRPr>
          </a:p>
          <a:p>
            <a:pPr marL="342900" indent="-342900">
              <a:buFont typeface="Arial,Sans-Serif"/>
              <a:buChar char="•"/>
            </a:pPr>
            <a:r>
              <a:rPr lang="en-US" sz="2400">
                <a:ea typeface="+mn-lt"/>
                <a:cs typeface="+mn-lt"/>
              </a:rPr>
              <a:t>Geographic spread</a:t>
            </a:r>
          </a:p>
          <a:p>
            <a:pPr marL="342900" indent="-342900">
              <a:buFont typeface="Arial,Sans-Serif"/>
              <a:buChar char="•"/>
            </a:pPr>
            <a:endParaRPr lang="en-US" sz="2400">
              <a:ea typeface="+mn-lt"/>
              <a:cs typeface="+mn-lt"/>
            </a:endParaRPr>
          </a:p>
          <a:p>
            <a:pPr marL="342900" indent="-342900">
              <a:buFont typeface="Arial,Sans-Serif"/>
              <a:buChar char="•"/>
            </a:pPr>
            <a:r>
              <a:rPr lang="en-US" sz="2400">
                <a:ea typeface="+mn-lt"/>
                <a:cs typeface="+mn-lt"/>
              </a:rPr>
              <a:t>Priority Places and Levelling Up for Culture Places</a:t>
            </a:r>
            <a:br>
              <a:rPr lang="en-US" sz="2400">
                <a:ea typeface="+mn-lt"/>
                <a:cs typeface="+mn-lt"/>
              </a:rPr>
            </a:br>
            <a:endParaRPr lang="en-US" sz="2400">
              <a:ea typeface="+mn-lt"/>
              <a:cs typeface="+mn-lt"/>
            </a:endParaRPr>
          </a:p>
          <a:p>
            <a:pPr marL="342900" indent="-342900">
              <a:buFont typeface="Arial,Sans-Serif"/>
              <a:buChar char="•"/>
            </a:pPr>
            <a:r>
              <a:rPr lang="en-US" sz="2400">
                <a:ea typeface="+mn-lt"/>
                <a:cs typeface="+mn-lt"/>
              </a:rPr>
              <a:t>Risk</a:t>
            </a:r>
            <a:br>
              <a:rPr lang="en-US" sz="2400">
                <a:ea typeface="+mn-lt"/>
                <a:cs typeface="+mn-lt"/>
              </a:rPr>
            </a:br>
            <a:endParaRPr lang="en-US" sz="2400">
              <a:ea typeface="+mn-lt"/>
              <a:cs typeface="+mn-lt"/>
            </a:endParaRPr>
          </a:p>
          <a:p>
            <a:pPr marL="342900" indent="-342900">
              <a:buFont typeface="Arial,Sans-Serif"/>
              <a:buChar char="•"/>
            </a:pPr>
            <a:r>
              <a:rPr lang="en-US" sz="2400">
                <a:ea typeface="+mn-lt"/>
                <a:cs typeface="+mn-lt"/>
              </a:rPr>
              <a:t>Type of museum</a:t>
            </a:r>
            <a:br>
              <a:rPr lang="en-US" sz="2400">
                <a:ea typeface="+mn-lt"/>
                <a:cs typeface="+mn-lt"/>
              </a:rPr>
            </a:br>
            <a:endParaRPr lang="en-US" sz="2400">
              <a:ea typeface="+mn-lt"/>
              <a:cs typeface="+mn-lt"/>
            </a:endParaRPr>
          </a:p>
          <a:p>
            <a:pPr marL="342900" indent="-342900">
              <a:buFont typeface="Arial,Sans-Serif"/>
              <a:buChar char="•"/>
            </a:pPr>
            <a:r>
              <a:rPr lang="en-US" sz="2400">
                <a:ea typeface="+mn-lt"/>
                <a:cs typeface="+mn-lt"/>
              </a:rPr>
              <a:t>Project scale</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84004" y="966498"/>
            <a:ext cx="4782369" cy="14377"/>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7" descr="A picture containing wall, indoor, person, picture frame&#10;&#10;Description automatically generated">
            <a:extLst>
              <a:ext uri="{FF2B5EF4-FFF2-40B4-BE49-F238E27FC236}">
                <a16:creationId xmlns:a16="http://schemas.microsoft.com/office/drawing/2014/main" id="{F185C0AF-B78C-C2E8-E2D4-F79603ACF360}"/>
              </a:ext>
            </a:extLst>
          </p:cNvPr>
          <p:cNvPicPr>
            <a:picLocks noChangeAspect="1"/>
          </p:cNvPicPr>
          <p:nvPr/>
        </p:nvPicPr>
        <p:blipFill rotWithShape="1">
          <a:blip r:embed="rId4"/>
          <a:srcRect l="26866" r="20995" b="347"/>
          <a:stretch/>
        </p:blipFill>
        <p:spPr>
          <a:xfrm>
            <a:off x="5414513" y="257065"/>
            <a:ext cx="6328294" cy="6000764"/>
          </a:xfrm>
          <a:prstGeom prst="rect">
            <a:avLst/>
          </a:prstGeom>
        </p:spPr>
      </p:pic>
      <p:sp>
        <p:nvSpPr>
          <p:cNvPr id="8" name="TextBox 7">
            <a:extLst>
              <a:ext uri="{FF2B5EF4-FFF2-40B4-BE49-F238E27FC236}">
                <a16:creationId xmlns:a16="http://schemas.microsoft.com/office/drawing/2014/main" id="{BCE74FE0-6F68-50C4-E2FF-4B9D8C836DC9}"/>
              </a:ext>
            </a:extLst>
          </p:cNvPr>
          <p:cNvSpPr txBox="1"/>
          <p:nvPr/>
        </p:nvSpPr>
        <p:spPr>
          <a:xfrm>
            <a:off x="8942717" y="5973791"/>
            <a:ext cx="30480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solidFill>
                  <a:schemeClr val="bg1"/>
                </a:solidFill>
                <a:ea typeface="+mn-lt"/>
                <a:cs typeface="+mn-lt"/>
              </a:rPr>
              <a:t>Thinktank Birmingham Science Museum. Photos by David Rowan and Andy Stammers © Birmingham Museums Trust</a:t>
            </a:r>
            <a:endParaRPr lang="en-US" sz="800">
              <a:solidFill>
                <a:schemeClr val="bg1"/>
              </a:solidFill>
              <a:cs typeface="Arial"/>
            </a:endParaRPr>
          </a:p>
        </p:txBody>
      </p:sp>
    </p:spTree>
    <p:extLst>
      <p:ext uri="{BB962C8B-B14F-4D97-AF65-F5344CB8AC3E}">
        <p14:creationId xmlns:p14="http://schemas.microsoft.com/office/powerpoint/2010/main" val="2526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F8C82-5103-4376-BF54-92445C6D9980}"/>
              </a:ext>
            </a:extLst>
          </p:cNvPr>
          <p:cNvSpPr>
            <a:spLocks noGrp="1"/>
          </p:cNvSpPr>
          <p:nvPr>
            <p:ph idx="1"/>
          </p:nvPr>
        </p:nvSpPr>
        <p:spPr>
          <a:xfrm>
            <a:off x="838200" y="1384300"/>
            <a:ext cx="10716986" cy="4864099"/>
          </a:xfrm>
        </p:spPr>
        <p:txBody>
          <a:bodyPr>
            <a:normAutofit/>
          </a:bodyPr>
          <a:lstStyle/>
          <a:p>
            <a:pPr marL="0" indent="0">
              <a:buNone/>
            </a:pPr>
            <a:endParaRPr lang="en-GB" sz="3400" b="1">
              <a:solidFill>
                <a:schemeClr val="bg1"/>
              </a:solidFill>
              <a:latin typeface="Arial" panose="020B0604020202020204" pitchFamily="34" charset="0"/>
              <a:cs typeface="Arial" panose="020B0604020202020204" pitchFamily="34" charset="0"/>
            </a:endParaRPr>
          </a:p>
          <a:p>
            <a:pPr marL="0" indent="0">
              <a:buNone/>
            </a:pPr>
            <a:r>
              <a:rPr lang="en-GB" sz="4000" b="1">
                <a:solidFill>
                  <a:schemeClr val="bg1"/>
                </a:solidFill>
                <a:latin typeface="Arial" panose="020B0604020202020204" pitchFamily="34" charset="0"/>
                <a:cs typeface="Arial" panose="020B0604020202020204" pitchFamily="34" charset="0"/>
              </a:rPr>
              <a:t>Historic England </a:t>
            </a:r>
          </a:p>
          <a:p>
            <a:pPr marL="0" indent="0">
              <a:buNone/>
            </a:pPr>
            <a:r>
              <a:rPr lang="en-GB" sz="3200" b="1">
                <a:solidFill>
                  <a:schemeClr val="bg1"/>
                </a:solidFill>
                <a:latin typeface="Arial" panose="020B0604020202020204" pitchFamily="34" charset="0"/>
                <a:cs typeface="Arial" panose="020B0604020202020204" pitchFamily="34" charset="0"/>
              </a:rPr>
              <a:t>Technical support for MEND</a:t>
            </a:r>
          </a:p>
          <a:p>
            <a:pPr marL="0" indent="0">
              <a:buNone/>
            </a:pPr>
            <a:br>
              <a:rPr lang="en-GB">
                <a:solidFill>
                  <a:schemeClr val="bg1"/>
                </a:solidFill>
                <a:latin typeface="Arial" panose="020B0604020202020204" pitchFamily="34" charset="0"/>
                <a:cs typeface="Arial" panose="020B0604020202020204" pitchFamily="34" charset="0"/>
              </a:rPr>
            </a:br>
            <a:endParaRPr lang="en-GB">
              <a:solidFill>
                <a:schemeClr val="bg1"/>
              </a:solidFill>
              <a:latin typeface="Arial" panose="020B0604020202020204" pitchFamily="34" charset="0"/>
              <a:cs typeface="Arial" panose="020B0604020202020204" pitchFamily="34" charset="0"/>
            </a:endParaRPr>
          </a:p>
          <a:p>
            <a:pPr marL="0" indent="0">
              <a:buNone/>
            </a:pPr>
            <a:endParaRPr lang="en-GB">
              <a:solidFill>
                <a:schemeClr val="bg1"/>
              </a:solidFill>
              <a:latin typeface="Arial" panose="020B0604020202020204" pitchFamily="34" charset="0"/>
              <a:cs typeface="Arial" panose="020B0604020202020204" pitchFamily="34" charset="0"/>
            </a:endParaRPr>
          </a:p>
          <a:p>
            <a:pPr marL="0" indent="0">
              <a:buNone/>
            </a:pPr>
            <a:endParaRPr lang="en-GB">
              <a:solidFill>
                <a:schemeClr val="bg1"/>
              </a:solidFill>
              <a:latin typeface="Arial" panose="020B0604020202020204" pitchFamily="34" charset="0"/>
              <a:cs typeface="Arial" panose="020B0604020202020204" pitchFamily="34" charset="0"/>
            </a:endParaRPr>
          </a:p>
          <a:p>
            <a:pPr marL="0" indent="0">
              <a:buNone/>
            </a:pPr>
            <a:r>
              <a:rPr lang="en-GB">
                <a:solidFill>
                  <a:schemeClr val="bg1"/>
                </a:solidFill>
                <a:latin typeface="Arial" panose="020B0604020202020204" pitchFamily="34" charset="0"/>
                <a:cs typeface="Arial" panose="020B0604020202020204" pitchFamily="34" charset="0"/>
              </a:rPr>
              <a:t>How will it work?</a:t>
            </a:r>
            <a:endParaRPr lang="en-US">
              <a:solidFill>
                <a:schemeClr val="bg1"/>
              </a:solidFill>
              <a:latin typeface="Arial" panose="020B0604020202020204" pitchFamily="34" charset="0"/>
              <a:cs typeface="Arial" panose="020B0604020202020204" pitchFamily="34" charset="0"/>
            </a:endParaRPr>
          </a:p>
          <a:p>
            <a:pPr marL="0" indent="0">
              <a:buNone/>
            </a:pPr>
            <a:endParaRPr lang="en-GB" sz="44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BB52DBE-E754-41DD-8E4B-6BDD33EFA6D1}"/>
              </a:ext>
            </a:extLst>
          </p:cNvPr>
          <p:cNvSpPr/>
          <p:nvPr/>
        </p:nvSpPr>
        <p:spPr>
          <a:xfrm>
            <a:off x="-1" y="0"/>
            <a:ext cx="12192001" cy="1212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iverpool University Press: Imprints: Historic England">
            <a:extLst>
              <a:ext uri="{FF2B5EF4-FFF2-40B4-BE49-F238E27FC236}">
                <a16:creationId xmlns:a16="http://schemas.microsoft.com/office/drawing/2014/main" id="{CDE4BD14-6468-4CAF-8797-E5FA9948E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519"/>
            <a:ext cx="2881745" cy="91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22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F8C82-5103-4376-BF54-92445C6D9980}"/>
              </a:ext>
            </a:extLst>
          </p:cNvPr>
          <p:cNvSpPr>
            <a:spLocks noGrp="1"/>
          </p:cNvSpPr>
          <p:nvPr>
            <p:ph idx="1"/>
          </p:nvPr>
        </p:nvSpPr>
        <p:spPr>
          <a:xfrm>
            <a:off x="838200" y="457200"/>
            <a:ext cx="10716986" cy="5791199"/>
          </a:xfrm>
        </p:spPr>
        <p:txBody>
          <a:bodyPr vert="horz" lIns="91440" tIns="45720" rIns="91440" bIns="45720" rtlCol="0" anchor="t">
            <a:normAutofit fontScale="92500" lnSpcReduction="10000"/>
          </a:bodyPr>
          <a:lstStyle/>
          <a:p>
            <a:pPr marL="0" indent="0">
              <a:buNone/>
            </a:pPr>
            <a:r>
              <a:rPr lang="en-GB" sz="3400" b="1">
                <a:solidFill>
                  <a:schemeClr val="bg1"/>
                </a:solidFill>
                <a:latin typeface="Arial"/>
                <a:cs typeface="Arial"/>
              </a:rPr>
              <a:t>Stage 1: Expression of Interest Review</a:t>
            </a:r>
          </a:p>
          <a:p>
            <a:pPr marL="0" indent="0">
              <a:lnSpc>
                <a:spcPct val="110000"/>
              </a:lnSpc>
              <a:buNone/>
            </a:pPr>
            <a:endParaRPr lang="en-GB" sz="1400">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has an in house team of building professionals including architects, surveyors and building services engineers</a:t>
            </a:r>
          </a:p>
          <a:p>
            <a:pPr>
              <a:lnSpc>
                <a:spcPct val="110000"/>
              </a:lnSpc>
            </a:pPr>
            <a:endParaRPr lang="en-GB">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will be providing technical advice to Arts Council England on all applicants invited to submit a full application to the MEND fund, regardless of whether the buildings included in a Museum’s application are historic or not</a:t>
            </a:r>
          </a:p>
          <a:p>
            <a:pPr>
              <a:lnSpc>
                <a:spcPct val="110000"/>
              </a:lnSpc>
            </a:pPr>
            <a:endParaRPr lang="en-GB">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representatives sit on the programme advisory panel, which sifts Expressions of Interest and makes recommendations on full applications</a:t>
            </a:r>
            <a:endParaRPr lang="en-GB">
              <a:solidFill>
                <a:schemeClr val="bg1"/>
              </a:solidFill>
              <a:latin typeface="Arial" panose="020B0604020202020204" pitchFamily="34" charset="0"/>
              <a:cs typeface="Arial" panose="020B0604020202020204" pitchFamily="34" charset="0"/>
            </a:endParaRPr>
          </a:p>
          <a:p>
            <a:pPr marL="0" indent="0">
              <a:buNone/>
            </a:pPr>
            <a:endParaRPr lang="en-GB" sz="4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95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6" name="TextBox 5">
            <a:extLst>
              <a:ext uri="{FF2B5EF4-FFF2-40B4-BE49-F238E27FC236}">
                <a16:creationId xmlns:a16="http://schemas.microsoft.com/office/drawing/2014/main" id="{44F42E13-5087-260A-D954-14125EE0BCFD}"/>
              </a:ext>
            </a:extLst>
          </p:cNvPr>
          <p:cNvSpPr txBox="1"/>
          <p:nvPr/>
        </p:nvSpPr>
        <p:spPr>
          <a:xfrm>
            <a:off x="305147" y="1012954"/>
            <a:ext cx="5133350"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dirty="0">
                <a:latin typeface="Arial"/>
                <a:cs typeface="Arial"/>
              </a:rPr>
              <a:t>Liz Johnson</a:t>
            </a:r>
            <a:r>
              <a:rPr lang="en-GB" sz="2200" dirty="0">
                <a:latin typeface="Arial"/>
                <a:cs typeface="Arial"/>
              </a:rPr>
              <a:t> - Director, Museums and Collections, </a:t>
            </a:r>
          </a:p>
          <a:p>
            <a:r>
              <a:rPr lang="en-GB" sz="2200" dirty="0">
                <a:latin typeface="Arial"/>
                <a:cs typeface="Arial"/>
              </a:rPr>
              <a:t>Arts Council England</a:t>
            </a:r>
            <a:endParaRPr lang="en-GB" sz="2200" b="1" dirty="0">
              <a:latin typeface="Arial"/>
              <a:cs typeface="Arial"/>
            </a:endParaRPr>
          </a:p>
          <a:p>
            <a:endParaRPr lang="en-GB" sz="2200" b="1" dirty="0">
              <a:latin typeface="Arial"/>
              <a:cs typeface="Arial"/>
            </a:endParaRPr>
          </a:p>
          <a:p>
            <a:r>
              <a:rPr lang="en-GB" sz="2200" b="1" dirty="0">
                <a:latin typeface="Arial"/>
                <a:cs typeface="Arial"/>
              </a:rPr>
              <a:t>Georgina Parker</a:t>
            </a:r>
            <a:r>
              <a:rPr lang="en-GB" sz="2200" dirty="0">
                <a:latin typeface="Arial"/>
                <a:cs typeface="Arial"/>
              </a:rPr>
              <a:t> - Senior Officer, Collaborative Funding (Capital), </a:t>
            </a:r>
          </a:p>
          <a:p>
            <a:r>
              <a:rPr lang="en-GB" sz="2200" dirty="0">
                <a:latin typeface="Arial"/>
                <a:cs typeface="Arial"/>
              </a:rPr>
              <a:t>Arts Council England </a:t>
            </a:r>
            <a:endParaRPr lang="en-US" dirty="0">
              <a:latin typeface="Arial"/>
              <a:cs typeface="Arial"/>
            </a:endParaRPr>
          </a:p>
          <a:p>
            <a:endParaRPr lang="en-GB" sz="2200" dirty="0">
              <a:latin typeface="Arial"/>
              <a:cs typeface="Arial"/>
            </a:endParaRPr>
          </a:p>
          <a:p>
            <a:r>
              <a:rPr lang="en-GB" sz="2200" b="1" dirty="0">
                <a:latin typeface="Arial"/>
                <a:cs typeface="Arial"/>
              </a:rPr>
              <a:t>Clare Charlesworth</a:t>
            </a:r>
            <a:r>
              <a:rPr lang="en-GB" sz="2200" dirty="0">
                <a:latin typeface="Arial"/>
                <a:cs typeface="Arial"/>
              </a:rPr>
              <a:t> - Head of Region, Historic England</a:t>
            </a:r>
          </a:p>
          <a:p>
            <a:br>
              <a:rPr lang="en-GB" sz="2200" dirty="0">
                <a:latin typeface="Arial"/>
                <a:cs typeface="Arial"/>
              </a:rPr>
            </a:br>
            <a:r>
              <a:rPr lang="en-GB" sz="2200" b="1" dirty="0">
                <a:cs typeface="Arial"/>
              </a:rPr>
              <a:t>Eleanor Skidmore </a:t>
            </a:r>
            <a:r>
              <a:rPr lang="en-GB" sz="2200" dirty="0">
                <a:cs typeface="Arial"/>
              </a:rPr>
              <a:t>– Senior Officer, Training &amp; Advice, </a:t>
            </a:r>
          </a:p>
          <a:p>
            <a:r>
              <a:rPr lang="en-GB" sz="2200" dirty="0">
                <a:cs typeface="Arial"/>
              </a:rPr>
              <a:t>Arts Council England</a:t>
            </a:r>
          </a:p>
          <a:p>
            <a:endParaRPr lang="en-GB" sz="2200" b="1" dirty="0">
              <a:latin typeface="Arial"/>
              <a:cs typeface="Arial"/>
            </a:endParaRPr>
          </a:p>
        </p:txBody>
      </p:sp>
      <p:pic>
        <p:nvPicPr>
          <p:cNvPr id="5" name="Picture 6" descr="A picture containing indoor&#10;&#10;Description automatically generated">
            <a:extLst>
              <a:ext uri="{FF2B5EF4-FFF2-40B4-BE49-F238E27FC236}">
                <a16:creationId xmlns:a16="http://schemas.microsoft.com/office/drawing/2014/main" id="{F562A7E7-A011-3B15-05F5-83A7C9874054}"/>
              </a:ext>
            </a:extLst>
          </p:cNvPr>
          <p:cNvPicPr>
            <a:picLocks noChangeAspect="1"/>
          </p:cNvPicPr>
          <p:nvPr/>
        </p:nvPicPr>
        <p:blipFill>
          <a:blip r:embed="rId4"/>
          <a:stretch>
            <a:fillRect/>
          </a:stretch>
        </p:blipFill>
        <p:spPr>
          <a:xfrm>
            <a:off x="5414514" y="327292"/>
            <a:ext cx="6330350" cy="5937436"/>
          </a:xfrm>
          <a:prstGeom prst="rect">
            <a:avLst/>
          </a:prstGeom>
        </p:spPr>
      </p:pic>
      <p:sp>
        <p:nvSpPr>
          <p:cNvPr id="7" name="TextBox 1">
            <a:extLst>
              <a:ext uri="{FF2B5EF4-FFF2-40B4-BE49-F238E27FC236}">
                <a16:creationId xmlns:a16="http://schemas.microsoft.com/office/drawing/2014/main" id="{D5EF92B7-CFA6-DA01-DCE3-4A97DC9F40F8}"/>
              </a:ext>
            </a:extLst>
          </p:cNvPr>
          <p:cNvSpPr txBox="1"/>
          <p:nvPr/>
        </p:nvSpPr>
        <p:spPr>
          <a:xfrm>
            <a:off x="5428120" y="6016950"/>
            <a:ext cx="549376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latin typeface="Arial" panose="020B0604020202020204" pitchFamily="34" charset="0"/>
                <a:cs typeface="Arial" panose="020B0604020202020204" pitchFamily="34" charset="0"/>
              </a:rPr>
              <a:t>© Yorkshire Festival</a:t>
            </a:r>
          </a:p>
        </p:txBody>
      </p:sp>
    </p:spTree>
    <p:extLst>
      <p:ext uri="{BB962C8B-B14F-4D97-AF65-F5344CB8AC3E}">
        <p14:creationId xmlns:p14="http://schemas.microsoft.com/office/powerpoint/2010/main" val="142927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F8C82-5103-4376-BF54-92445C6D9980}"/>
              </a:ext>
            </a:extLst>
          </p:cNvPr>
          <p:cNvSpPr>
            <a:spLocks noGrp="1"/>
          </p:cNvSpPr>
          <p:nvPr>
            <p:ph idx="1"/>
          </p:nvPr>
        </p:nvSpPr>
        <p:spPr>
          <a:xfrm>
            <a:off x="838200" y="457200"/>
            <a:ext cx="10716986" cy="5791199"/>
          </a:xfrm>
        </p:spPr>
        <p:txBody>
          <a:bodyPr vert="horz" lIns="91440" tIns="45720" rIns="91440" bIns="45720" rtlCol="0" anchor="t">
            <a:normAutofit fontScale="92500" lnSpcReduction="10000"/>
          </a:bodyPr>
          <a:lstStyle/>
          <a:p>
            <a:pPr marL="0" indent="0">
              <a:buNone/>
            </a:pPr>
            <a:r>
              <a:rPr lang="en-GB" sz="3400" b="1">
                <a:solidFill>
                  <a:schemeClr val="bg1"/>
                </a:solidFill>
                <a:latin typeface="Arial"/>
                <a:cs typeface="Arial"/>
              </a:rPr>
              <a:t>Stage 2: Site Visits and Advice</a:t>
            </a:r>
          </a:p>
          <a:p>
            <a:pPr marL="0" indent="0">
              <a:lnSpc>
                <a:spcPct val="110000"/>
              </a:lnSpc>
              <a:buNone/>
            </a:pPr>
            <a:endParaRPr lang="en-GB" sz="1400">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building professionals will contact applicants to arrange a site visit</a:t>
            </a:r>
          </a:p>
          <a:p>
            <a:pPr>
              <a:lnSpc>
                <a:spcPct val="110000"/>
              </a:lnSpc>
            </a:pPr>
            <a:endParaRPr lang="en-GB">
              <a:solidFill>
                <a:schemeClr val="bg1"/>
              </a:solidFill>
              <a:latin typeface="Arial"/>
              <a:cs typeface="Arial"/>
            </a:endParaRPr>
          </a:p>
          <a:p>
            <a:pPr>
              <a:lnSpc>
                <a:spcPct val="110000"/>
              </a:lnSpc>
            </a:pPr>
            <a:r>
              <a:rPr lang="en-GB">
                <a:solidFill>
                  <a:schemeClr val="bg1"/>
                </a:solidFill>
                <a:latin typeface="Arial"/>
                <a:cs typeface="Arial"/>
              </a:rPr>
              <a:t>Based on the site visit and further supporting information, Historic England will consider how the proposed project meets the aims of MEND as detailed in the scheme criteria within the applicant guidance</a:t>
            </a:r>
          </a:p>
          <a:p>
            <a:pPr>
              <a:lnSpc>
                <a:spcPct val="110000"/>
              </a:lnSpc>
            </a:pPr>
            <a:endParaRPr lang="en-GB">
              <a:solidFill>
                <a:schemeClr val="bg1"/>
              </a:solidFill>
              <a:latin typeface="Arial"/>
              <a:cs typeface="Arial"/>
            </a:endParaRPr>
          </a:p>
          <a:p>
            <a:pPr>
              <a:lnSpc>
                <a:spcPct val="110000"/>
              </a:lnSpc>
            </a:pPr>
            <a:r>
              <a:rPr lang="en-GB">
                <a:solidFill>
                  <a:schemeClr val="bg1"/>
                </a:solidFill>
                <a:latin typeface="Arial"/>
                <a:cs typeface="Arial"/>
              </a:rPr>
              <a:t>Historic England will provide applicants with advice on any improvements that should be made before the full application is submitted</a:t>
            </a:r>
          </a:p>
          <a:p>
            <a:pPr marL="0" indent="0">
              <a:buNone/>
            </a:pPr>
            <a:endParaRPr lang="en-GB" sz="4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14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F8C82-5103-4376-BF54-92445C6D9980}"/>
              </a:ext>
            </a:extLst>
          </p:cNvPr>
          <p:cNvSpPr>
            <a:spLocks noGrp="1"/>
          </p:cNvSpPr>
          <p:nvPr>
            <p:ph idx="1"/>
          </p:nvPr>
        </p:nvSpPr>
        <p:spPr>
          <a:xfrm>
            <a:off x="838200" y="457200"/>
            <a:ext cx="10716986" cy="5791199"/>
          </a:xfrm>
        </p:spPr>
        <p:txBody>
          <a:bodyPr vert="horz" lIns="91440" tIns="45720" rIns="91440" bIns="45720" rtlCol="0" anchor="t">
            <a:normAutofit/>
          </a:bodyPr>
          <a:lstStyle/>
          <a:p>
            <a:pPr marL="0" indent="0">
              <a:buNone/>
            </a:pPr>
            <a:r>
              <a:rPr lang="en-GB" sz="3400" b="1">
                <a:solidFill>
                  <a:schemeClr val="bg1"/>
                </a:solidFill>
                <a:latin typeface="Arial"/>
                <a:cs typeface="Arial"/>
              </a:rPr>
              <a:t>Stage 3: Full applications</a:t>
            </a:r>
          </a:p>
          <a:p>
            <a:pPr marL="0" indent="0">
              <a:lnSpc>
                <a:spcPct val="110000"/>
              </a:lnSpc>
              <a:buNone/>
            </a:pPr>
            <a:endParaRPr lang="en-GB" sz="1400">
              <a:solidFill>
                <a:schemeClr val="bg1"/>
              </a:solidFill>
              <a:latin typeface="Arial" panose="020B0604020202020204" pitchFamily="34" charset="0"/>
              <a:cs typeface="Arial" panose="020B0604020202020204" pitchFamily="34" charset="0"/>
            </a:endParaRPr>
          </a:p>
          <a:p>
            <a:pPr marL="0" indent="0">
              <a:lnSpc>
                <a:spcPct val="110000"/>
              </a:lnSpc>
              <a:buNone/>
            </a:pPr>
            <a:endParaRPr lang="en-GB" sz="1400">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Once the full applications are received, Historic England will provide Arts Council England with comments on projects against the three criteria, and check that the advice given in the site visit comments have been incorporated</a:t>
            </a:r>
          </a:p>
          <a:p>
            <a:pPr marL="0" indent="0">
              <a:lnSpc>
                <a:spcPct val="110000"/>
              </a:lnSpc>
              <a:buNone/>
            </a:pPr>
            <a:endParaRPr lang="en-GB">
              <a:solidFill>
                <a:schemeClr val="bg1"/>
              </a:solidFill>
              <a:latin typeface="Arial" panose="020B0604020202020204" pitchFamily="34" charset="0"/>
              <a:cs typeface="Arial" panose="020B0604020202020204" pitchFamily="34" charset="0"/>
            </a:endParaRPr>
          </a:p>
          <a:p>
            <a:pPr>
              <a:lnSpc>
                <a:spcPct val="110000"/>
              </a:lnSpc>
            </a:pPr>
            <a:r>
              <a:rPr lang="en-GB">
                <a:solidFill>
                  <a:schemeClr val="bg1"/>
                </a:solidFill>
                <a:latin typeface="Arial"/>
                <a:cs typeface="Arial"/>
              </a:rPr>
              <a:t>Historic England comments will feed into Arts Council England’s assessment process, which will inform decision making</a:t>
            </a:r>
            <a:endParaRPr lang="en-GB">
              <a:solidFill>
                <a:schemeClr val="bg1"/>
              </a:solidFill>
              <a:latin typeface="Arial" panose="020B0604020202020204" pitchFamily="34" charset="0"/>
              <a:cs typeface="Arial" panose="020B0604020202020204" pitchFamily="34" charset="0"/>
            </a:endParaRPr>
          </a:p>
          <a:p>
            <a:pPr marL="0" indent="0">
              <a:buNone/>
            </a:pPr>
            <a:endParaRPr lang="en-GB" sz="4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49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7" name="TextBox 6">
            <a:extLst>
              <a:ext uri="{FF2B5EF4-FFF2-40B4-BE49-F238E27FC236}">
                <a16:creationId xmlns:a16="http://schemas.microsoft.com/office/drawing/2014/main" id="{865B0B74-1517-1FEC-38DD-AEEEA5F7ECF1}"/>
              </a:ext>
            </a:extLst>
          </p:cNvPr>
          <p:cNvSpPr txBox="1"/>
          <p:nvPr/>
        </p:nvSpPr>
        <p:spPr>
          <a:xfrm>
            <a:off x="499961" y="281306"/>
            <a:ext cx="2933209" cy="1169551"/>
          </a:xfrm>
          <a:prstGeom prst="rect">
            <a:avLst/>
          </a:prstGeom>
          <a:noFill/>
        </p:spPr>
        <p:txBody>
          <a:bodyPr wrap="square" lIns="91440" tIns="45720" rIns="91440" bIns="45720" rtlCol="0" anchor="t">
            <a:spAutoFit/>
          </a:bodyPr>
          <a:lstStyle/>
          <a:p>
            <a:r>
              <a:rPr lang="en-GB" sz="7000" b="1">
                <a:latin typeface="Arial"/>
                <a:cs typeface="Arial"/>
              </a:rPr>
              <a:t>Q&amp;A</a:t>
            </a:r>
          </a:p>
        </p:txBody>
      </p:sp>
      <p:sp>
        <p:nvSpPr>
          <p:cNvPr id="5" name="TextBox 4">
            <a:extLst>
              <a:ext uri="{FF2B5EF4-FFF2-40B4-BE49-F238E27FC236}">
                <a16:creationId xmlns:a16="http://schemas.microsoft.com/office/drawing/2014/main" id="{6EB8F65A-CB23-CB2C-B402-487C4343376E}"/>
              </a:ext>
            </a:extLst>
          </p:cNvPr>
          <p:cNvSpPr txBox="1"/>
          <p:nvPr/>
        </p:nvSpPr>
        <p:spPr>
          <a:xfrm>
            <a:off x="360144" y="1598923"/>
            <a:ext cx="5158355" cy="2868478"/>
          </a:xfrm>
          <a:prstGeom prst="rect">
            <a:avLst/>
          </a:prstGeom>
          <a:noFill/>
        </p:spPr>
        <p:txBody>
          <a:bodyPr wrap="square" lIns="91440" tIns="45720" rIns="91440" bIns="45720" rtlCol="0" anchor="t">
            <a:spAutoFit/>
          </a:bodyPr>
          <a:lstStyle/>
          <a:p>
            <a:pPr>
              <a:lnSpc>
                <a:spcPct val="130000"/>
              </a:lnSpc>
            </a:pPr>
            <a:r>
              <a:rPr lang="en-GB" sz="2400" b="1">
                <a:ea typeface="+mn-lt"/>
                <a:cs typeface="+mn-lt"/>
              </a:rPr>
              <a:t>artscouncil.org.uk/MEND</a:t>
            </a:r>
            <a:endParaRPr lang="en-US" sz="2400">
              <a:ea typeface="+mn-lt"/>
              <a:cs typeface="+mn-lt"/>
            </a:endParaRPr>
          </a:p>
          <a:p>
            <a:pPr>
              <a:lnSpc>
                <a:spcPct val="130000"/>
              </a:lnSpc>
            </a:pPr>
            <a:endParaRPr lang="en-GB" sz="2400" b="1">
              <a:ea typeface="+mn-lt"/>
              <a:cs typeface="+mn-lt"/>
            </a:endParaRPr>
          </a:p>
          <a:p>
            <a:pPr marL="342900" indent="-342900">
              <a:lnSpc>
                <a:spcPct val="130000"/>
              </a:lnSpc>
              <a:buFont typeface="Arial,Sans-Serif"/>
              <a:buChar char="•"/>
            </a:pPr>
            <a:r>
              <a:rPr lang="en-GB" sz="2000" b="1">
                <a:latin typeface="Calibri"/>
                <a:ea typeface="+mn-lt"/>
                <a:cs typeface="Calibri"/>
              </a:rPr>
              <a:t>Full guidance and Easy Read</a:t>
            </a:r>
            <a:endParaRPr lang="en-US" sz="2000">
              <a:latin typeface="Calibri"/>
              <a:ea typeface="+mn-lt"/>
              <a:cs typeface="Calibri"/>
            </a:endParaRPr>
          </a:p>
          <a:p>
            <a:pPr marL="342900" indent="-342900">
              <a:lnSpc>
                <a:spcPct val="130000"/>
              </a:lnSpc>
              <a:buFont typeface="Arial,Sans-Serif"/>
              <a:buChar char="•"/>
            </a:pPr>
            <a:r>
              <a:rPr lang="en-GB" sz="2000" b="1">
                <a:latin typeface="Calibri"/>
                <a:ea typeface="+mn-lt"/>
                <a:cs typeface="Calibri"/>
              </a:rPr>
              <a:t>Frequently Asked Questions</a:t>
            </a:r>
          </a:p>
          <a:p>
            <a:pPr marL="342900" indent="-342900">
              <a:lnSpc>
                <a:spcPct val="130000"/>
              </a:lnSpc>
              <a:buFont typeface="Arial,Sans-Serif"/>
              <a:buChar char="•"/>
            </a:pPr>
            <a:r>
              <a:rPr lang="en-GB" sz="2000" b="1">
                <a:latin typeface="Calibri"/>
                <a:ea typeface="+mn-lt"/>
                <a:cs typeface="Calibri"/>
              </a:rPr>
              <a:t>Building Excellence in the Cultural Sector</a:t>
            </a:r>
            <a:endParaRPr lang="en-US" sz="2000">
              <a:ea typeface="+mn-lt"/>
              <a:cs typeface="+mn-lt"/>
            </a:endParaRPr>
          </a:p>
          <a:p>
            <a:pPr marL="342900" indent="-342900">
              <a:lnSpc>
                <a:spcPct val="130000"/>
              </a:lnSpc>
              <a:buFont typeface="Arial,Sans-Serif"/>
              <a:buChar char="•"/>
            </a:pPr>
            <a:r>
              <a:rPr lang="en-GB" sz="2000" b="1">
                <a:ea typeface="+mn-lt"/>
                <a:cs typeface="+mn-lt"/>
              </a:rPr>
              <a:t>Contact: </a:t>
            </a:r>
            <a:r>
              <a:rPr lang="en-GB" sz="2000" b="1">
                <a:ea typeface="+mn-lt"/>
                <a:cs typeface="+mn-lt"/>
                <a:hlinkClick r:id="rId4"/>
              </a:rPr>
              <a:t>enquiries@artscouncil.org.uk</a:t>
            </a:r>
            <a:endParaRPr lang="en-GB">
              <a:ea typeface="+mn-lt"/>
              <a:cs typeface="+mn-lt"/>
              <a:hlinkClick r:id="rId4"/>
            </a:endParaRPr>
          </a:p>
          <a:p>
            <a:endParaRPr lang="en-GB" sz="1400">
              <a:cs typeface="Calibri"/>
            </a:endParaRPr>
          </a:p>
        </p:txBody>
      </p:sp>
      <p:cxnSp>
        <p:nvCxnSpPr>
          <p:cNvPr id="8" name="Straight Connector 7">
            <a:extLst>
              <a:ext uri="{FF2B5EF4-FFF2-40B4-BE49-F238E27FC236}">
                <a16:creationId xmlns:a16="http://schemas.microsoft.com/office/drawing/2014/main" id="{2E9D9492-09DD-7D92-D78E-B9682D298FD0}"/>
              </a:ext>
            </a:extLst>
          </p:cNvPr>
          <p:cNvCxnSpPr>
            <a:cxnSpLocks/>
          </p:cNvCxnSpPr>
          <p:nvPr/>
        </p:nvCxnSpPr>
        <p:spPr>
          <a:xfrm flipV="1">
            <a:off x="499961" y="1418432"/>
            <a:ext cx="4710147" cy="3242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Picture 10" descr="A picture containing indoor, ceiling&#10;&#10;Description automatically generated">
            <a:extLst>
              <a:ext uri="{FF2B5EF4-FFF2-40B4-BE49-F238E27FC236}">
                <a16:creationId xmlns:a16="http://schemas.microsoft.com/office/drawing/2014/main" id="{005DC962-0E6A-43E9-1689-F6C1593ACB24}"/>
              </a:ext>
            </a:extLst>
          </p:cNvPr>
          <p:cNvPicPr>
            <a:picLocks noChangeAspect="1"/>
          </p:cNvPicPr>
          <p:nvPr/>
        </p:nvPicPr>
        <p:blipFill>
          <a:blip r:embed="rId5"/>
          <a:stretch>
            <a:fillRect/>
          </a:stretch>
        </p:blipFill>
        <p:spPr>
          <a:xfrm>
            <a:off x="5447687" y="280015"/>
            <a:ext cx="6293795" cy="6014474"/>
          </a:xfrm>
          <a:prstGeom prst="rect">
            <a:avLst/>
          </a:prstGeom>
        </p:spPr>
      </p:pic>
      <p:sp>
        <p:nvSpPr>
          <p:cNvPr id="11" name="TextBox 1">
            <a:extLst>
              <a:ext uri="{FF2B5EF4-FFF2-40B4-BE49-F238E27FC236}">
                <a16:creationId xmlns:a16="http://schemas.microsoft.com/office/drawing/2014/main" id="{52D41FEC-875B-A502-D0E3-C84AE6F445F7}"/>
              </a:ext>
            </a:extLst>
          </p:cNvPr>
          <p:cNvSpPr txBox="1"/>
          <p:nvPr/>
        </p:nvSpPr>
        <p:spPr>
          <a:xfrm>
            <a:off x="6679163" y="5917163"/>
            <a:ext cx="506963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a:solidFill>
                  <a:schemeClr val="bg1"/>
                </a:solidFill>
                <a:ea typeface="+mn-lt"/>
                <a:cs typeface="+mn-lt"/>
              </a:rPr>
              <a:t>Smithsonian National Museum of African American History and Culture. David </a:t>
            </a:r>
            <a:r>
              <a:rPr lang="en-GB" sz="800" err="1">
                <a:solidFill>
                  <a:schemeClr val="bg1"/>
                </a:solidFill>
                <a:ea typeface="+mn-lt"/>
                <a:cs typeface="+mn-lt"/>
              </a:rPr>
              <a:t>Adjaye</a:t>
            </a:r>
            <a:r>
              <a:rPr lang="en-GB" sz="800">
                <a:solidFill>
                  <a:schemeClr val="bg1"/>
                </a:solidFill>
                <a:ea typeface="+mn-lt"/>
                <a:cs typeface="+mn-lt"/>
              </a:rPr>
              <a:t>: Making Memory exhibition at the Design Museum. Photo: @ Ed Reeve</a:t>
            </a:r>
            <a:endParaRPr lang="en-US" sz="800">
              <a:solidFill>
                <a:schemeClr val="bg1"/>
              </a:solidFill>
              <a:cs typeface="Calibri"/>
            </a:endParaRPr>
          </a:p>
          <a:p>
            <a:pPr algn="r"/>
            <a:endParaRPr lang="en-GB" sz="800">
              <a:solidFill>
                <a:schemeClr val="bg1"/>
              </a:solidFill>
              <a:cs typeface="Calibri"/>
            </a:endParaRPr>
          </a:p>
        </p:txBody>
      </p:sp>
    </p:spTree>
    <p:extLst>
      <p:ext uri="{BB962C8B-B14F-4D97-AF65-F5344CB8AC3E}">
        <p14:creationId xmlns:p14="http://schemas.microsoft.com/office/powerpoint/2010/main" val="366408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729004"/>
          </a:xfrm>
          <a:prstGeom prst="rect">
            <a:avLst/>
          </a:prstGeom>
          <a:noFill/>
        </p:spPr>
        <p:txBody>
          <a:bodyPr wrap="square" lIns="91440" tIns="45720" rIns="91440" bIns="45720" rtlCol="0" anchor="t">
            <a:spAutoFit/>
          </a:bodyPr>
          <a:lstStyle/>
          <a:p>
            <a:r>
              <a:rPr lang="en-GB" sz="3200" b="1">
                <a:latin typeface="Arial"/>
                <a:cs typeface="Arial"/>
              </a:rPr>
              <a:t>Cultural Investment Fund</a:t>
            </a:r>
          </a:p>
          <a:p>
            <a:endParaRPr lang="en-GB" sz="3200" b="1">
              <a:latin typeface="Arial"/>
              <a:cs typeface="Arial"/>
            </a:endParaRPr>
          </a:p>
          <a:p>
            <a:pPr lvl="1">
              <a:lnSpc>
                <a:spcPct val="120000"/>
              </a:lnSpc>
              <a:spcBef>
                <a:spcPts val="1000"/>
              </a:spcBef>
            </a:pPr>
            <a:r>
              <a:rPr lang="en-GB" b="1">
                <a:latin typeface="Arial"/>
                <a:cs typeface="Arial"/>
              </a:rPr>
              <a:t>Museum Estate and Development Fund (MEND): Round Four</a:t>
            </a:r>
            <a:endParaRPr lang="en-US">
              <a:ea typeface="+mn-lt"/>
              <a:cs typeface="+mn-lt"/>
            </a:endParaRPr>
          </a:p>
          <a:p>
            <a:pPr lvl="1">
              <a:lnSpc>
                <a:spcPct val="120000"/>
              </a:lnSpc>
              <a:spcBef>
                <a:spcPts val="1000"/>
              </a:spcBef>
            </a:pPr>
            <a:r>
              <a:rPr lang="en-GB">
                <a:latin typeface="Arial"/>
                <a:cs typeface="Arial"/>
              </a:rPr>
              <a:t>Targeted at non-national Accredited museums to undertake vital infrastructure and urgent</a:t>
            </a:r>
            <a:r>
              <a:rPr lang="en-GB">
                <a:ea typeface="+mn-lt"/>
                <a:cs typeface="+mn-lt"/>
              </a:rPr>
              <a:t> </a:t>
            </a:r>
            <a:r>
              <a:rPr lang="en-GB">
                <a:latin typeface="Arial"/>
                <a:cs typeface="Arial"/>
              </a:rPr>
              <a:t>maintenance backlogs.  </a:t>
            </a:r>
            <a:endParaRPr lang="en-GB">
              <a:ea typeface="+mn-lt"/>
              <a:cs typeface="+mn-lt"/>
            </a:endParaRPr>
          </a:p>
          <a:p>
            <a:pPr lvl="1">
              <a:lnSpc>
                <a:spcPct val="120000"/>
              </a:lnSpc>
              <a:spcBef>
                <a:spcPts val="1000"/>
              </a:spcBef>
            </a:pPr>
            <a:endParaRPr lang="en-GB">
              <a:latin typeface="Arial"/>
              <a:cs typeface="Arial"/>
            </a:endParaRPr>
          </a:p>
          <a:p>
            <a:pPr lvl="1">
              <a:lnSpc>
                <a:spcPct val="120000"/>
              </a:lnSpc>
              <a:spcBef>
                <a:spcPts val="1000"/>
              </a:spcBef>
            </a:pPr>
            <a:r>
              <a:rPr lang="en-GB" b="1">
                <a:latin typeface="Arial"/>
                <a:cs typeface="Arial"/>
              </a:rPr>
              <a:t>Libraries Improvement Fund (LIF): Round Three </a:t>
            </a:r>
            <a:endParaRPr lang="en-US">
              <a:ea typeface="+mn-lt"/>
              <a:cs typeface="+mn-lt"/>
            </a:endParaRPr>
          </a:p>
          <a:p>
            <a:pPr lvl="1">
              <a:lnSpc>
                <a:spcPct val="120000"/>
              </a:lnSpc>
              <a:spcBef>
                <a:spcPts val="1000"/>
              </a:spcBef>
            </a:pPr>
            <a:r>
              <a:rPr lang="en-GB">
                <a:latin typeface="Arial"/>
                <a:cs typeface="Arial"/>
              </a:rPr>
              <a:t>To enable library services across England to invest in a range </a:t>
            </a:r>
            <a:r>
              <a:rPr lang="en-GB">
                <a:ea typeface="+mn-lt"/>
                <a:cs typeface="+mn-lt"/>
              </a:rPr>
              <a:t>of</a:t>
            </a:r>
            <a:r>
              <a:rPr lang="en-GB">
                <a:latin typeface="Arial"/>
                <a:cs typeface="Arial"/>
              </a:rPr>
              <a:t> projects to upgrade buildings and technology.  </a:t>
            </a:r>
            <a:endParaRPr lang="en-US">
              <a:ea typeface="+mn-lt"/>
              <a:cs typeface="+mn-lt"/>
            </a:endParaRPr>
          </a:p>
          <a:p>
            <a:pPr marL="742950" lvl="1" indent="-285750">
              <a:lnSpc>
                <a:spcPct val="120000"/>
              </a:lnSpc>
              <a:spcBef>
                <a:spcPts val="1000"/>
              </a:spcBef>
              <a:buFont typeface="Arial"/>
              <a:buChar char="•"/>
            </a:pPr>
            <a:endParaRPr lang="da-DK">
              <a:ea typeface="+mn-lt"/>
              <a:cs typeface="+mn-lt"/>
            </a:endParaRPr>
          </a:p>
          <a:p>
            <a:pPr lvl="1">
              <a:lnSpc>
                <a:spcPct val="120000"/>
              </a:lnSpc>
              <a:spcBef>
                <a:spcPts val="1000"/>
              </a:spcBef>
            </a:pPr>
            <a:r>
              <a:rPr lang="en-GB" b="1">
                <a:latin typeface="Arial"/>
                <a:cs typeface="Arial"/>
              </a:rPr>
              <a:t>Cultural Development Fund (CDF): Round Four</a:t>
            </a:r>
            <a:endParaRPr lang="en-US">
              <a:ea typeface="+mn-lt"/>
              <a:cs typeface="+mn-lt"/>
            </a:endParaRPr>
          </a:p>
          <a:p>
            <a:pPr lvl="1">
              <a:lnSpc>
                <a:spcPct val="120000"/>
              </a:lnSpc>
              <a:spcBef>
                <a:spcPts val="1000"/>
              </a:spcBef>
            </a:pPr>
            <a:r>
              <a:rPr lang="en-GB">
                <a:latin typeface="Arial"/>
                <a:cs typeface="Arial"/>
              </a:rPr>
              <a:t>The fund will unlock local growth, productivity and regenerate communities through capital</a:t>
            </a:r>
            <a:r>
              <a:rPr lang="en-GB">
                <a:ea typeface="+mn-lt"/>
                <a:cs typeface="+mn-lt"/>
              </a:rPr>
              <a:t> </a:t>
            </a:r>
            <a:r>
              <a:rPr lang="en-GB">
                <a:latin typeface="Arial"/>
                <a:cs typeface="Arial"/>
              </a:rPr>
              <a:t>investment in culture. </a:t>
            </a:r>
            <a:endParaRPr lang="en-GB">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58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139869"/>
          </a:xfrm>
          <a:prstGeom prst="rect">
            <a:avLst/>
          </a:prstGeom>
          <a:noFill/>
        </p:spPr>
        <p:txBody>
          <a:bodyPr wrap="square" lIns="91440" tIns="45720" rIns="91440" bIns="45720" rtlCol="0" anchor="t">
            <a:spAutoFit/>
          </a:bodyPr>
          <a:lstStyle/>
          <a:p>
            <a:r>
              <a:rPr lang="en-GB" sz="3200" b="1">
                <a:latin typeface="Arial"/>
                <a:cs typeface="Arial"/>
              </a:rPr>
              <a:t>Overview</a:t>
            </a:r>
          </a:p>
          <a:p>
            <a:endParaRPr lang="en-GB" sz="3200" b="1">
              <a:latin typeface="Arial"/>
              <a:cs typeface="Arial"/>
            </a:endParaRPr>
          </a:p>
          <a:p>
            <a:pPr marL="342900" indent="-342900">
              <a:buFont typeface="Arial,Sans-Serif" panose="020B0604020202020204" pitchFamily="34" charset="0"/>
              <a:buChar char="•"/>
            </a:pPr>
            <a:r>
              <a:rPr lang="en-GB" sz="2400" b="1">
                <a:latin typeface="Arial"/>
                <a:cs typeface="Arial"/>
              </a:rPr>
              <a:t>Urgent</a:t>
            </a:r>
            <a:r>
              <a:rPr lang="en-GB" sz="2400">
                <a:latin typeface="Arial"/>
                <a:cs typeface="Arial"/>
              </a:rPr>
              <a:t> repair and maintenance work </a:t>
            </a:r>
            <a:endParaRPr lang="en-GB" sz="2400">
              <a:ea typeface="+mn-lt"/>
              <a:cs typeface="+mn-lt"/>
            </a:endParaRPr>
          </a:p>
          <a:p>
            <a:pPr marL="342900" indent="-342900">
              <a:buFont typeface="Arial,Sans-Serif"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GB" sz="2400">
                <a:latin typeface="Arial"/>
                <a:cs typeface="Arial"/>
              </a:rPr>
              <a:t>Identified need in the next </a:t>
            </a:r>
            <a:r>
              <a:rPr lang="en-GB" sz="2400" b="1">
                <a:latin typeface="Arial"/>
                <a:cs typeface="Arial"/>
              </a:rPr>
              <a:t>1 to 2 years</a:t>
            </a:r>
            <a:endParaRPr lang="en-GB" sz="2400">
              <a:ea typeface="+mn-lt"/>
              <a:cs typeface="+mn-lt"/>
            </a:endParaRPr>
          </a:p>
          <a:p>
            <a:pPr marL="342900" indent="-342900">
              <a:buFont typeface="Arial,Sans-Serif"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GB" sz="2400">
                <a:latin typeface="Arial"/>
                <a:cs typeface="Arial"/>
              </a:rPr>
              <a:t>Funding from </a:t>
            </a:r>
            <a:r>
              <a:rPr lang="en-GB" sz="2400" b="1">
                <a:latin typeface="Arial"/>
                <a:cs typeface="Arial"/>
              </a:rPr>
              <a:t>17 April 2025 to 31 March 2028</a:t>
            </a:r>
            <a:endParaRPr lang="en-US" sz="2400" b="1">
              <a:ea typeface="+mn-lt"/>
              <a:cs typeface="+mn-lt"/>
            </a:endParaRPr>
          </a:p>
          <a:p>
            <a:pPr marL="285750" indent="-285750">
              <a:buFont typeface="Arial"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GB" sz="2400">
                <a:latin typeface="Arial"/>
                <a:cs typeface="Arial"/>
              </a:rPr>
              <a:t>£50,000 to £5 million applications</a:t>
            </a:r>
            <a:endParaRPr lang="en-US" sz="2400">
              <a:ea typeface="+mn-lt"/>
              <a:cs typeface="+mn-lt"/>
            </a:endParaRPr>
          </a:p>
          <a:p>
            <a:pPr marL="342900" indent="-342900">
              <a:buFont typeface="Arial,Sans-Serif"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US" sz="2400">
                <a:latin typeface="Arial"/>
                <a:cs typeface="Arial"/>
              </a:rPr>
              <a:t>MEND has a budget of </a:t>
            </a:r>
            <a:r>
              <a:rPr lang="en-US" sz="2400" b="1">
                <a:latin typeface="Arial"/>
                <a:cs typeface="Arial"/>
              </a:rPr>
              <a:t>£23.8 million </a:t>
            </a:r>
            <a:r>
              <a:rPr lang="en-US" sz="2400">
                <a:latin typeface="Arial"/>
                <a:cs typeface="Arial"/>
              </a:rPr>
              <a:t>for this round</a:t>
            </a:r>
            <a:endParaRPr lang="en-US" sz="2400">
              <a:ea typeface="+mn-lt"/>
              <a:cs typeface="+mn-lt"/>
            </a:endParaRPr>
          </a:p>
          <a:p>
            <a:pPr marL="342900" indent="-342900">
              <a:buFont typeface="Arial,Sans-Serif" panose="020B0604020202020204" pitchFamily="34" charset="0"/>
              <a:buChar char="•"/>
            </a:pPr>
            <a:endParaRPr lang="en-GB" sz="2400">
              <a:ea typeface="+mn-lt"/>
              <a:cs typeface="+mn-lt"/>
            </a:endParaRPr>
          </a:p>
          <a:p>
            <a:pPr marL="342900" indent="-342900">
              <a:buFont typeface="Arial,Sans-Serif" panose="020B0604020202020204" pitchFamily="34" charset="0"/>
              <a:buChar char="•"/>
            </a:pPr>
            <a:r>
              <a:rPr lang="en-GB" sz="2400" b="1">
                <a:latin typeface="Arial"/>
                <a:cs typeface="Arial"/>
              </a:rPr>
              <a:t>Competitive fund</a:t>
            </a:r>
            <a:r>
              <a:rPr lang="en-GB" sz="2400">
                <a:latin typeface="Arial"/>
                <a:cs typeface="Arial"/>
              </a:rPr>
              <a:t>, we anticipate high demand</a:t>
            </a:r>
            <a:endParaRPr lang="en-GB">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Graphic 7" descr="Construction worker female with solid fill">
            <a:extLst>
              <a:ext uri="{FF2B5EF4-FFF2-40B4-BE49-F238E27FC236}">
                <a16:creationId xmlns:a16="http://schemas.microsoft.com/office/drawing/2014/main" id="{8AAE544E-BA5F-4B0F-06F6-830D09C10E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20545" y="2098963"/>
            <a:ext cx="1717964" cy="1717964"/>
          </a:xfrm>
          <a:prstGeom prst="rect">
            <a:avLst/>
          </a:prstGeom>
        </p:spPr>
      </p:pic>
    </p:spTree>
    <p:extLst>
      <p:ext uri="{BB962C8B-B14F-4D97-AF65-F5344CB8AC3E}">
        <p14:creationId xmlns:p14="http://schemas.microsoft.com/office/powerpoint/2010/main" val="97666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509200"/>
          </a:xfrm>
          <a:prstGeom prst="rect">
            <a:avLst/>
          </a:prstGeom>
          <a:noFill/>
        </p:spPr>
        <p:txBody>
          <a:bodyPr wrap="square" lIns="91440" tIns="45720" rIns="91440" bIns="45720" rtlCol="0" anchor="t">
            <a:spAutoFit/>
          </a:bodyPr>
          <a:lstStyle/>
          <a:p>
            <a:r>
              <a:rPr lang="en-GB" sz="3200" b="1">
                <a:latin typeface="Arial"/>
                <a:cs typeface="Arial"/>
              </a:rPr>
              <a:t>Aims of the fund</a:t>
            </a:r>
          </a:p>
          <a:p>
            <a:endParaRPr lang="en-GB" sz="3200" b="1">
              <a:latin typeface="Arial"/>
              <a:cs typeface="Arial"/>
            </a:endParaRPr>
          </a:p>
          <a:p>
            <a:pPr marL="285750" indent="-285750">
              <a:buFont typeface="Arial,Sans-Serif" panose="020B0604020202020204" pitchFamily="34" charset="0"/>
              <a:buChar char="•"/>
            </a:pPr>
            <a:r>
              <a:rPr lang="en-GB" sz="2400">
                <a:latin typeface="Arial"/>
                <a:cs typeface="Arial"/>
              </a:rPr>
              <a:t>Improved core infrastructure by tackling maintenance backlogs </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Reduce the immediate risks to buildings, visitors, staff and collections </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More financially resilient and environmentally responsible </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Environmental performance of buildings and equipment is improved</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Independent access for disabled people and accommodation of diverse user needs</a:t>
            </a:r>
            <a:br>
              <a:rPr lang="en-GB" sz="2400">
                <a:latin typeface="Arial"/>
                <a:cs typeface="Arial"/>
              </a:rPr>
            </a:br>
            <a:endParaRPr lang="en-GB" sz="2400">
              <a:ea typeface="+mn-lt"/>
              <a:cs typeface="+mn-lt"/>
            </a:endParaRPr>
          </a:p>
          <a:p>
            <a:pPr marL="285750" indent="-285750">
              <a:buFont typeface="Arial,Sans-Serif" panose="020B0604020202020204" pitchFamily="34" charset="0"/>
              <a:buChar char="•"/>
            </a:pPr>
            <a:r>
              <a:rPr lang="en-GB" sz="2400">
                <a:latin typeface="Arial"/>
                <a:cs typeface="Arial"/>
              </a:rPr>
              <a:t>Strengthened contribution to local community and regeneration</a:t>
            </a:r>
            <a:endParaRPr lang="en-GB">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43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432060" y="441079"/>
            <a:ext cx="10792918" cy="1077218"/>
          </a:xfrm>
          <a:prstGeom prst="rect">
            <a:avLst/>
          </a:prstGeom>
          <a:noFill/>
        </p:spPr>
        <p:txBody>
          <a:bodyPr wrap="square" lIns="91440" tIns="45720" rIns="91440" bIns="45720" rtlCol="0" anchor="t">
            <a:spAutoFit/>
          </a:bodyPr>
          <a:lstStyle/>
          <a:p>
            <a:r>
              <a:rPr lang="en-GB" sz="3200" b="1">
                <a:latin typeface="Arial"/>
                <a:cs typeface="Arial"/>
              </a:rPr>
              <a:t>Timeline</a:t>
            </a:r>
            <a:endParaRPr lang="en-US"/>
          </a:p>
          <a:p>
            <a:pPr algn="ctr"/>
            <a:endParaRPr lang="en-GB" sz="3200">
              <a:latin typeface="Arial"/>
              <a:cs typeface="Arial"/>
            </a:endParaRPr>
          </a:p>
        </p:txBody>
      </p:sp>
      <p:cxnSp>
        <p:nvCxnSpPr>
          <p:cNvPr id="5" name="Straight Connector 4">
            <a:extLst>
              <a:ext uri="{FF2B5EF4-FFF2-40B4-BE49-F238E27FC236}">
                <a16:creationId xmlns:a16="http://schemas.microsoft.com/office/drawing/2014/main" id="{ACA449D6-D1A8-8934-F961-3EA20389E800}"/>
              </a:ext>
            </a:extLst>
          </p:cNvPr>
          <p:cNvCxnSpPr>
            <a:cxnSpLocks/>
          </p:cNvCxnSpPr>
          <p:nvPr/>
        </p:nvCxnSpPr>
        <p:spPr>
          <a:xfrm>
            <a:off x="432060" y="106174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4C72D2EE-F99D-9786-059D-6B88C26E8BFD}"/>
              </a:ext>
            </a:extLst>
          </p:cNvPr>
          <p:cNvSpPr/>
          <p:nvPr/>
        </p:nvSpPr>
        <p:spPr>
          <a:xfrm>
            <a:off x="550985" y="871537"/>
            <a:ext cx="11090030" cy="5114925"/>
          </a:xfrm>
          <a:prstGeom prst="rightArrow">
            <a:avLst>
              <a:gd name="adj1" fmla="val 50000"/>
              <a:gd name="adj2" fmla="val 376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A94C9D60-9EA3-2BBB-2031-574866B11A87}"/>
              </a:ext>
            </a:extLst>
          </p:cNvPr>
          <p:cNvSpPr/>
          <p:nvPr/>
        </p:nvSpPr>
        <p:spPr>
          <a:xfrm>
            <a:off x="1036637"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Expression of Interest</a:t>
            </a:r>
            <a:b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b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(EOI)</a:t>
            </a:r>
          </a:p>
        </p:txBody>
      </p:sp>
      <p:sp>
        <p:nvSpPr>
          <p:cNvPr id="10" name="Rectangle: Rounded Corners 9">
            <a:extLst>
              <a:ext uri="{FF2B5EF4-FFF2-40B4-BE49-F238E27FC236}">
                <a16:creationId xmlns:a16="http://schemas.microsoft.com/office/drawing/2014/main" id="{749232D3-013E-5B51-C2A3-D3BF426CA216}"/>
              </a:ext>
            </a:extLst>
          </p:cNvPr>
          <p:cNvSpPr/>
          <p:nvPr/>
        </p:nvSpPr>
        <p:spPr>
          <a:xfrm>
            <a:off x="2767012" y="2396978"/>
            <a:ext cx="1405778"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EOIs Considered</a:t>
            </a: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11" name="Rectangle: Rounded Corners 10">
            <a:extLst>
              <a:ext uri="{FF2B5EF4-FFF2-40B4-BE49-F238E27FC236}">
                <a16:creationId xmlns:a16="http://schemas.microsoft.com/office/drawing/2014/main" id="{F1E402CC-366B-0041-E0D9-3AF86E1BC0E3}"/>
              </a:ext>
            </a:extLst>
          </p:cNvPr>
          <p:cNvSpPr/>
          <p:nvPr/>
        </p:nvSpPr>
        <p:spPr>
          <a:xfrm>
            <a:off x="4510087"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Application</a:t>
            </a:r>
          </a:p>
        </p:txBody>
      </p:sp>
      <p:sp>
        <p:nvSpPr>
          <p:cNvPr id="12" name="Rectangle: Rounded Corners 11">
            <a:extLst>
              <a:ext uri="{FF2B5EF4-FFF2-40B4-BE49-F238E27FC236}">
                <a16:creationId xmlns:a16="http://schemas.microsoft.com/office/drawing/2014/main" id="{E82F06C8-3AF4-1BC1-B896-3BD62F205757}"/>
              </a:ext>
            </a:extLst>
          </p:cNvPr>
          <p:cNvSpPr/>
          <p:nvPr/>
        </p:nvSpPr>
        <p:spPr>
          <a:xfrm>
            <a:off x="6270942"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Application Assessed</a:t>
            </a: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13" name="Rectangle: Rounded Corners 12">
            <a:extLst>
              <a:ext uri="{FF2B5EF4-FFF2-40B4-BE49-F238E27FC236}">
                <a16:creationId xmlns:a16="http://schemas.microsoft.com/office/drawing/2014/main" id="{A7388D91-10A3-2231-45F6-6127FABFFE87}"/>
              </a:ext>
            </a:extLst>
          </p:cNvPr>
          <p:cNvSpPr/>
          <p:nvPr/>
        </p:nvSpPr>
        <p:spPr>
          <a:xfrm>
            <a:off x="8021637"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Balancing Panel</a:t>
            </a:r>
          </a:p>
        </p:txBody>
      </p:sp>
      <p:sp>
        <p:nvSpPr>
          <p:cNvPr id="15" name="Rectangle: Rounded Corners 14">
            <a:extLst>
              <a:ext uri="{FF2B5EF4-FFF2-40B4-BE49-F238E27FC236}">
                <a16:creationId xmlns:a16="http://schemas.microsoft.com/office/drawing/2014/main" id="{177D49EB-ADAF-5914-6B28-DEEF6DF33604}"/>
              </a:ext>
            </a:extLst>
          </p:cNvPr>
          <p:cNvSpPr/>
          <p:nvPr/>
        </p:nvSpPr>
        <p:spPr>
          <a:xfrm>
            <a:off x="9739312" y="2396978"/>
            <a:ext cx="1428750" cy="1562100"/>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Decisions</a:t>
            </a:r>
          </a:p>
        </p:txBody>
      </p:sp>
      <p:sp>
        <p:nvSpPr>
          <p:cNvPr id="16" name="TextBox 3">
            <a:extLst>
              <a:ext uri="{FF2B5EF4-FFF2-40B4-BE49-F238E27FC236}">
                <a16:creationId xmlns:a16="http://schemas.microsoft.com/office/drawing/2014/main" id="{F8376B12-BA09-54DC-D29F-C9DCA005B825}"/>
              </a:ext>
            </a:extLst>
          </p:cNvPr>
          <p:cNvSpPr txBox="1"/>
          <p:nvPr/>
        </p:nvSpPr>
        <p:spPr>
          <a:xfrm>
            <a:off x="1052693" y="4654403"/>
            <a:ext cx="1412694" cy="1021556"/>
          </a:xfrm>
          <a:prstGeom prst="roundRect">
            <a:avLst/>
          </a:prstGeom>
          <a:solidFill>
            <a:schemeClr val="accent1"/>
          </a:solidFill>
          <a:ln>
            <a:solidFill>
              <a:schemeClr val="bg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dirty="0">
                <a:solidFill>
                  <a:srgbClr val="FFFFFF"/>
                </a:solidFill>
                <a:latin typeface="Calibri" panose="020F0502020204030204"/>
              </a:rPr>
              <a:t>4 March – </a:t>
            </a:r>
            <a:endParaRPr lang="en-US" dirty="0">
              <a:solidFill>
                <a:srgbClr val="FFFFFF"/>
              </a:solidFill>
              <a:ea typeface="+mn-lt"/>
              <a:cs typeface="+mn-lt"/>
            </a:endParaRPr>
          </a:p>
          <a:p>
            <a:pPr algn="ctr">
              <a:defRPr/>
            </a:pPr>
            <a:r>
              <a:rPr lang="en-GB" dirty="0">
                <a:solidFill>
                  <a:srgbClr val="FFFFFF"/>
                </a:solidFill>
                <a:latin typeface="Calibri" panose="020F0502020204030204"/>
              </a:rPr>
              <a:t>18 April </a:t>
            </a:r>
            <a:endParaRPr lang="en-GB" dirty="0">
              <a:solidFill>
                <a:srgbClr val="000000"/>
              </a:solidFill>
              <a:latin typeface="Calibri" panose="020F0502020204030204"/>
            </a:endParaRPr>
          </a:p>
          <a:p>
            <a:pPr algn="ctr">
              <a:defRPr/>
            </a:pPr>
            <a:r>
              <a:rPr lang="en-GB" dirty="0">
                <a:solidFill>
                  <a:srgbClr val="FFFFFF"/>
                </a:solidFill>
                <a:latin typeface="Calibri" panose="020F0502020204030204"/>
              </a:rPr>
              <a:t>2024</a:t>
            </a:r>
            <a:endParaRPr lang="en-GB" dirty="0">
              <a:cs typeface="Calibri"/>
            </a:endParaRPr>
          </a:p>
        </p:txBody>
      </p:sp>
      <p:sp>
        <p:nvSpPr>
          <p:cNvPr id="18" name="TextBox 18">
            <a:extLst>
              <a:ext uri="{FF2B5EF4-FFF2-40B4-BE49-F238E27FC236}">
                <a16:creationId xmlns:a16="http://schemas.microsoft.com/office/drawing/2014/main" id="{A3BA434F-8A63-C491-02BA-E80EA367A242}"/>
              </a:ext>
            </a:extLst>
          </p:cNvPr>
          <p:cNvSpPr txBox="1"/>
          <p:nvPr/>
        </p:nvSpPr>
        <p:spPr>
          <a:xfrm>
            <a:off x="4423823" y="4654402"/>
            <a:ext cx="1601278" cy="1021556"/>
          </a:xfrm>
          <a:prstGeom prst="roundRect">
            <a:avLst/>
          </a:prstGeom>
          <a:solidFill>
            <a:schemeClr val="accent1"/>
          </a:solidFill>
          <a:ln>
            <a:solidFill>
              <a:schemeClr val="bg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a:solidFill>
                  <a:srgbClr val="FFFFFF"/>
                </a:solidFill>
                <a:latin typeface="Calibri" panose="020F0502020204030204"/>
              </a:rPr>
              <a:t>28 May – </a:t>
            </a:r>
            <a:endParaRPr lang="en-US">
              <a:solidFill>
                <a:srgbClr val="FFFFFF"/>
              </a:solidFill>
              <a:ea typeface="+mn-lt"/>
              <a:cs typeface="+mn-lt"/>
            </a:endParaRPr>
          </a:p>
          <a:p>
            <a:pPr algn="ctr">
              <a:defRPr/>
            </a:pPr>
            <a:r>
              <a:rPr lang="en-GB">
                <a:solidFill>
                  <a:srgbClr val="FFFFFF"/>
                </a:solidFill>
                <a:latin typeface="Calibri" panose="020F0502020204030204"/>
              </a:rPr>
              <a:t>15 August </a:t>
            </a:r>
            <a:endParaRPr lang="en-GB">
              <a:solidFill>
                <a:srgbClr val="FFFFFF"/>
              </a:solidFill>
              <a:latin typeface="Calibri" panose="020F0502020204030204"/>
              <a:cs typeface="Calibri"/>
            </a:endParaRPr>
          </a:p>
          <a:p>
            <a:pPr algn="ctr">
              <a:defRPr/>
            </a:pPr>
            <a:r>
              <a:rPr lang="en-GB">
                <a:solidFill>
                  <a:srgbClr val="FFFFFF"/>
                </a:solidFill>
                <a:latin typeface="Calibri" panose="020F0502020204030204"/>
              </a:rPr>
              <a:t>2024</a:t>
            </a:r>
            <a:endParaRPr lang="en-GB">
              <a:ea typeface="+mn-ea"/>
              <a:cs typeface="+mn-cs"/>
            </a:endParaRPr>
          </a:p>
        </p:txBody>
      </p:sp>
      <p:sp>
        <p:nvSpPr>
          <p:cNvPr id="20" name="TextBox 19">
            <a:extLst>
              <a:ext uri="{FF2B5EF4-FFF2-40B4-BE49-F238E27FC236}">
                <a16:creationId xmlns:a16="http://schemas.microsoft.com/office/drawing/2014/main" id="{40F12281-D3BF-7879-8F3A-05A3202EBFF0}"/>
              </a:ext>
            </a:extLst>
          </p:cNvPr>
          <p:cNvSpPr txBox="1"/>
          <p:nvPr/>
        </p:nvSpPr>
        <p:spPr>
          <a:xfrm>
            <a:off x="9450387" y="4654402"/>
            <a:ext cx="1973826" cy="408623"/>
          </a:xfrm>
          <a:prstGeom prst="roundRect">
            <a:avLst/>
          </a:prstGeom>
          <a:solidFill>
            <a:schemeClr val="accent1"/>
          </a:solidFill>
          <a:ln>
            <a:solidFill>
              <a:schemeClr val="bg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FFFFFF"/>
                </a:solidFill>
                <a:latin typeface="Calibri" panose="020F0502020204030204"/>
              </a:rPr>
              <a:t>March 2025</a:t>
            </a: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50758522-B4A1-59D8-602B-1F7C8A4D20AF}"/>
              </a:ext>
            </a:extLst>
          </p:cNvPr>
          <p:cNvCxnSpPr>
            <a:cxnSpLocks/>
          </p:cNvCxnSpPr>
          <p:nvPr/>
        </p:nvCxnSpPr>
        <p:spPr>
          <a:xfrm>
            <a:off x="1751012" y="3959078"/>
            <a:ext cx="8028" cy="6953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A2A058-1931-AB30-B397-54444528A097}"/>
              </a:ext>
            </a:extLst>
          </p:cNvPr>
          <p:cNvCxnSpPr>
            <a:cxnSpLocks/>
          </p:cNvCxnSpPr>
          <p:nvPr/>
        </p:nvCxnSpPr>
        <p:spPr>
          <a:xfrm>
            <a:off x="5224462" y="3959078"/>
            <a:ext cx="0" cy="6953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EB90EC-A868-910E-8284-38C1DEDAF410}"/>
              </a:ext>
            </a:extLst>
          </p:cNvPr>
          <p:cNvCxnSpPr>
            <a:cxnSpLocks/>
          </p:cNvCxnSpPr>
          <p:nvPr/>
        </p:nvCxnSpPr>
        <p:spPr>
          <a:xfrm>
            <a:off x="10437300" y="3968603"/>
            <a:ext cx="0" cy="6857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Graphic 10" descr="User outline">
            <a:extLst>
              <a:ext uri="{FF2B5EF4-FFF2-40B4-BE49-F238E27FC236}">
                <a16:creationId xmlns:a16="http://schemas.microsoft.com/office/drawing/2014/main" id="{4BFF0E68-7369-BC9D-7798-176B76E4CF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5998" y="1488509"/>
            <a:ext cx="914400" cy="914400"/>
          </a:xfrm>
          <a:prstGeom prst="rect">
            <a:avLst/>
          </a:prstGeom>
        </p:spPr>
      </p:pic>
      <p:pic>
        <p:nvPicPr>
          <p:cNvPr id="26" name="Graphic 10" descr="User outline">
            <a:extLst>
              <a:ext uri="{FF2B5EF4-FFF2-40B4-BE49-F238E27FC236}">
                <a16:creationId xmlns:a16="http://schemas.microsoft.com/office/drawing/2014/main" id="{A6C2A4E0-63A5-E10D-69C1-89C3BA6311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7831" y="1488508"/>
            <a:ext cx="914400" cy="914400"/>
          </a:xfrm>
          <a:prstGeom prst="rect">
            <a:avLst/>
          </a:prstGeom>
        </p:spPr>
      </p:pic>
    </p:spTree>
    <p:extLst>
      <p:ext uri="{BB962C8B-B14F-4D97-AF65-F5344CB8AC3E}">
        <p14:creationId xmlns:p14="http://schemas.microsoft.com/office/powerpoint/2010/main" val="279761764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84003" y="246140"/>
            <a:ext cx="4751088" cy="5558445"/>
          </a:xfrm>
          <a:prstGeom prst="rect">
            <a:avLst/>
          </a:prstGeom>
          <a:noFill/>
        </p:spPr>
        <p:txBody>
          <a:bodyPr wrap="square" lIns="91440" tIns="45720" rIns="91440" bIns="45720" rtlCol="0" anchor="t">
            <a:spAutoFit/>
          </a:bodyPr>
          <a:lstStyle/>
          <a:p>
            <a:r>
              <a:rPr lang="en-GB" sz="3200" b="1">
                <a:latin typeface="Arial"/>
                <a:cs typeface="Arial"/>
              </a:rPr>
              <a:t>Who can apply?</a:t>
            </a:r>
          </a:p>
          <a:p>
            <a:endParaRPr lang="en-GB" sz="3200" b="1">
              <a:latin typeface="Arial"/>
              <a:cs typeface="Arial"/>
            </a:endParaRPr>
          </a:p>
          <a:p>
            <a:pPr marL="285750" indent="-285750">
              <a:lnSpc>
                <a:spcPct val="90000"/>
              </a:lnSpc>
              <a:spcBef>
                <a:spcPts val="1000"/>
              </a:spcBef>
              <a:buFont typeface="Arial" panose="020B0604020202020204" pitchFamily="34" charset="0"/>
              <a:buChar char="•"/>
            </a:pPr>
            <a:r>
              <a:rPr lang="en-GB" sz="2000">
                <a:latin typeface="Arial"/>
                <a:cs typeface="Arial"/>
              </a:rPr>
              <a:t>Non-national Accredited museums based in England</a:t>
            </a:r>
            <a:br>
              <a:rPr lang="en-GB" sz="2000">
                <a:latin typeface="Arial"/>
                <a:cs typeface="Arial"/>
              </a:rPr>
            </a:br>
            <a:endParaRPr lang="en-GB" sz="2000">
              <a:ea typeface="+mn-lt"/>
              <a:cs typeface="+mn-lt"/>
            </a:endParaRPr>
          </a:p>
          <a:p>
            <a:pPr marL="285750" indent="-285750">
              <a:lnSpc>
                <a:spcPct val="90000"/>
              </a:lnSpc>
              <a:spcBef>
                <a:spcPts val="1000"/>
              </a:spcBef>
              <a:buFont typeface="Arial" panose="020B0604020202020204" pitchFamily="34" charset="0"/>
              <a:buChar char="•"/>
            </a:pPr>
            <a:r>
              <a:rPr lang="en-GB" sz="2000">
                <a:latin typeface="Arial"/>
                <a:cs typeface="Arial"/>
              </a:rPr>
              <a:t>Local authorities based in England who are responsible for maintenance of non-national Accredited museum buildings</a:t>
            </a:r>
            <a:endParaRPr lang="en-US" sz="2000">
              <a:ea typeface="+mn-lt"/>
              <a:cs typeface="+mn-lt"/>
            </a:endParaRPr>
          </a:p>
          <a:p>
            <a:pPr marL="285750" indent="-285750">
              <a:lnSpc>
                <a:spcPct val="90000"/>
              </a:lnSpc>
              <a:spcBef>
                <a:spcPts val="1000"/>
              </a:spcBef>
              <a:buFont typeface="Arial" panose="020B0604020202020204" pitchFamily="34" charset="0"/>
              <a:buChar char="•"/>
            </a:pPr>
            <a:endParaRPr lang="en-GB" sz="2000">
              <a:ea typeface="+mn-lt"/>
              <a:cs typeface="+mn-lt"/>
            </a:endParaRPr>
          </a:p>
          <a:p>
            <a:pPr marL="285750" indent="-285750">
              <a:lnSpc>
                <a:spcPct val="90000"/>
              </a:lnSpc>
              <a:spcBef>
                <a:spcPts val="1000"/>
              </a:spcBef>
              <a:buFont typeface="Arial" panose="020B0604020202020204" pitchFamily="34" charset="0"/>
              <a:buChar char="•"/>
            </a:pPr>
            <a:r>
              <a:rPr lang="en-GB" sz="2000">
                <a:latin typeface="Arial"/>
                <a:cs typeface="Arial"/>
              </a:rPr>
              <a:t>Partnership applications between a local authority and Accredited museum(s)</a:t>
            </a:r>
            <a:endParaRPr lang="en-US" sz="2000">
              <a:ea typeface="+mn-lt"/>
              <a:cs typeface="+mn-lt"/>
            </a:endParaRPr>
          </a:p>
          <a:p>
            <a:pPr marL="285750" indent="-285750">
              <a:lnSpc>
                <a:spcPct val="90000"/>
              </a:lnSpc>
              <a:spcBef>
                <a:spcPts val="1000"/>
              </a:spcBef>
              <a:buFont typeface="Arial" panose="020B0604020202020204" pitchFamily="34" charset="0"/>
              <a:buChar char="•"/>
            </a:pPr>
            <a:endParaRPr lang="en-GB" sz="2400">
              <a:ea typeface="+mn-lt"/>
              <a:cs typeface="+mn-lt"/>
            </a:endParaRPr>
          </a:p>
          <a:p>
            <a:pPr marL="285750" indent="-285750">
              <a:lnSpc>
                <a:spcPct val="90000"/>
              </a:lnSpc>
              <a:spcBef>
                <a:spcPts val="1000"/>
              </a:spcBef>
              <a:buFont typeface="Arial" panose="020B0604020202020204" pitchFamily="34" charset="0"/>
              <a:buChar char="•"/>
            </a:pPr>
            <a:endParaRPr lang="en-GB" sz="2400">
              <a:cs typeface="Arial"/>
            </a:endParaRPr>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flipV="1">
            <a:off x="391192" y="938148"/>
            <a:ext cx="4642493" cy="2835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9" descr="A picture containing person, indoor&#10;&#10;Description automatically generated">
            <a:extLst>
              <a:ext uri="{FF2B5EF4-FFF2-40B4-BE49-F238E27FC236}">
                <a16:creationId xmlns:a16="http://schemas.microsoft.com/office/drawing/2014/main" id="{B36F930E-FAA2-EAD4-1C5D-A9F1C7B6A1EE}"/>
              </a:ext>
            </a:extLst>
          </p:cNvPr>
          <p:cNvPicPr>
            <a:picLocks noChangeAspect="1"/>
          </p:cNvPicPr>
          <p:nvPr/>
        </p:nvPicPr>
        <p:blipFill>
          <a:blip r:embed="rId4"/>
          <a:stretch>
            <a:fillRect/>
          </a:stretch>
        </p:blipFill>
        <p:spPr>
          <a:xfrm>
            <a:off x="5265634" y="249094"/>
            <a:ext cx="6467742" cy="6010858"/>
          </a:xfrm>
          <a:prstGeom prst="rect">
            <a:avLst/>
          </a:prstGeom>
        </p:spPr>
      </p:pic>
      <p:sp>
        <p:nvSpPr>
          <p:cNvPr id="10" name="TextBox 1">
            <a:extLst>
              <a:ext uri="{FF2B5EF4-FFF2-40B4-BE49-F238E27FC236}">
                <a16:creationId xmlns:a16="http://schemas.microsoft.com/office/drawing/2014/main" id="{6598E266-2CD7-1962-B1D0-09AC822E999D}"/>
              </a:ext>
            </a:extLst>
          </p:cNvPr>
          <p:cNvSpPr txBox="1"/>
          <p:nvPr/>
        </p:nvSpPr>
        <p:spPr>
          <a:xfrm>
            <a:off x="5511635" y="6045746"/>
            <a:ext cx="64673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solidFill>
                  <a:schemeClr val="bg1"/>
                </a:solidFill>
                <a:ea typeface="+mn-lt"/>
                <a:cs typeface="+mn-lt"/>
              </a:rPr>
              <a:t>Children from Ingleton School working on arts projects, The Bowes Museum. Photo: Jason Hynes // The Bowes Museum</a:t>
            </a:r>
            <a:endParaRPr lang="en-US" sz="900">
              <a:solidFill>
                <a:schemeClr val="bg1"/>
              </a:solidFill>
              <a:cs typeface="Calibri"/>
            </a:endParaRPr>
          </a:p>
          <a:p>
            <a:pPr algn="l"/>
            <a:endParaRPr lang="en-GB" sz="900">
              <a:solidFill>
                <a:schemeClr val="bg1"/>
              </a:solidFill>
              <a:cs typeface="Calibri"/>
            </a:endParaRPr>
          </a:p>
        </p:txBody>
      </p:sp>
    </p:spTree>
    <p:extLst>
      <p:ext uri="{BB962C8B-B14F-4D97-AF65-F5344CB8AC3E}">
        <p14:creationId xmlns:p14="http://schemas.microsoft.com/office/powerpoint/2010/main" val="357016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4401205"/>
          </a:xfrm>
          <a:prstGeom prst="rect">
            <a:avLst/>
          </a:prstGeom>
          <a:noFill/>
        </p:spPr>
        <p:txBody>
          <a:bodyPr wrap="square" lIns="91440" tIns="45720" rIns="91440" bIns="45720" rtlCol="0" anchor="t">
            <a:spAutoFit/>
          </a:bodyPr>
          <a:lstStyle/>
          <a:p>
            <a:r>
              <a:rPr lang="en-GB" sz="3200" b="1">
                <a:latin typeface="Arial"/>
                <a:cs typeface="Arial"/>
              </a:rPr>
              <a:t>What activity can be supported?</a:t>
            </a:r>
          </a:p>
          <a:p>
            <a:endParaRPr lang="en-GB" sz="3200" b="1">
              <a:latin typeface="Arial"/>
              <a:cs typeface="Arial"/>
            </a:endParaRPr>
          </a:p>
          <a:p>
            <a:pPr marL="457200" indent="-457200">
              <a:buFont typeface="Arial" panose="020B0604020202020204" pitchFamily="34" charset="0"/>
              <a:buChar char="•"/>
            </a:pPr>
            <a:r>
              <a:rPr lang="en-GB" sz="2400">
                <a:latin typeface="Arial"/>
                <a:cs typeface="Arial"/>
              </a:rPr>
              <a:t>Protecting </a:t>
            </a:r>
            <a:r>
              <a:rPr lang="en-GB" sz="2400" b="1">
                <a:latin typeface="Arial"/>
                <a:cs typeface="Arial"/>
              </a:rPr>
              <a:t>fabric/longevity</a:t>
            </a:r>
            <a:r>
              <a:rPr lang="en-GB" sz="2400">
                <a:latin typeface="Arial"/>
                <a:cs typeface="Arial"/>
              </a:rPr>
              <a:t> of the structure</a:t>
            </a:r>
            <a:r>
              <a:rPr lang="en-US" sz="2400">
                <a:latin typeface="Arial"/>
                <a:cs typeface="Arial"/>
              </a:rPr>
              <a:t> </a:t>
            </a:r>
            <a:endParaRPr lang="en-US" sz="2400">
              <a:ea typeface="+mn-lt"/>
              <a:cs typeface="+mn-lt"/>
            </a:endParaRPr>
          </a:p>
          <a:p>
            <a:pPr marL="457200" indent="-457200">
              <a:buFont typeface="Arial" panose="020B0604020202020204" pitchFamily="34" charset="0"/>
              <a:buChar char="•"/>
            </a:pPr>
            <a:endParaRPr lang="en-US" sz="2400">
              <a:ea typeface="+mn-lt"/>
              <a:cs typeface="+mn-lt"/>
            </a:endParaRPr>
          </a:p>
          <a:p>
            <a:pPr marL="457200" indent="-457200">
              <a:buFont typeface="Arial" panose="020B0604020202020204" pitchFamily="34" charset="0"/>
              <a:buChar char="•"/>
            </a:pPr>
            <a:r>
              <a:rPr lang="en-GB" sz="2400">
                <a:latin typeface="Arial"/>
                <a:cs typeface="Arial"/>
              </a:rPr>
              <a:t>Protecting the </a:t>
            </a:r>
            <a:r>
              <a:rPr lang="en-GB" sz="2400" b="1">
                <a:latin typeface="Arial"/>
                <a:cs typeface="Arial"/>
              </a:rPr>
              <a:t>exhibits</a:t>
            </a:r>
            <a:r>
              <a:rPr lang="en-GB" sz="2400">
                <a:latin typeface="Arial"/>
                <a:cs typeface="Arial"/>
              </a:rPr>
              <a:t> and </a:t>
            </a:r>
            <a:r>
              <a:rPr lang="en-GB" sz="2400" b="1">
                <a:latin typeface="Arial"/>
                <a:cs typeface="Arial"/>
              </a:rPr>
              <a:t>collections</a:t>
            </a:r>
            <a:r>
              <a:rPr lang="en-US" sz="2400" b="1">
                <a:latin typeface="Arial"/>
                <a:cs typeface="Arial"/>
              </a:rPr>
              <a:t> </a:t>
            </a:r>
            <a:endParaRPr lang="en-US" sz="2400" b="1">
              <a:ea typeface="+mn-lt"/>
              <a:cs typeface="+mn-lt"/>
            </a:endParaRPr>
          </a:p>
          <a:p>
            <a:pPr marL="457200" indent="-457200">
              <a:buFont typeface="Arial" panose="020B0604020202020204" pitchFamily="34" charset="0"/>
              <a:buChar char="•"/>
            </a:pPr>
            <a:endParaRPr lang="en-US" sz="2400">
              <a:ea typeface="+mn-lt"/>
              <a:cs typeface="+mn-lt"/>
            </a:endParaRPr>
          </a:p>
          <a:p>
            <a:pPr marL="457200" indent="-457200">
              <a:buFont typeface="Arial" panose="020B0604020202020204" pitchFamily="34" charset="0"/>
              <a:buChar char="•"/>
            </a:pPr>
            <a:r>
              <a:rPr lang="en-GB" sz="2400">
                <a:latin typeface="Arial"/>
                <a:cs typeface="Arial"/>
              </a:rPr>
              <a:t>Upgrading </a:t>
            </a:r>
            <a:r>
              <a:rPr lang="en-GB" sz="2400" b="1">
                <a:latin typeface="Arial"/>
                <a:cs typeface="Arial"/>
              </a:rPr>
              <a:t>building services </a:t>
            </a:r>
            <a:r>
              <a:rPr lang="en-US" sz="2400">
                <a:latin typeface="Arial"/>
                <a:cs typeface="Arial"/>
              </a:rPr>
              <a:t> </a:t>
            </a:r>
            <a:endParaRPr lang="en-US" sz="2400">
              <a:ea typeface="+mn-lt"/>
              <a:cs typeface="+mn-lt"/>
            </a:endParaRPr>
          </a:p>
          <a:p>
            <a:pPr marL="457200" indent="-457200">
              <a:buFont typeface="Arial" panose="020B0604020202020204" pitchFamily="34" charset="0"/>
              <a:buChar char="•"/>
            </a:pPr>
            <a:endParaRPr lang="en-US" sz="2400">
              <a:ea typeface="+mn-lt"/>
              <a:cs typeface="+mn-lt"/>
            </a:endParaRPr>
          </a:p>
          <a:p>
            <a:pPr marL="457200" indent="-457200">
              <a:buFont typeface="Arial" panose="020B0604020202020204" pitchFamily="34" charset="0"/>
              <a:buChar char="•"/>
            </a:pPr>
            <a:r>
              <a:rPr lang="en-GB" sz="2400">
                <a:latin typeface="Arial"/>
                <a:cs typeface="Arial"/>
              </a:rPr>
              <a:t>Improving </a:t>
            </a:r>
            <a:r>
              <a:rPr lang="en-GB" sz="2400" b="1">
                <a:latin typeface="Arial"/>
                <a:cs typeface="Arial"/>
              </a:rPr>
              <a:t>environmental performance</a:t>
            </a:r>
            <a:r>
              <a:rPr lang="en-GB" sz="2400">
                <a:latin typeface="Arial"/>
                <a:cs typeface="Arial"/>
              </a:rPr>
              <a:t> of museum infrastructure</a:t>
            </a:r>
            <a:endParaRPr lang="en-US" sz="2400">
              <a:ea typeface="+mn-lt"/>
              <a:cs typeface="+mn-lt"/>
            </a:endParaRPr>
          </a:p>
          <a:p>
            <a:pPr marL="227965" indent="-227965">
              <a:buFont typeface="Arial" panose="020B0604020202020204" pitchFamily="34" charset="0"/>
              <a:buChar char="•"/>
            </a:pPr>
            <a:endParaRPr lang="en-US" sz="2400">
              <a:ea typeface="+mn-lt"/>
              <a:cs typeface="+mn-lt"/>
            </a:endParaRPr>
          </a:p>
          <a:p>
            <a:pPr marL="457200" indent="-457200">
              <a:buFont typeface="Arial" panose="020B0604020202020204" pitchFamily="34" charset="0"/>
              <a:buChar char="•"/>
            </a:pPr>
            <a:r>
              <a:rPr lang="en-GB" sz="2400">
                <a:latin typeface="Arial"/>
                <a:cs typeface="Arial"/>
              </a:rPr>
              <a:t>Addressing </a:t>
            </a:r>
            <a:r>
              <a:rPr lang="en-GB" sz="2400" b="1">
                <a:latin typeface="Arial"/>
                <a:cs typeface="Arial"/>
              </a:rPr>
              <a:t>equality</a:t>
            </a:r>
            <a:r>
              <a:rPr lang="en-GB" sz="2400">
                <a:latin typeface="Arial"/>
                <a:cs typeface="Arial"/>
              </a:rPr>
              <a:t> and </a:t>
            </a:r>
            <a:r>
              <a:rPr lang="en-GB" sz="2400" b="1">
                <a:latin typeface="Arial"/>
                <a:cs typeface="Arial"/>
              </a:rPr>
              <a:t>accessibility </a:t>
            </a:r>
            <a:r>
              <a:rPr lang="en-GB" sz="2400">
                <a:latin typeface="Arial"/>
                <a:cs typeface="Arial"/>
              </a:rPr>
              <a:t>through your project</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6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CA72CF4-815B-4CCC-A42D-98C638B80174}"/>
              </a:ext>
            </a:extLst>
          </p:cNvPr>
          <p:cNvSpPr txBox="1"/>
          <p:nvPr/>
        </p:nvSpPr>
        <p:spPr>
          <a:xfrm>
            <a:off x="1846054" y="6268012"/>
            <a:ext cx="1500996" cy="307777"/>
          </a:xfrm>
          <a:prstGeom prst="rect">
            <a:avLst/>
          </a:prstGeom>
          <a:noFill/>
        </p:spPr>
        <p:txBody>
          <a:bodyPr wrap="square" rtlCol="0">
            <a:spAutoFit/>
          </a:bodyPr>
          <a:lstStyle/>
          <a:p>
            <a:r>
              <a:rPr lang="en-GB" sz="1400">
                <a:solidFill>
                  <a:schemeClr val="bg1"/>
                </a:solidFill>
                <a:latin typeface="Let's Create Cd" panose="020B0806020203020204" pitchFamily="34" charset="0"/>
              </a:rPr>
              <a:t>#LetsCreate</a:t>
            </a: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27B62A10-807A-4048-A296-D0FBB55EA58B}"/>
              </a:ext>
            </a:extLst>
          </p:cNvPr>
          <p:cNvSpPr txBox="1"/>
          <p:nvPr/>
        </p:nvSpPr>
        <p:spPr>
          <a:xfrm>
            <a:off x="6530556" y="6036947"/>
            <a:ext cx="3106473"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Almeida – This Isn’t (A True Story) © Ali Wright</a:t>
            </a:r>
          </a:p>
        </p:txBody>
      </p:sp>
      <p:sp>
        <p:nvSpPr>
          <p:cNvPr id="17" name="TextBox 16">
            <a:extLst>
              <a:ext uri="{FF2B5EF4-FFF2-40B4-BE49-F238E27FC236}">
                <a16:creationId xmlns:a16="http://schemas.microsoft.com/office/drawing/2014/main" id="{024F88A1-4857-4FF8-BFCD-39C31D281447}"/>
              </a:ext>
            </a:extLst>
          </p:cNvPr>
          <p:cNvSpPr txBox="1"/>
          <p:nvPr/>
        </p:nvSpPr>
        <p:spPr>
          <a:xfrm>
            <a:off x="329129" y="6016950"/>
            <a:ext cx="5493769"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 Yorkshire Festival</a:t>
            </a:r>
          </a:p>
        </p:txBody>
      </p:sp>
      <p:sp>
        <p:nvSpPr>
          <p:cNvPr id="7" name="TextBox 6">
            <a:extLst>
              <a:ext uri="{FF2B5EF4-FFF2-40B4-BE49-F238E27FC236}">
                <a16:creationId xmlns:a16="http://schemas.microsoft.com/office/drawing/2014/main" id="{865B0B74-1517-1FEC-38DD-AEEEA5F7ECF1}"/>
              </a:ext>
            </a:extLst>
          </p:cNvPr>
          <p:cNvSpPr txBox="1"/>
          <p:nvPr/>
        </p:nvSpPr>
        <p:spPr>
          <a:xfrm>
            <a:off x="391192" y="246140"/>
            <a:ext cx="10863411" cy="5796459"/>
          </a:xfrm>
          <a:prstGeom prst="rect">
            <a:avLst/>
          </a:prstGeom>
          <a:noFill/>
        </p:spPr>
        <p:txBody>
          <a:bodyPr wrap="square" lIns="91440" tIns="45720" rIns="91440" bIns="45720" rtlCol="0" anchor="t">
            <a:spAutoFit/>
          </a:bodyPr>
          <a:lstStyle/>
          <a:p>
            <a:r>
              <a:rPr lang="en-GB" sz="3200" b="1">
                <a:latin typeface="Arial"/>
                <a:cs typeface="Arial"/>
              </a:rPr>
              <a:t>Before you apply</a:t>
            </a:r>
          </a:p>
          <a:p>
            <a:endParaRPr lang="en-GB" sz="3200" b="1">
              <a:latin typeface="Arial"/>
              <a:cs typeface="Arial"/>
            </a:endParaRPr>
          </a:p>
          <a:p>
            <a:pPr marL="342900" indent="-342900">
              <a:spcBef>
                <a:spcPts val="1000"/>
              </a:spcBef>
              <a:buFont typeface="Arial" panose="020B0604020202020204" pitchFamily="34" charset="0"/>
              <a:buChar char="•"/>
            </a:pPr>
            <a:r>
              <a:rPr lang="en-GB" sz="2400">
                <a:latin typeface="Arial"/>
                <a:cs typeface="Arial"/>
              </a:rPr>
              <a:t>Detailed plans and costs</a:t>
            </a:r>
            <a:endParaRPr lang="en-US" sz="2400">
              <a:ea typeface="+mn-lt"/>
              <a:cs typeface="+mn-lt"/>
            </a:endParaRPr>
          </a:p>
          <a:p>
            <a:pPr marL="342900" indent="-342900">
              <a:spcBef>
                <a:spcPts val="1000"/>
              </a:spcBef>
              <a:buFont typeface="Arial" panose="020B0604020202020204" pitchFamily="34" charset="0"/>
              <a:buChar char="•"/>
            </a:pPr>
            <a:endParaRPr lang="en-GB" sz="2400">
              <a:ea typeface="+mn-lt"/>
              <a:cs typeface="+mn-lt"/>
            </a:endParaRPr>
          </a:p>
          <a:p>
            <a:pPr marL="342900" indent="-342900">
              <a:spcBef>
                <a:spcPts val="1000"/>
              </a:spcBef>
              <a:buFont typeface="Arial" panose="020B0604020202020204" pitchFamily="34" charset="0"/>
              <a:buChar char="•"/>
            </a:pPr>
            <a:r>
              <a:rPr lang="en-GB" sz="2400">
                <a:latin typeface="Arial"/>
                <a:cs typeface="Arial"/>
              </a:rPr>
              <a:t>Costed condition survey required</a:t>
            </a:r>
            <a:endParaRPr lang="en-US" sz="2400">
              <a:ea typeface="+mn-lt"/>
              <a:cs typeface="+mn-lt"/>
            </a:endParaRPr>
          </a:p>
          <a:p>
            <a:pPr marL="342900" indent="-342900">
              <a:spcBef>
                <a:spcPts val="1000"/>
              </a:spcBef>
              <a:buFont typeface="Arial" panose="020B0604020202020204" pitchFamily="34" charset="0"/>
              <a:buChar char="•"/>
            </a:pPr>
            <a:endParaRPr lang="en-GB" sz="2400">
              <a:ea typeface="+mn-lt"/>
              <a:cs typeface="+mn-lt"/>
            </a:endParaRPr>
          </a:p>
          <a:p>
            <a:pPr marL="342900" indent="-342900">
              <a:spcBef>
                <a:spcPts val="1000"/>
              </a:spcBef>
              <a:buFont typeface="Arial" panose="020B0604020202020204" pitchFamily="34" charset="0"/>
              <a:buChar char="•"/>
            </a:pPr>
            <a:r>
              <a:rPr lang="en-GB" sz="2400">
                <a:latin typeface="Arial"/>
                <a:cs typeface="Arial"/>
              </a:rPr>
              <a:t>Developed to at least </a:t>
            </a:r>
            <a:r>
              <a:rPr lang="en-GB" sz="2400" b="1">
                <a:latin typeface="Arial"/>
                <a:cs typeface="Arial"/>
              </a:rPr>
              <a:t>RIBA Work Stage 3</a:t>
            </a:r>
            <a:r>
              <a:rPr lang="en-GB" sz="2400">
                <a:latin typeface="Arial"/>
                <a:cs typeface="Arial"/>
              </a:rPr>
              <a:t> where relevant</a:t>
            </a:r>
            <a:br>
              <a:rPr lang="en-GB" sz="2400">
                <a:latin typeface="Arial"/>
                <a:cs typeface="Arial"/>
              </a:rPr>
            </a:br>
            <a:endParaRPr lang="en-GB" sz="2400">
              <a:ea typeface="+mn-lt"/>
              <a:cs typeface="+mn-lt"/>
            </a:endParaRPr>
          </a:p>
          <a:p>
            <a:pPr marL="342900" indent="-342900">
              <a:spcBef>
                <a:spcPts val="1000"/>
              </a:spcBef>
              <a:buFont typeface="Arial" panose="020B0604020202020204" pitchFamily="34" charset="0"/>
              <a:buChar char="•"/>
            </a:pPr>
            <a:r>
              <a:rPr lang="en-GB" sz="2400">
                <a:latin typeface="Arial"/>
                <a:cs typeface="Arial"/>
              </a:rPr>
              <a:t>Access audit</a:t>
            </a:r>
            <a:r>
              <a:rPr lang="en-GB" sz="2400" b="1">
                <a:latin typeface="Arial"/>
                <a:cs typeface="Arial"/>
              </a:rPr>
              <a:t> </a:t>
            </a:r>
            <a:r>
              <a:rPr lang="en-GB" sz="2400">
                <a:latin typeface="Arial"/>
                <a:cs typeface="Arial"/>
              </a:rPr>
              <a:t>required, if including access works</a:t>
            </a:r>
          </a:p>
          <a:p>
            <a:pPr marL="342900" indent="-342900">
              <a:spcBef>
                <a:spcPts val="1000"/>
              </a:spcBef>
              <a:buFont typeface="Arial" panose="020B0604020202020204" pitchFamily="34" charset="0"/>
              <a:buChar char="•"/>
            </a:pPr>
            <a:endParaRPr lang="en-GB" sz="2400">
              <a:latin typeface="Arial"/>
              <a:cs typeface="Arial"/>
            </a:endParaRPr>
          </a:p>
          <a:p>
            <a:pPr marL="342900" indent="-342900">
              <a:spcBef>
                <a:spcPts val="1000"/>
              </a:spcBef>
              <a:buFont typeface="Arial" panose="020B0604020202020204" pitchFamily="34" charset="0"/>
              <a:buChar char="•"/>
            </a:pPr>
            <a:r>
              <a:rPr lang="en-GB" sz="2400">
                <a:latin typeface="Arial"/>
                <a:cs typeface="Arial"/>
              </a:rPr>
              <a:t>Ensure that you have a validated profile on </a:t>
            </a:r>
            <a:r>
              <a:rPr lang="en-GB" sz="2400" err="1">
                <a:latin typeface="Arial"/>
                <a:cs typeface="Arial"/>
              </a:rPr>
              <a:t>Grantium</a:t>
            </a:r>
            <a:r>
              <a:rPr lang="en-GB" sz="2400">
                <a:latin typeface="Arial"/>
                <a:cs typeface="Arial"/>
              </a:rPr>
              <a:t>, with up-to-date contact details</a:t>
            </a:r>
            <a:endParaRPr lang="en-GB"/>
          </a:p>
        </p:txBody>
      </p:sp>
      <p:cxnSp>
        <p:nvCxnSpPr>
          <p:cNvPr id="5" name="Straight Connector 4">
            <a:extLst>
              <a:ext uri="{FF2B5EF4-FFF2-40B4-BE49-F238E27FC236}">
                <a16:creationId xmlns:a16="http://schemas.microsoft.com/office/drawing/2014/main" id="{F41AC4A2-B6C7-2C2E-23E4-FCB85C9FEC9F}"/>
              </a:ext>
            </a:extLst>
          </p:cNvPr>
          <p:cNvCxnSpPr>
            <a:cxnSpLocks/>
          </p:cNvCxnSpPr>
          <p:nvPr/>
        </p:nvCxnSpPr>
        <p:spPr>
          <a:xfrm>
            <a:off x="391192" y="966498"/>
            <a:ext cx="689584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Graphic 7" descr="List with solid fill">
            <a:extLst>
              <a:ext uri="{FF2B5EF4-FFF2-40B4-BE49-F238E27FC236}">
                <a16:creationId xmlns:a16="http://schemas.microsoft.com/office/drawing/2014/main" id="{8EF10EEE-93E4-7D8A-6B48-2ACD8B33AE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62455" y="1194941"/>
            <a:ext cx="1749147" cy="1749147"/>
          </a:xfrm>
          <a:prstGeom prst="rect">
            <a:avLst/>
          </a:prstGeom>
        </p:spPr>
      </p:pic>
    </p:spTree>
    <p:extLst>
      <p:ext uri="{BB962C8B-B14F-4D97-AF65-F5344CB8AC3E}">
        <p14:creationId xmlns:p14="http://schemas.microsoft.com/office/powerpoint/2010/main" val="1591328286"/>
      </p:ext>
    </p:extLst>
  </p:cSld>
  <p:clrMapOvr>
    <a:masterClrMapping/>
  </p:clrMapOvr>
</p:sld>
</file>

<file path=ppt/theme/theme1.xml><?xml version="1.0" encoding="utf-8"?>
<a:theme xmlns:a="http://schemas.openxmlformats.org/drawingml/2006/main" name="Office Theme">
  <a:themeElements>
    <a:clrScheme name="ACE">
      <a:dk1>
        <a:srgbClr val="000000"/>
      </a:dk1>
      <a:lt1>
        <a:srgbClr val="FFFFFF"/>
      </a:lt1>
      <a:dk2>
        <a:srgbClr val="000000"/>
      </a:dk2>
      <a:lt2>
        <a:srgbClr val="FFFFFF"/>
      </a:lt2>
      <a:accent1>
        <a:srgbClr val="3D287C"/>
      </a:accent1>
      <a:accent2>
        <a:srgbClr val="F2665E"/>
      </a:accent2>
      <a:accent3>
        <a:srgbClr val="00A4AF"/>
      </a:accent3>
      <a:accent4>
        <a:srgbClr val="8064A2"/>
      </a:accent4>
      <a:accent5>
        <a:srgbClr val="4BACC6"/>
      </a:accent5>
      <a:accent6>
        <a:srgbClr val="0072B4"/>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E-2015">
  <a:themeElements>
    <a:clrScheme name="ACE2015">
      <a:dk1>
        <a:srgbClr val="000000"/>
      </a:dk1>
      <a:lt1>
        <a:srgbClr val="FFFFFF"/>
      </a:lt1>
      <a:dk2>
        <a:srgbClr val="6D6E71"/>
      </a:dk2>
      <a:lt2>
        <a:srgbClr val="A7A9AC"/>
      </a:lt2>
      <a:accent1>
        <a:srgbClr val="3D287C"/>
      </a:accent1>
      <a:accent2>
        <a:srgbClr val="00A4AF"/>
      </a:accent2>
      <a:accent3>
        <a:srgbClr val="96B721"/>
      </a:accent3>
      <a:accent4>
        <a:srgbClr val="0072B4"/>
      </a:accent4>
      <a:accent5>
        <a:srgbClr val="F2665E"/>
      </a:accent5>
      <a:accent6>
        <a:srgbClr val="96B747"/>
      </a:accent6>
      <a:hlink>
        <a:srgbClr val="0563C1"/>
      </a:hlink>
      <a:folHlink>
        <a:srgbClr val="954F72"/>
      </a:folHlink>
    </a:clrScheme>
    <a:fontScheme name="ACE2015">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2015.potx" id="{403C67A8-EA1B-D247-8702-9BB94FE18921}" vid="{BF74C11B-46B4-324F-92CD-17F1B72A37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D5C514998EA041AEC6DB626849AF1F" ma:contentTypeVersion="17" ma:contentTypeDescription="Create a new document." ma:contentTypeScope="" ma:versionID="ca69d8ab9f8cbe3b766cc292076b1666">
  <xsd:schema xmlns:xsd="http://www.w3.org/2001/XMLSchema" xmlns:xs="http://www.w3.org/2001/XMLSchema" xmlns:p="http://schemas.microsoft.com/office/2006/metadata/properties" xmlns:ns2="643b289c-f11c-48ca-8c99-7a44317c705b" xmlns:ns3="32a02632-1bd0-47a3-8ab0-809a410db0a8" targetNamespace="http://schemas.microsoft.com/office/2006/metadata/properties" ma:root="true" ma:fieldsID="2ec638c83b544d3af31754904497e20c" ns2:_="" ns3:_="">
    <xsd:import namespace="643b289c-f11c-48ca-8c99-7a44317c705b"/>
    <xsd:import namespace="32a02632-1bd0-47a3-8ab0-809a410db0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b289c-f11c-48ca-8c99-7a44317c70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2265ee6-a210-40dd-8ecb-32ddbadbe6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a02632-1bd0-47a3-8ab0-809a410db0a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e39d6c6-ba1c-4c1c-b1ed-528f46168b77}" ma:internalName="TaxCatchAll" ma:showField="CatchAllData" ma:web="32a02632-1bd0-47a3-8ab0-809a410db0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2a02632-1bd0-47a3-8ab0-809a410db0a8">
      <UserInfo>
        <DisplayName>Briony Anderson</DisplayName>
        <AccountId>12</AccountId>
        <AccountType/>
      </UserInfo>
      <UserInfo>
        <DisplayName>Isabel Churcher</DisplayName>
        <AccountId>162</AccountId>
        <AccountType/>
      </UserInfo>
      <UserInfo>
        <DisplayName>Liz Johnson</DisplayName>
        <AccountId>163</AccountId>
        <AccountType/>
      </UserInfo>
      <UserInfo>
        <DisplayName>Moragh Brooksbank</DisplayName>
        <AccountId>150</AccountId>
        <AccountType/>
      </UserInfo>
      <UserInfo>
        <DisplayName>Caroline Courtney (She/Her)</DisplayName>
        <AccountId>80</AccountId>
        <AccountType/>
      </UserInfo>
      <UserInfo>
        <DisplayName>Jodie Maher</DisplayName>
        <AccountId>98</AccountId>
        <AccountType/>
      </UserInfo>
      <UserInfo>
        <DisplayName>Emma Foxall</DisplayName>
        <AccountId>24</AccountId>
        <AccountType/>
      </UserInfo>
      <UserInfo>
        <DisplayName>Sylvia Hebden</DisplayName>
        <AccountId>165</AccountId>
        <AccountType/>
      </UserInfo>
      <UserInfo>
        <DisplayName>Charlesworth, Clare</DisplayName>
        <AccountId>166</AccountId>
        <AccountType/>
      </UserInfo>
      <UserInfo>
        <DisplayName>Becky Sliwa-Webb</DisplayName>
        <AccountId>27</AccountId>
        <AccountType/>
      </UserInfo>
      <UserInfo>
        <DisplayName>Fiona Davidson</DisplayName>
        <AccountId>41</AccountId>
        <AccountType/>
      </UserInfo>
      <UserInfo>
        <DisplayName>Millie Carrington</DisplayName>
        <AccountId>168</AccountId>
        <AccountType/>
      </UserInfo>
      <UserInfo>
        <DisplayName>Sophie Johnson</DisplayName>
        <AccountId>315</AccountId>
        <AccountType/>
      </UserInfo>
    </SharedWithUsers>
    <lcf76f155ced4ddcb4097134ff3c332f xmlns="643b289c-f11c-48ca-8c99-7a44317c705b">
      <Terms xmlns="http://schemas.microsoft.com/office/infopath/2007/PartnerControls"/>
    </lcf76f155ced4ddcb4097134ff3c332f>
    <TaxCatchAll xmlns="32a02632-1bd0-47a3-8ab0-809a410db0a8" xsi:nil="true"/>
  </documentManagement>
</p:properties>
</file>

<file path=customXml/itemProps1.xml><?xml version="1.0" encoding="utf-8"?>
<ds:datastoreItem xmlns:ds="http://schemas.openxmlformats.org/officeDocument/2006/customXml" ds:itemID="{4D41FA10-5104-47E4-8356-ECE79DD11241}">
  <ds:schemaRefs>
    <ds:schemaRef ds:uri="http://schemas.microsoft.com/sharepoint/v3/contenttype/forms"/>
  </ds:schemaRefs>
</ds:datastoreItem>
</file>

<file path=customXml/itemProps2.xml><?xml version="1.0" encoding="utf-8"?>
<ds:datastoreItem xmlns:ds="http://schemas.openxmlformats.org/officeDocument/2006/customXml" ds:itemID="{D083AB0D-F50C-4924-A117-7F7FAD2D179E}">
  <ds:schemaRefs>
    <ds:schemaRef ds:uri="32a02632-1bd0-47a3-8ab0-809a410db0a8"/>
    <ds:schemaRef ds:uri="643b289c-f11c-48ca-8c99-7a44317c70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3CA69D-9AAB-4A65-862F-DA892D251F2A}">
  <ds:schemaRefs>
    <ds:schemaRef ds:uri="http://schemas.microsoft.com/office/2006/documentManagement/types"/>
    <ds:schemaRef ds:uri="http://purl.org/dc/elements/1.1/"/>
    <ds:schemaRef ds:uri="http://schemas.microsoft.com/office/2006/metadata/properties"/>
    <ds:schemaRef ds:uri="32a02632-1bd0-47a3-8ab0-809a410db0a8"/>
    <ds:schemaRef ds:uri="http://schemas.microsoft.com/office/infopath/2007/PartnerControls"/>
    <ds:schemaRef ds:uri="643b289c-f11c-48ca-8c99-7a44317c705b"/>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TotalTime>
  <Words>4966</Words>
  <Application>Microsoft Office PowerPoint</Application>
  <PresentationFormat>Widescreen</PresentationFormat>
  <Paragraphs>445</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ACE-2015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of  Funding Process Design</dc:title>
  <dc:creator>Graeme Calvert</dc:creator>
  <cp:lastModifiedBy>Eleanor Skidmore</cp:lastModifiedBy>
  <cp:revision>3</cp:revision>
  <dcterms:created xsi:type="dcterms:W3CDTF">2020-11-03T11:42:04Z</dcterms:created>
  <dcterms:modified xsi:type="dcterms:W3CDTF">2024-03-15T16:21:44Z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0x0101000ED5C514998EA041AEC6DB626849AF1F</vt:lpwstr>
  </property>
  <property fmtid="{D5CDD505-2E9C-101B-9397-08002B2CF9AE}" pid="3" name="MediaServiceImageTags">
    <vt:lpwstr/>
  </property>
</Properties>
</file>