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24"/>
  </p:notesMasterIdLst>
  <p:sldIdLst>
    <p:sldId id="717" r:id="rId6"/>
    <p:sldId id="718" r:id="rId7"/>
    <p:sldId id="337" r:id="rId8"/>
    <p:sldId id="699" r:id="rId9"/>
    <p:sldId id="720" r:id="rId10"/>
    <p:sldId id="722" r:id="rId11"/>
    <p:sldId id="705" r:id="rId12"/>
    <p:sldId id="724" r:id="rId13"/>
    <p:sldId id="704" r:id="rId14"/>
    <p:sldId id="725" r:id="rId15"/>
    <p:sldId id="733" r:id="rId16"/>
    <p:sldId id="706" r:id="rId17"/>
    <p:sldId id="707" r:id="rId18"/>
    <p:sldId id="728" r:id="rId19"/>
    <p:sldId id="729" r:id="rId20"/>
    <p:sldId id="730" r:id="rId21"/>
    <p:sldId id="731" r:id="rId22"/>
    <p:sldId id="7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F7B880-AEAE-8133-64C1-3ECE900FDF4A}" name="Millie Carrington" initials="MC" userId="S::millie.carrington@artscouncil.org.uk::82ebe942-b746-4d8b-a3bc-05b0b7da28c0" providerId="AD"/>
  <p188:author id="{0ACDF492-CABF-BFBA-8BC0-D4E76FCF71CB}" name="Becky Sliwa-Webb" initials="BS" userId="S::becky.sliwa-webb@artscouncil.org.uk::05d4c01c-8534-4e0b-bc16-bc978c828e00" providerId="AD"/>
  <p188:author id="{AA2B8593-2FD5-B620-FD83-E29CF651CCB5}" name="Jodie McLeod" initials="JM" userId="S::jodie.mcleod@artscouncil.org.uk::4377e254-3406-4b9a-a4f3-13a9bf39466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Sliwa-Webb" initials="RS" lastIdx="1" clrIdx="0">
    <p:extLst>
      <p:ext uri="{19B8F6BF-5375-455C-9EA6-DF929625EA0E}">
        <p15:presenceInfo xmlns:p15="http://schemas.microsoft.com/office/powerpoint/2012/main" userId="S::Rebecca.Sliwa-Webb@artscouncil.org.uk::05d4c01c-8534-4e0b-bc16-bc978c828e00" providerId="AD"/>
      </p:ext>
    </p:extLst>
  </p:cmAuthor>
  <p:cmAuthor id="2" name="Graeme Calvert" initials="GC" lastIdx="2" clrIdx="1">
    <p:extLst>
      <p:ext uri="{19B8F6BF-5375-455C-9EA6-DF929625EA0E}">
        <p15:presenceInfo xmlns:p15="http://schemas.microsoft.com/office/powerpoint/2012/main" userId="S::graeme.calvert@artscouncil.org.uk::e209c37c-badf-48dc-897b-4dee8494cf68" providerId="AD"/>
      </p:ext>
    </p:extLst>
  </p:cmAuthor>
  <p:cmAuthor id="3" name="Becky Sliwa-Webb" initials="BS" lastIdx="1" clrIdx="2">
    <p:extLst>
      <p:ext uri="{19B8F6BF-5375-455C-9EA6-DF929625EA0E}">
        <p15:presenceInfo xmlns:p15="http://schemas.microsoft.com/office/powerpoint/2012/main" userId="S::becky.sliwa-webb@artscouncil.org.uk::05d4c01c-8534-4e0b-bc16-bc978c828e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30A121-8D30-45AE-AEDD-C35301845BBA}" v="5447" dt="2023-02-13T10:13:50.469"/>
    <p1510:client id="{B7670C89-8EE5-AEAC-F1E4-27F9A8D97E10}" v="48" dt="2023-02-13T16:19:03.497"/>
    <p1510:client id="{DABC4873-250B-47F8-BE83-3F5C2A055AE9}" v="3" dt="2023-02-13T10:19:14.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3.xml" Id="rId8" /><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presProps" Target="presProps.xml" Id="rId26" /><Relationship Type="http://schemas.openxmlformats.org/officeDocument/2006/relationships/customXml" Target="../customXml/item3.xml" Id="rId3" /><Relationship Type="http://schemas.openxmlformats.org/officeDocument/2006/relationships/slide" Target="slides/slide16.xml" Id="rId21" /><Relationship Type="http://schemas.openxmlformats.org/officeDocument/2006/relationships/slide" Target="slides/slide2.xml" Id="rId7"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commentAuthors" Target="commentAuthors.xml" Id="rId25"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15.xml" Id="rId20" /><Relationship Type="http://schemas.openxmlformats.org/officeDocument/2006/relationships/tableStyles" Target="tableStyles.xml" Id="rId29"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6.xml" Id="rId11" /><Relationship Type="http://schemas.openxmlformats.org/officeDocument/2006/relationships/notesMaster" Target="notesMasters/notesMaster1.xml" Id="rId24" /><Relationship Type="http://schemas.microsoft.com/office/2018/10/relationships/authors" Target="authors.xml" Id="rId32" /><Relationship Type="http://schemas.openxmlformats.org/officeDocument/2006/relationships/slideMaster" Target="slideMasters/slideMaster2.xml" Id="rId5"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theme" Target="theme/theme1.xml" Id="rId28" /><Relationship Type="http://schemas.openxmlformats.org/officeDocument/2006/relationships/slide" Target="slides/slide5.xml" Id="rId10" /><Relationship Type="http://schemas.openxmlformats.org/officeDocument/2006/relationships/slide" Target="slides/slide14.xml" Id="rId19" /><Relationship Type="http://schemas.microsoft.com/office/2015/10/relationships/revisionInfo" Target="revisionInfo.xml" Id="rId31" /><Relationship Type="http://schemas.openxmlformats.org/officeDocument/2006/relationships/slideMaster" Target="slideMasters/slideMaster1.xml" Id="rId4" /><Relationship Type="http://schemas.openxmlformats.org/officeDocument/2006/relationships/slide" Target="slides/slide4.xml" Id="rId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viewProps" Target="viewProps.xml" Id="rId27" /></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7C00E0-AD8F-4929-86C9-9E3FB793E45B}" type="doc">
      <dgm:prSet loTypeId="urn:microsoft.com/office/officeart/2011/layout/CircleProcess" loCatId="process" qsTypeId="urn:microsoft.com/office/officeart/2005/8/quickstyle/simple5" qsCatId="simple" csTypeId="urn:microsoft.com/office/officeart/2005/8/colors/colorful4" csCatId="colorful" phldr="1"/>
      <dgm:spPr/>
      <dgm:t>
        <a:bodyPr/>
        <a:lstStyle/>
        <a:p>
          <a:endParaRPr lang="en-GB"/>
        </a:p>
      </dgm:t>
    </dgm:pt>
    <dgm:pt modelId="{104FDCFA-E956-4B76-ACED-2099148ACE05}">
      <dgm:prSet phldrT="[Text]"/>
      <dgm:spPr/>
      <dgm:t>
        <a:bodyPr/>
        <a:lstStyle/>
        <a:p>
          <a:r>
            <a:rPr lang="en-GB"/>
            <a:t>Local communities and their needs</a:t>
          </a:r>
        </a:p>
      </dgm:t>
    </dgm:pt>
    <dgm:pt modelId="{D63FC835-2F52-4C8C-B4FB-91DD119FAF91}" type="parTrans" cxnId="{8D818D83-A332-4A7E-90E8-F136B24B7BCE}">
      <dgm:prSet/>
      <dgm:spPr/>
      <dgm:t>
        <a:bodyPr/>
        <a:lstStyle/>
        <a:p>
          <a:endParaRPr lang="en-GB"/>
        </a:p>
      </dgm:t>
    </dgm:pt>
    <dgm:pt modelId="{3DBE5A3D-7D52-47B8-8A39-6CF010CFBA5F}" type="sibTrans" cxnId="{8D818D83-A332-4A7E-90E8-F136B24B7BCE}">
      <dgm:prSet/>
      <dgm:spPr/>
      <dgm:t>
        <a:bodyPr/>
        <a:lstStyle/>
        <a:p>
          <a:endParaRPr lang="en-GB"/>
        </a:p>
      </dgm:t>
    </dgm:pt>
    <dgm:pt modelId="{85372763-96A9-424A-BD24-6AE9A71BD109}">
      <dgm:prSet phldrT="[Text]"/>
      <dgm:spPr/>
      <dgm:t>
        <a:bodyPr/>
        <a:lstStyle/>
        <a:p>
          <a:r>
            <a:rPr lang="en-GB"/>
            <a:t>Appropriate solution(s) </a:t>
          </a:r>
        </a:p>
        <a:p>
          <a:r>
            <a:rPr lang="en-GB"/>
            <a:t>(The project)</a:t>
          </a:r>
        </a:p>
      </dgm:t>
    </dgm:pt>
    <dgm:pt modelId="{0F70FA3C-2EE7-4FEB-9176-FF947A4FD79E}" type="parTrans" cxnId="{ED326705-6B12-4684-80CB-DDFC5D8CE946}">
      <dgm:prSet/>
      <dgm:spPr/>
      <dgm:t>
        <a:bodyPr/>
        <a:lstStyle/>
        <a:p>
          <a:endParaRPr lang="en-GB"/>
        </a:p>
      </dgm:t>
    </dgm:pt>
    <dgm:pt modelId="{E6AC94C3-94A2-42AF-93F4-0EB57DE92630}" type="sibTrans" cxnId="{ED326705-6B12-4684-80CB-DDFC5D8CE946}">
      <dgm:prSet/>
      <dgm:spPr/>
      <dgm:t>
        <a:bodyPr/>
        <a:lstStyle/>
        <a:p>
          <a:endParaRPr lang="en-GB"/>
        </a:p>
      </dgm:t>
    </dgm:pt>
    <dgm:pt modelId="{8B812A16-3FA8-4ACC-84A0-8845B3CA70F0}">
      <dgm:prSet phldrT="[Text]"/>
      <dgm:spPr/>
      <dgm:t>
        <a:bodyPr/>
        <a:lstStyle/>
        <a:p>
          <a:r>
            <a:rPr lang="en-GB"/>
            <a:t>Impact(s)</a:t>
          </a:r>
        </a:p>
      </dgm:t>
    </dgm:pt>
    <dgm:pt modelId="{8A699C9E-85FF-4B76-9328-78B6A475B012}" type="parTrans" cxnId="{932C458A-E8DE-472F-AC07-F025F9EB9E66}">
      <dgm:prSet/>
      <dgm:spPr/>
      <dgm:t>
        <a:bodyPr/>
        <a:lstStyle/>
        <a:p>
          <a:endParaRPr lang="en-GB"/>
        </a:p>
      </dgm:t>
    </dgm:pt>
    <dgm:pt modelId="{B25C70E1-2450-4DE1-85F2-4481BCACE25C}" type="sibTrans" cxnId="{932C458A-E8DE-472F-AC07-F025F9EB9E66}">
      <dgm:prSet/>
      <dgm:spPr/>
      <dgm:t>
        <a:bodyPr/>
        <a:lstStyle/>
        <a:p>
          <a:endParaRPr lang="en-GB"/>
        </a:p>
      </dgm:t>
    </dgm:pt>
    <dgm:pt modelId="{491152B3-01A0-44CE-8046-8BA58F69192B}" type="pres">
      <dgm:prSet presAssocID="{5D7C00E0-AD8F-4929-86C9-9E3FB793E45B}" presName="Name0" presStyleCnt="0">
        <dgm:presLayoutVars>
          <dgm:chMax val="11"/>
          <dgm:chPref val="11"/>
          <dgm:dir/>
          <dgm:resizeHandles/>
        </dgm:presLayoutVars>
      </dgm:prSet>
      <dgm:spPr/>
    </dgm:pt>
    <dgm:pt modelId="{5691A7B6-1902-4CCA-91B2-B4B39796DD9E}" type="pres">
      <dgm:prSet presAssocID="{8B812A16-3FA8-4ACC-84A0-8845B3CA70F0}" presName="Accent3" presStyleCnt="0"/>
      <dgm:spPr/>
    </dgm:pt>
    <dgm:pt modelId="{34FA68D7-86BF-4739-8409-24F2E3D49BCE}" type="pres">
      <dgm:prSet presAssocID="{8B812A16-3FA8-4ACC-84A0-8845B3CA70F0}" presName="Accent" presStyleLbl="node1" presStyleIdx="0" presStyleCnt="3"/>
      <dgm:spPr/>
    </dgm:pt>
    <dgm:pt modelId="{6386990D-6CE4-4887-B8F5-29CE70877716}" type="pres">
      <dgm:prSet presAssocID="{8B812A16-3FA8-4ACC-84A0-8845B3CA70F0}" presName="ParentBackground3" presStyleCnt="0"/>
      <dgm:spPr/>
    </dgm:pt>
    <dgm:pt modelId="{A6E7E175-C5FA-4DC8-A6AD-C5BE8590F145}" type="pres">
      <dgm:prSet presAssocID="{8B812A16-3FA8-4ACC-84A0-8845B3CA70F0}" presName="ParentBackground" presStyleLbl="fgAcc1" presStyleIdx="0" presStyleCnt="3"/>
      <dgm:spPr/>
    </dgm:pt>
    <dgm:pt modelId="{92CC2935-94A1-48A4-95B1-6C79E4D9D8BC}" type="pres">
      <dgm:prSet presAssocID="{8B812A16-3FA8-4ACC-84A0-8845B3CA70F0}" presName="Parent3" presStyleLbl="revTx" presStyleIdx="0" presStyleCnt="0">
        <dgm:presLayoutVars>
          <dgm:chMax val="1"/>
          <dgm:chPref val="1"/>
          <dgm:bulletEnabled val="1"/>
        </dgm:presLayoutVars>
      </dgm:prSet>
      <dgm:spPr/>
    </dgm:pt>
    <dgm:pt modelId="{6FCFB23F-789E-428F-A2AA-29CA45038139}" type="pres">
      <dgm:prSet presAssocID="{85372763-96A9-424A-BD24-6AE9A71BD109}" presName="Accent2" presStyleCnt="0"/>
      <dgm:spPr/>
    </dgm:pt>
    <dgm:pt modelId="{EFDBC5FA-FD1F-4066-BE1C-95AF9F07331B}" type="pres">
      <dgm:prSet presAssocID="{85372763-96A9-424A-BD24-6AE9A71BD109}" presName="Accent" presStyleLbl="node1" presStyleIdx="1" presStyleCnt="3"/>
      <dgm:spPr/>
    </dgm:pt>
    <dgm:pt modelId="{FC1EEDD8-C2DB-441A-8A4E-9857D3E1A929}" type="pres">
      <dgm:prSet presAssocID="{85372763-96A9-424A-BD24-6AE9A71BD109}" presName="ParentBackground2" presStyleCnt="0"/>
      <dgm:spPr/>
    </dgm:pt>
    <dgm:pt modelId="{31C98042-293F-49F0-B958-A6B71C273077}" type="pres">
      <dgm:prSet presAssocID="{85372763-96A9-424A-BD24-6AE9A71BD109}" presName="ParentBackground" presStyleLbl="fgAcc1" presStyleIdx="1" presStyleCnt="3"/>
      <dgm:spPr/>
    </dgm:pt>
    <dgm:pt modelId="{81F0025D-DAC2-4E44-B331-E58FD91C0531}" type="pres">
      <dgm:prSet presAssocID="{85372763-96A9-424A-BD24-6AE9A71BD109}" presName="Parent2" presStyleLbl="revTx" presStyleIdx="0" presStyleCnt="0">
        <dgm:presLayoutVars>
          <dgm:chMax val="1"/>
          <dgm:chPref val="1"/>
          <dgm:bulletEnabled val="1"/>
        </dgm:presLayoutVars>
      </dgm:prSet>
      <dgm:spPr/>
    </dgm:pt>
    <dgm:pt modelId="{C1FEFFF2-B69F-4EF3-9079-C58EA733705A}" type="pres">
      <dgm:prSet presAssocID="{104FDCFA-E956-4B76-ACED-2099148ACE05}" presName="Accent1" presStyleCnt="0"/>
      <dgm:spPr/>
    </dgm:pt>
    <dgm:pt modelId="{D677B845-A553-45FE-A8F7-B19BE2FAA05E}" type="pres">
      <dgm:prSet presAssocID="{104FDCFA-E956-4B76-ACED-2099148ACE05}" presName="Accent" presStyleLbl="node1" presStyleIdx="2" presStyleCnt="3"/>
      <dgm:spPr/>
    </dgm:pt>
    <dgm:pt modelId="{3671F615-9D67-4E96-A5ED-CB512B6F2657}" type="pres">
      <dgm:prSet presAssocID="{104FDCFA-E956-4B76-ACED-2099148ACE05}" presName="ParentBackground1" presStyleCnt="0"/>
      <dgm:spPr/>
    </dgm:pt>
    <dgm:pt modelId="{E7C6AB65-3C0A-45EF-8EC8-813C44B4F206}" type="pres">
      <dgm:prSet presAssocID="{104FDCFA-E956-4B76-ACED-2099148ACE05}" presName="ParentBackground" presStyleLbl="fgAcc1" presStyleIdx="2" presStyleCnt="3"/>
      <dgm:spPr/>
    </dgm:pt>
    <dgm:pt modelId="{68381BF6-A2DA-4B23-A4D6-A1132E328F6E}" type="pres">
      <dgm:prSet presAssocID="{104FDCFA-E956-4B76-ACED-2099148ACE05}" presName="Parent1" presStyleLbl="revTx" presStyleIdx="0" presStyleCnt="0">
        <dgm:presLayoutVars>
          <dgm:chMax val="1"/>
          <dgm:chPref val="1"/>
          <dgm:bulletEnabled val="1"/>
        </dgm:presLayoutVars>
      </dgm:prSet>
      <dgm:spPr/>
    </dgm:pt>
  </dgm:ptLst>
  <dgm:cxnLst>
    <dgm:cxn modelId="{ED326705-6B12-4684-80CB-DDFC5D8CE946}" srcId="{5D7C00E0-AD8F-4929-86C9-9E3FB793E45B}" destId="{85372763-96A9-424A-BD24-6AE9A71BD109}" srcOrd="1" destOrd="0" parTransId="{0F70FA3C-2EE7-4FEB-9176-FF947A4FD79E}" sibTransId="{E6AC94C3-94A2-42AF-93F4-0EB57DE92630}"/>
    <dgm:cxn modelId="{4A644B6F-3458-453A-A99E-D89F254EF2A7}" type="presOf" srcId="{104FDCFA-E956-4B76-ACED-2099148ACE05}" destId="{E7C6AB65-3C0A-45EF-8EC8-813C44B4F206}" srcOrd="0" destOrd="0" presId="urn:microsoft.com/office/officeart/2011/layout/CircleProcess"/>
    <dgm:cxn modelId="{8ED6DF50-B14D-4340-95CC-181508C3FF56}" type="presOf" srcId="{85372763-96A9-424A-BD24-6AE9A71BD109}" destId="{81F0025D-DAC2-4E44-B331-E58FD91C0531}" srcOrd="1" destOrd="0" presId="urn:microsoft.com/office/officeart/2011/layout/CircleProcess"/>
    <dgm:cxn modelId="{F17D2455-AD76-4346-8631-26567ED7CB04}" type="presOf" srcId="{8B812A16-3FA8-4ACC-84A0-8845B3CA70F0}" destId="{A6E7E175-C5FA-4DC8-A6AD-C5BE8590F145}" srcOrd="0" destOrd="0" presId="urn:microsoft.com/office/officeart/2011/layout/CircleProcess"/>
    <dgm:cxn modelId="{8D818D83-A332-4A7E-90E8-F136B24B7BCE}" srcId="{5D7C00E0-AD8F-4929-86C9-9E3FB793E45B}" destId="{104FDCFA-E956-4B76-ACED-2099148ACE05}" srcOrd="0" destOrd="0" parTransId="{D63FC835-2F52-4C8C-B4FB-91DD119FAF91}" sibTransId="{3DBE5A3D-7D52-47B8-8A39-6CF010CFBA5F}"/>
    <dgm:cxn modelId="{932C458A-E8DE-472F-AC07-F025F9EB9E66}" srcId="{5D7C00E0-AD8F-4929-86C9-9E3FB793E45B}" destId="{8B812A16-3FA8-4ACC-84A0-8845B3CA70F0}" srcOrd="2" destOrd="0" parTransId="{8A699C9E-85FF-4B76-9328-78B6A475B012}" sibTransId="{B25C70E1-2450-4DE1-85F2-4481BCACE25C}"/>
    <dgm:cxn modelId="{9AE051A7-C086-43D6-A56C-1B2B1B8DB1D3}" type="presOf" srcId="{85372763-96A9-424A-BD24-6AE9A71BD109}" destId="{31C98042-293F-49F0-B958-A6B71C273077}" srcOrd="0" destOrd="0" presId="urn:microsoft.com/office/officeart/2011/layout/CircleProcess"/>
    <dgm:cxn modelId="{A3A360B8-E6E8-4712-B97E-E64062FC7219}" type="presOf" srcId="{8B812A16-3FA8-4ACC-84A0-8845B3CA70F0}" destId="{92CC2935-94A1-48A4-95B1-6C79E4D9D8BC}" srcOrd="1" destOrd="0" presId="urn:microsoft.com/office/officeart/2011/layout/CircleProcess"/>
    <dgm:cxn modelId="{377DD5E5-4678-4E24-917E-F59AC5E1C065}" type="presOf" srcId="{5D7C00E0-AD8F-4929-86C9-9E3FB793E45B}" destId="{491152B3-01A0-44CE-8046-8BA58F69192B}" srcOrd="0" destOrd="0" presId="urn:microsoft.com/office/officeart/2011/layout/CircleProcess"/>
    <dgm:cxn modelId="{F3C554EF-5D22-4DCB-A780-B689BFE23BE5}" type="presOf" srcId="{104FDCFA-E956-4B76-ACED-2099148ACE05}" destId="{68381BF6-A2DA-4B23-A4D6-A1132E328F6E}" srcOrd="1" destOrd="0" presId="urn:microsoft.com/office/officeart/2011/layout/CircleProcess"/>
    <dgm:cxn modelId="{D2958E7B-CEAB-474F-B5F6-BDCB14DDABB7}" type="presParOf" srcId="{491152B3-01A0-44CE-8046-8BA58F69192B}" destId="{5691A7B6-1902-4CCA-91B2-B4B39796DD9E}" srcOrd="0" destOrd="0" presId="urn:microsoft.com/office/officeart/2011/layout/CircleProcess"/>
    <dgm:cxn modelId="{91C609C8-9D50-4EAF-83C0-1092767356C7}" type="presParOf" srcId="{5691A7B6-1902-4CCA-91B2-B4B39796DD9E}" destId="{34FA68D7-86BF-4739-8409-24F2E3D49BCE}" srcOrd="0" destOrd="0" presId="urn:microsoft.com/office/officeart/2011/layout/CircleProcess"/>
    <dgm:cxn modelId="{4C061D57-5A4F-4BC4-94DD-036E507F11DE}" type="presParOf" srcId="{491152B3-01A0-44CE-8046-8BA58F69192B}" destId="{6386990D-6CE4-4887-B8F5-29CE70877716}" srcOrd="1" destOrd="0" presId="urn:microsoft.com/office/officeart/2011/layout/CircleProcess"/>
    <dgm:cxn modelId="{E6686F9F-39EE-42FE-82DB-71D663223E2F}" type="presParOf" srcId="{6386990D-6CE4-4887-B8F5-29CE70877716}" destId="{A6E7E175-C5FA-4DC8-A6AD-C5BE8590F145}" srcOrd="0" destOrd="0" presId="urn:microsoft.com/office/officeart/2011/layout/CircleProcess"/>
    <dgm:cxn modelId="{924E5F57-2192-49FE-BE22-016945D2EDDC}" type="presParOf" srcId="{491152B3-01A0-44CE-8046-8BA58F69192B}" destId="{92CC2935-94A1-48A4-95B1-6C79E4D9D8BC}" srcOrd="2" destOrd="0" presId="urn:microsoft.com/office/officeart/2011/layout/CircleProcess"/>
    <dgm:cxn modelId="{7B4FF23E-300B-487C-8EAB-41D22A2B9E9B}" type="presParOf" srcId="{491152B3-01A0-44CE-8046-8BA58F69192B}" destId="{6FCFB23F-789E-428F-A2AA-29CA45038139}" srcOrd="3" destOrd="0" presId="urn:microsoft.com/office/officeart/2011/layout/CircleProcess"/>
    <dgm:cxn modelId="{186DC74F-BB99-40DA-A329-F0446EF9BB97}" type="presParOf" srcId="{6FCFB23F-789E-428F-A2AA-29CA45038139}" destId="{EFDBC5FA-FD1F-4066-BE1C-95AF9F07331B}" srcOrd="0" destOrd="0" presId="urn:microsoft.com/office/officeart/2011/layout/CircleProcess"/>
    <dgm:cxn modelId="{E642C35F-9CA6-4F00-BA0E-4C6B2DF92CB1}" type="presParOf" srcId="{491152B3-01A0-44CE-8046-8BA58F69192B}" destId="{FC1EEDD8-C2DB-441A-8A4E-9857D3E1A929}" srcOrd="4" destOrd="0" presId="urn:microsoft.com/office/officeart/2011/layout/CircleProcess"/>
    <dgm:cxn modelId="{8F8F2B17-3C7C-468B-8AFF-29043D23016C}" type="presParOf" srcId="{FC1EEDD8-C2DB-441A-8A4E-9857D3E1A929}" destId="{31C98042-293F-49F0-B958-A6B71C273077}" srcOrd="0" destOrd="0" presId="urn:microsoft.com/office/officeart/2011/layout/CircleProcess"/>
    <dgm:cxn modelId="{C5C61897-EC1E-40A3-A0AE-B1229FF75F94}" type="presParOf" srcId="{491152B3-01A0-44CE-8046-8BA58F69192B}" destId="{81F0025D-DAC2-4E44-B331-E58FD91C0531}" srcOrd="5" destOrd="0" presId="urn:microsoft.com/office/officeart/2011/layout/CircleProcess"/>
    <dgm:cxn modelId="{B47013E1-6663-4455-ABE9-57C706589379}" type="presParOf" srcId="{491152B3-01A0-44CE-8046-8BA58F69192B}" destId="{C1FEFFF2-B69F-4EF3-9079-C58EA733705A}" srcOrd="6" destOrd="0" presId="urn:microsoft.com/office/officeart/2011/layout/CircleProcess"/>
    <dgm:cxn modelId="{C4B6CBF7-EE30-443B-A8CA-318F5615D853}" type="presParOf" srcId="{C1FEFFF2-B69F-4EF3-9079-C58EA733705A}" destId="{D677B845-A553-45FE-A8F7-B19BE2FAA05E}" srcOrd="0" destOrd="0" presId="urn:microsoft.com/office/officeart/2011/layout/CircleProcess"/>
    <dgm:cxn modelId="{1B67809E-A6A0-47BD-A7DD-0A09C2E5D87E}" type="presParOf" srcId="{491152B3-01A0-44CE-8046-8BA58F69192B}" destId="{3671F615-9D67-4E96-A5ED-CB512B6F2657}" srcOrd="7" destOrd="0" presId="urn:microsoft.com/office/officeart/2011/layout/CircleProcess"/>
    <dgm:cxn modelId="{1CA1B77F-0F9E-477E-8052-44F0B65B99F6}" type="presParOf" srcId="{3671F615-9D67-4E96-A5ED-CB512B6F2657}" destId="{E7C6AB65-3C0A-45EF-8EC8-813C44B4F206}" srcOrd="0" destOrd="0" presId="urn:microsoft.com/office/officeart/2011/layout/CircleProcess"/>
    <dgm:cxn modelId="{3707B1DB-6611-41BB-A5F4-30F554C8FC85}" type="presParOf" srcId="{491152B3-01A0-44CE-8046-8BA58F69192B}" destId="{68381BF6-A2DA-4B23-A4D6-A1132E328F6E}"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FA68D7-86BF-4739-8409-24F2E3D49BCE}">
      <dsp:nvSpPr>
        <dsp:cNvPr id="0" name=""/>
        <dsp:cNvSpPr/>
      </dsp:nvSpPr>
      <dsp:spPr>
        <a:xfrm>
          <a:off x="6560256" y="935196"/>
          <a:ext cx="2477312" cy="247777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E7E175-C5FA-4DC8-A6AD-C5BE8590F145}">
      <dsp:nvSpPr>
        <dsp:cNvPr id="0" name=""/>
        <dsp:cNvSpPr/>
      </dsp:nvSpPr>
      <dsp:spPr>
        <a:xfrm>
          <a:off x="6642511" y="1017803"/>
          <a:ext cx="2312803" cy="2312557"/>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Impact(s)</a:t>
          </a:r>
        </a:p>
      </dsp:txBody>
      <dsp:txXfrm>
        <a:off x="6973141" y="1348230"/>
        <a:ext cx="1651541" cy="1651702"/>
      </dsp:txXfrm>
    </dsp:sp>
    <dsp:sp modelId="{EFDBC5FA-FD1F-4066-BE1C-95AF9F07331B}">
      <dsp:nvSpPr>
        <dsp:cNvPr id="0" name=""/>
        <dsp:cNvSpPr/>
      </dsp:nvSpPr>
      <dsp:spPr>
        <a:xfrm rot="2700000">
          <a:off x="4002866" y="938191"/>
          <a:ext cx="2471345" cy="2471345"/>
        </a:xfrm>
        <a:prstGeom prst="teardrop">
          <a:avLst>
            <a:gd name="adj" fmla="val 100000"/>
          </a:avLst>
        </a:prstGeom>
        <a:gradFill rotWithShape="0">
          <a:gsLst>
            <a:gs pos="0">
              <a:schemeClr val="accent4">
                <a:hueOff val="-5962681"/>
                <a:satOff val="-7471"/>
                <a:lumOff val="15294"/>
                <a:alphaOff val="0"/>
                <a:satMod val="103000"/>
                <a:lumMod val="102000"/>
                <a:tint val="94000"/>
              </a:schemeClr>
            </a:gs>
            <a:gs pos="50000">
              <a:schemeClr val="accent4">
                <a:hueOff val="-5962681"/>
                <a:satOff val="-7471"/>
                <a:lumOff val="15294"/>
                <a:alphaOff val="0"/>
                <a:satMod val="110000"/>
                <a:lumMod val="100000"/>
                <a:shade val="100000"/>
              </a:schemeClr>
            </a:gs>
            <a:gs pos="100000">
              <a:schemeClr val="accent4">
                <a:hueOff val="-5962681"/>
                <a:satOff val="-7471"/>
                <a:lumOff val="15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C98042-293F-49F0-B958-A6B71C273077}">
      <dsp:nvSpPr>
        <dsp:cNvPr id="0" name=""/>
        <dsp:cNvSpPr/>
      </dsp:nvSpPr>
      <dsp:spPr>
        <a:xfrm>
          <a:off x="4082137" y="1017803"/>
          <a:ext cx="2312803" cy="2312557"/>
        </a:xfrm>
        <a:prstGeom prst="ellipse">
          <a:avLst/>
        </a:prstGeom>
        <a:solidFill>
          <a:schemeClr val="lt1">
            <a:alpha val="90000"/>
            <a:hueOff val="0"/>
            <a:satOff val="0"/>
            <a:lumOff val="0"/>
            <a:alphaOff val="0"/>
          </a:schemeClr>
        </a:solidFill>
        <a:ln w="6350" cap="flat" cmpd="sng" algn="ctr">
          <a:solidFill>
            <a:schemeClr val="accent4">
              <a:hueOff val="-5962681"/>
              <a:satOff val="-7471"/>
              <a:lumOff val="1529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Appropriate solution(s) </a:t>
          </a:r>
        </a:p>
        <a:p>
          <a:pPr marL="0" lvl="0" indent="0" algn="ctr" defTabSz="977900">
            <a:lnSpc>
              <a:spcPct val="90000"/>
            </a:lnSpc>
            <a:spcBef>
              <a:spcPct val="0"/>
            </a:spcBef>
            <a:spcAft>
              <a:spcPct val="35000"/>
            </a:spcAft>
            <a:buNone/>
          </a:pPr>
          <a:r>
            <a:rPr lang="en-GB" sz="2200" kern="1200"/>
            <a:t>(The project)</a:t>
          </a:r>
        </a:p>
      </dsp:txBody>
      <dsp:txXfrm>
        <a:off x="4412768" y="1348230"/>
        <a:ext cx="1651541" cy="1651702"/>
      </dsp:txXfrm>
    </dsp:sp>
    <dsp:sp modelId="{D677B845-A553-45FE-A8F7-B19BE2FAA05E}">
      <dsp:nvSpPr>
        <dsp:cNvPr id="0" name=""/>
        <dsp:cNvSpPr/>
      </dsp:nvSpPr>
      <dsp:spPr>
        <a:xfrm rot="2700000">
          <a:off x="1442493" y="938191"/>
          <a:ext cx="2471345" cy="2471345"/>
        </a:xfrm>
        <a:prstGeom prst="teardrop">
          <a:avLst>
            <a:gd name="adj" fmla="val 100000"/>
          </a:avLst>
        </a:prstGeom>
        <a:gradFill rotWithShape="0">
          <a:gsLst>
            <a:gs pos="0">
              <a:schemeClr val="accent4">
                <a:hueOff val="-11925362"/>
                <a:satOff val="-14943"/>
                <a:lumOff val="30588"/>
                <a:alphaOff val="0"/>
                <a:satMod val="103000"/>
                <a:lumMod val="102000"/>
                <a:tint val="94000"/>
              </a:schemeClr>
            </a:gs>
            <a:gs pos="50000">
              <a:schemeClr val="accent4">
                <a:hueOff val="-11925362"/>
                <a:satOff val="-14943"/>
                <a:lumOff val="30588"/>
                <a:alphaOff val="0"/>
                <a:satMod val="110000"/>
                <a:lumMod val="100000"/>
                <a:shade val="100000"/>
              </a:schemeClr>
            </a:gs>
            <a:gs pos="100000">
              <a:schemeClr val="accent4">
                <a:hueOff val="-11925362"/>
                <a:satOff val="-14943"/>
                <a:lumOff val="3058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7C6AB65-3C0A-45EF-8EC8-813C44B4F206}">
      <dsp:nvSpPr>
        <dsp:cNvPr id="0" name=""/>
        <dsp:cNvSpPr/>
      </dsp:nvSpPr>
      <dsp:spPr>
        <a:xfrm>
          <a:off x="1521764" y="1017803"/>
          <a:ext cx="2312803" cy="2312557"/>
        </a:xfrm>
        <a:prstGeom prst="ellipse">
          <a:avLst/>
        </a:prstGeom>
        <a:solidFill>
          <a:schemeClr val="lt1">
            <a:alpha val="90000"/>
            <a:hueOff val="0"/>
            <a:satOff val="0"/>
            <a:lumOff val="0"/>
            <a:alphaOff val="0"/>
          </a:schemeClr>
        </a:solidFill>
        <a:ln w="6350" cap="flat" cmpd="sng" algn="ctr">
          <a:solidFill>
            <a:schemeClr val="accent4">
              <a:hueOff val="-11925362"/>
              <a:satOff val="-14943"/>
              <a:lumOff val="3058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a:t>Local communities and their needs</a:t>
          </a:r>
        </a:p>
      </dsp:txBody>
      <dsp:txXfrm>
        <a:off x="1852395" y="1348230"/>
        <a:ext cx="1651541" cy="165170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2D13A-5D31-41FD-8E10-7604F53F8096}" type="datetimeFigureOut">
              <a:rPr lang="en-GB" smtClean="0"/>
              <a:t>13/02/2023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B3915-86C0-4C6F-B729-C17122960251}" type="slidenum">
              <a:rPr lang="en-GB" smtClean="0"/>
              <a:t>‹#›</a:t>
            </a:fld>
            <a:endParaRPr lang="en-GB"/>
          </a:p>
        </p:txBody>
      </p:sp>
    </p:spTree>
    <p:extLst>
      <p:ext uri="{BB962C8B-B14F-4D97-AF65-F5344CB8AC3E}">
        <p14:creationId xmlns:p14="http://schemas.microsoft.com/office/powerpoint/2010/main" val="230613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enquiries@artscouncil.org.u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Welcome &amp; housekeeping</a:t>
            </a:r>
            <a:endParaRPr lang="en-GB"/>
          </a:p>
          <a:p>
            <a:endParaRPr lang="en-GB" b="1">
              <a:cs typeface="Calibri"/>
            </a:endParaRPr>
          </a:p>
          <a:p>
            <a:r>
              <a:rPr lang="en-GB"/>
              <a:t>Thank you for joining us today for this webinar for the third round of the Libraries Improvement Fund. </a:t>
            </a:r>
            <a:endParaRPr lang="en-US"/>
          </a:p>
          <a:p>
            <a:endParaRPr lang="en-GB"/>
          </a:p>
          <a:p>
            <a:r>
              <a:rPr lang="en-GB"/>
              <a:t>We'll start soon but before we do, a little bit of housekeeping:</a:t>
            </a:r>
            <a:endParaRPr lang="en-US"/>
          </a:p>
          <a:p>
            <a:r>
              <a:rPr lang="en-GB"/>
              <a:t>- We are joined today by two BSL interpreters, Molly </a:t>
            </a:r>
            <a:r>
              <a:rPr lang="en-GB" err="1"/>
              <a:t>Possart</a:t>
            </a:r>
            <a:r>
              <a:rPr lang="en-GB"/>
              <a:t> and Anna Curd, who have "BSL interpreter” in their screen name. You can use the three dots over their picture to pin them to your screen if you want to see them throughout the session</a:t>
            </a:r>
            <a:endParaRPr lang="en-US"/>
          </a:p>
          <a:p>
            <a:r>
              <a:rPr lang="en-GB"/>
              <a:t>- We also have live captions available, to switch those on click the ‘Live transcript’ button at the top or bottom of your screen </a:t>
            </a:r>
            <a:endParaRPr lang="en-US"/>
          </a:p>
          <a:p>
            <a:r>
              <a:rPr lang="en-GB"/>
              <a:t>- The webinar will take the form of a presentation followed by a Q&amp;A session </a:t>
            </a:r>
            <a:endParaRPr lang="en-US"/>
          </a:p>
          <a:p>
            <a:r>
              <a:rPr lang="en-GB"/>
              <a:t>- Please post questions in the Q&amp;A box and we’ll either provide a written answer or we’ll answer them live in the webinar</a:t>
            </a:r>
            <a:endParaRPr lang="en-US"/>
          </a:p>
          <a:p>
            <a:r>
              <a:rPr lang="en-GB"/>
              <a:t>- We are recording this session so if you wish to remain anonymous you can check the "send anonymously" box when posting a question.</a:t>
            </a:r>
            <a:endParaRPr lang="en-US"/>
          </a:p>
          <a:p>
            <a:br>
              <a:rPr lang="en-GB" b="1">
                <a:cs typeface="+mn-lt"/>
              </a:rPr>
            </a:br>
            <a:br>
              <a:rPr lang="en-GB" b="1">
                <a:cs typeface="+mn-lt"/>
              </a:rPr>
            </a:br>
            <a:r>
              <a:rPr lang="en-GB" b="1"/>
              <a:t>This is part 1 of 2 and is designed as an introduction to the fund as well as a recap for those who have applied before, we’ll also highlight some areas of focus and a few tips about applying. </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a:t>
            </a:fld>
            <a:endParaRPr lang="en-GB"/>
          </a:p>
        </p:txBody>
      </p:sp>
    </p:spTree>
    <p:extLst>
      <p:ext uri="{BB962C8B-B14F-4D97-AF65-F5344CB8AC3E}">
        <p14:creationId xmlns:p14="http://schemas.microsoft.com/office/powerpoint/2010/main" val="3694165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restrictions on what this funding can be spent on, first of all only costs that will be capitalised on your balance sheet can be included, and secondly only spending that takes place after we’ve made our decisions are eligible. </a:t>
            </a:r>
            <a:endParaRPr lang="en-US"/>
          </a:p>
          <a:p>
            <a:endParaRPr lang="en-GB"/>
          </a:p>
          <a:p>
            <a:pPr marL="0" algn="l" rtl="0" eaLnBrk="1" fontAlgn="ctr" latinLnBrk="0" hangingPunct="1">
              <a:spcBef>
                <a:spcPts val="0"/>
              </a:spcBef>
              <a:spcAft>
                <a:spcPts val="0"/>
              </a:spcAft>
            </a:pPr>
            <a:r>
              <a:rPr lang="en-GB" sz="1800" b="1" i="0" u="none" strike="noStrike" kern="1200">
                <a:solidFill>
                  <a:srgbClr val="FFFFFF"/>
                </a:solidFill>
                <a:effectLst/>
                <a:latin typeface="Arial"/>
                <a:cs typeface="Arial"/>
              </a:rPr>
              <a:t>Yes </a:t>
            </a:r>
            <a:r>
              <a:rPr lang="en-GB" sz="1800" b="1" i="0" u="none" strike="noStrike" kern="1200">
                <a:solidFill>
                  <a:srgbClr val="FFFFFF"/>
                </a:solidFill>
                <a:effectLst/>
                <a:latin typeface="Wingdings"/>
                <a:sym typeface="Wingdings" panose="05000000000000000000" pitchFamily="2" charset="2"/>
              </a:rPr>
              <a:t></a:t>
            </a:r>
            <a:r>
              <a:rPr lang="en-GB" sz="1800" b="1" i="0" u="none" strike="noStrike" kern="1200">
                <a:solidFill>
                  <a:srgbClr val="FFFFFF"/>
                </a:solidFill>
                <a:effectLst/>
                <a:latin typeface="Arial"/>
                <a:cs typeface="Arial"/>
              </a:rPr>
              <a:t> </a:t>
            </a:r>
            <a:endParaRPr lang="en-GB" sz="1800" b="0" i="0" u="none" strike="noStrike">
              <a:effectLst/>
              <a:latin typeface="Arial"/>
              <a:cs typeface="Arial"/>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a:cs typeface="Arial"/>
              </a:rPr>
              <a:t>Construction materials, preliminaries &amp; fees</a:t>
            </a:r>
          </a:p>
          <a:p>
            <a:pPr marL="0" marR="0" indent="0" algn="l" rtl="0" eaLnBrk="1" fontAlgn="auto" latinLnBrk="0" hangingPunct="1">
              <a:spcBef>
                <a:spcPts val="0"/>
              </a:spcBef>
              <a:spcAft>
                <a:spcPts val="0"/>
              </a:spcAft>
            </a:pPr>
            <a:r>
              <a:rPr lang="en-GB" sz="1800" b="0" i="0" u="none" strike="noStrike" kern="1200">
                <a:solidFill>
                  <a:srgbClr val="000000"/>
                </a:solidFill>
                <a:effectLst/>
                <a:latin typeface="Arial"/>
                <a:cs typeface="Arial"/>
              </a:rPr>
              <a:t>MEP: Mechanical, electrical and plumbing costs</a:t>
            </a:r>
            <a:endParaRPr lang="en-GB" sz="1800" b="0" i="0" u="none" strike="noStrike">
              <a:effectLst/>
              <a:latin typeface="Arial"/>
              <a:cs typeface="Arial"/>
            </a:endParaRPr>
          </a:p>
          <a:p>
            <a:pPr marL="0" marR="0" indent="0" algn="l" rtl="0" eaLnBrk="1" fontAlgn="auto" latinLnBrk="0" hangingPunct="1">
              <a:spcBef>
                <a:spcPts val="0"/>
              </a:spcBef>
              <a:spcAft>
                <a:spcPts val="0"/>
              </a:spcAft>
            </a:pPr>
            <a:r>
              <a:rPr lang="en-GB" sz="1800" b="0" i="0" u="none" strike="noStrike" kern="1200">
                <a:solidFill>
                  <a:srgbClr val="000000"/>
                </a:solidFill>
                <a:effectLst/>
                <a:latin typeface="Arial"/>
                <a:cs typeface="Arial"/>
              </a:rPr>
              <a:t>Materials &amp; Fees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a:solidFill>
                  <a:srgbClr val="000000"/>
                </a:solidFill>
                <a:effectLst/>
                <a:latin typeface="Arial"/>
                <a:cs typeface="Arial"/>
              </a:rPr>
              <a:t>Equipment purchases</a:t>
            </a:r>
            <a:endParaRPr lang="en-GB" sz="1800" b="0" i="0" u="none" strike="noStrike">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a:solidFill>
                  <a:srgbClr val="000000"/>
                </a:solidFill>
                <a:effectLst/>
                <a:latin typeface="Arial"/>
                <a:cs typeface="Arial"/>
              </a:rPr>
              <a:t>Software licenses</a:t>
            </a:r>
            <a:endParaRPr lang="en-GB" sz="1800" b="0" i="0" u="none" strike="noStrike">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a:solidFill>
                  <a:srgbClr val="000000"/>
                </a:solidFill>
                <a:effectLst/>
                <a:latin typeface="Arial"/>
                <a:cs typeface="Arial"/>
              </a:rPr>
              <a:t>Furniture &amp; digital asset purchases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a:solidFill>
                  <a:srgbClr val="000000"/>
                </a:solidFill>
                <a:effectLst/>
                <a:latin typeface="Arial"/>
                <a:cs typeface="Arial"/>
              </a:rPr>
              <a:t>Capital Project Management fees</a:t>
            </a:r>
            <a:endParaRPr lang="en-GB" sz="1800" b="0" i="0" u="none" strike="noStrike">
              <a:effectLst/>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kern="1200">
                <a:solidFill>
                  <a:srgbClr val="000000"/>
                </a:solidFill>
                <a:effectLst/>
                <a:latin typeface="Arial"/>
                <a:cs typeface="Arial"/>
              </a:rPr>
              <a:t>Contingency AND Inflation</a:t>
            </a:r>
            <a:endParaRPr lang="en-GB" sz="1800" b="0" i="0" u="none" strike="noStrike">
              <a:effectLst/>
              <a:latin typeface="Arial"/>
              <a:cs typeface="Arial"/>
            </a:endParaRPr>
          </a:p>
          <a:p>
            <a:pPr marL="0" marR="0" indent="0" algn="l" rtl="0" eaLnBrk="1" fontAlgn="auto" latinLnBrk="0" hangingPunct="1">
              <a:spcBef>
                <a:spcPts val="0"/>
              </a:spcBef>
              <a:spcAft>
                <a:spcPts val="0"/>
              </a:spcAft>
            </a:pPr>
            <a:endParaRPr lang="en-GB" sz="1800" b="0" i="0" u="none" strike="noStrike" kern="120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u="none" strike="noStrike" kern="1200">
                <a:solidFill>
                  <a:srgbClr val="FFFFFF"/>
                </a:solidFill>
                <a:effectLst/>
                <a:latin typeface="Arial" panose="020B0604020202020204" pitchFamily="34" charset="0"/>
              </a:rPr>
              <a:t>No </a:t>
            </a:r>
            <a:r>
              <a:rPr lang="en-GB" sz="1800" b="1" i="0" u="none" strike="noStrike" kern="1200">
                <a:solidFill>
                  <a:srgbClr val="FFFFFF"/>
                </a:solidFill>
                <a:effectLst/>
                <a:latin typeface="Wingdings" panose="05000000000000000000" pitchFamily="2" charset="2"/>
                <a:sym typeface="Wingdings" panose="05000000000000000000" pitchFamily="2" charset="2"/>
              </a:rPr>
              <a:t></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Book stocks</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Programming costs</a:t>
            </a:r>
            <a:endParaRPr lang="en-GB" sz="1800" b="0" i="0" u="none" strike="noStrike">
              <a:effectLst/>
              <a:latin typeface="Arial" panose="020B0604020202020204" pitchFamily="34" charset="0"/>
            </a:endParaRPr>
          </a:p>
          <a:p>
            <a:pPr marL="283210" indent="-28321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Performance fees</a:t>
            </a:r>
            <a:endParaRPr lang="en-GB" sz="1800" b="0" i="0" u="none" strike="noStrike">
              <a:effectLst/>
              <a:latin typeface="Arial" panose="020B0604020202020204" pitchFamily="34" charset="0"/>
              <a:cs typeface="Arial" panose="020B0604020202020204" pitchFamily="34" charset="0"/>
            </a:endParaRPr>
          </a:p>
          <a:p>
            <a:pPr marL="283210" indent="-28321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Workshop fees</a:t>
            </a:r>
            <a:endParaRPr lang="en-GB" sz="1800" b="0" i="0" u="none" strike="noStrike">
              <a:effectLst/>
              <a:latin typeface="Arial" panose="020B0604020202020204" pitchFamily="34" charset="0"/>
              <a:cs typeface="Arial" panose="020B0604020202020204" pitchFamily="34" charset="0"/>
            </a:endParaRPr>
          </a:p>
          <a:p>
            <a:pPr marL="283210" indent="-28321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Producer/Director Fees</a:t>
            </a:r>
            <a:endParaRPr lang="en-GB" sz="1800" b="0" i="0" u="none" strike="noStrike">
              <a:effectLst/>
              <a:latin typeface="Arial" panose="020B0604020202020204" pitchFamily="34" charset="0"/>
              <a:cs typeface="Arial" panose="020B0604020202020204" pitchFamily="34" charset="0"/>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Marketing &amp; promotion</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Ongoing running costs</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Costs incurred before we can make a decision (Access Audits, RIBA 1-3)</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Anything below de minimis limit as per your org’s capital policy</a:t>
            </a:r>
            <a:endParaRPr lang="en-GB" sz="1800" b="0" i="0" u="none" strike="noStrike">
              <a:effectLst/>
              <a:latin typeface="Arial" panose="020B0604020202020204" pitchFamily="34" charset="0"/>
            </a:endParaRPr>
          </a:p>
          <a:p>
            <a:pPr marL="0" algn="l" rtl="0" eaLnBrk="1" fontAlgn="ctr" latinLnBrk="0" hangingPunct="1">
              <a:spcBef>
                <a:spcPts val="0"/>
              </a:spcBef>
              <a:spcAft>
                <a:spcPts val="0"/>
              </a:spcAft>
            </a:pPr>
            <a:r>
              <a:rPr lang="en-GB" sz="1800" b="0" i="0" u="none" strike="noStrike" kern="1200">
                <a:solidFill>
                  <a:srgbClr val="000000"/>
                </a:solidFill>
                <a:effectLst/>
                <a:latin typeface="Arial" panose="020B0604020202020204" pitchFamily="34" charset="0"/>
              </a:rPr>
              <a:t>Other non-capital costs</a:t>
            </a:r>
            <a:endParaRPr lang="en-GB" sz="1800" b="0" i="0" u="none" strike="noStrike">
              <a:effectLst/>
              <a:latin typeface="Arial" panose="020B0604020202020204" pitchFamily="34" charset="0"/>
            </a:endParaRPr>
          </a:p>
          <a:p>
            <a:endParaRPr lang="en-GB"/>
          </a:p>
          <a:p>
            <a:r>
              <a:rPr lang="en-GB"/>
              <a:t>If you’re not sure. DON’T RISK IT – get in touch.</a:t>
            </a:r>
            <a:endParaRPr lang="en-US"/>
          </a:p>
          <a:p>
            <a:endParaRPr lang="en-GB">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10</a:t>
            </a:fld>
            <a:endParaRPr lang="en-GB"/>
          </a:p>
        </p:txBody>
      </p:sp>
    </p:spTree>
    <p:extLst>
      <p:ext uri="{BB962C8B-B14F-4D97-AF65-F5344CB8AC3E}">
        <p14:creationId xmlns:p14="http://schemas.microsoft.com/office/powerpoint/2010/main" val="197782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b="1"/>
              <a:t>Apologies as this slide is a bit wordy but this is all in the LIF guidance document so I’ll quickly cover what is in the EOI here. The </a:t>
            </a:r>
            <a:r>
              <a:rPr lang="en-GB" b="1" err="1"/>
              <a:t>EoI</a:t>
            </a:r>
            <a:r>
              <a:rPr lang="en-GB" b="1"/>
              <a:t> is like a smaller version of a full app, it’s your notification to us that you want to apply.</a:t>
            </a:r>
            <a:endParaRPr lang="en-US"/>
          </a:p>
          <a:p>
            <a:pPr marL="171450" indent="-171450">
              <a:buFont typeface="Arial"/>
              <a:buChar char="•"/>
            </a:pPr>
            <a:endParaRPr lang="en-GB"/>
          </a:p>
          <a:p>
            <a:pPr marL="380365" indent="-380365">
              <a:lnSpc>
                <a:spcPct val="120000"/>
              </a:lnSpc>
              <a:buFont typeface="Arial,Sans-Serif"/>
              <a:buChar char="•"/>
            </a:pPr>
            <a:r>
              <a:rPr lang="en-GB"/>
              <a:t>Basic details – cost, bid amount, dates</a:t>
            </a:r>
            <a:endParaRPr lang="en-US"/>
          </a:p>
          <a:p>
            <a:pPr marL="380365" indent="-380365">
              <a:lnSpc>
                <a:spcPct val="120000"/>
              </a:lnSpc>
              <a:buFont typeface="Arial,Sans-Serif"/>
              <a:buChar char="•"/>
            </a:pPr>
            <a:r>
              <a:rPr lang="en-GB"/>
              <a:t>Statutory approvals &amp; RIBA design stages</a:t>
            </a:r>
            <a:endParaRPr lang="en-US"/>
          </a:p>
          <a:p>
            <a:pPr marL="380365" indent="-380365">
              <a:lnSpc>
                <a:spcPct val="120000"/>
              </a:lnSpc>
              <a:buFont typeface="Arial,Sans-Serif"/>
              <a:buChar char="•"/>
            </a:pPr>
            <a:r>
              <a:rPr lang="en-GB"/>
              <a:t>Details of library site(s)</a:t>
            </a:r>
            <a:endParaRPr lang="en-US"/>
          </a:p>
          <a:p>
            <a:pPr marL="380365" indent="-380365">
              <a:lnSpc>
                <a:spcPct val="120000"/>
              </a:lnSpc>
              <a:buFont typeface="Arial,Sans-Serif"/>
              <a:buChar char="•"/>
            </a:pPr>
            <a:r>
              <a:rPr lang="en-GB"/>
              <a:t>Details of your proposed project </a:t>
            </a:r>
            <a:endParaRPr lang="en-US"/>
          </a:p>
          <a:p>
            <a:pPr marL="380365" indent="-380365">
              <a:lnSpc>
                <a:spcPct val="120000"/>
              </a:lnSpc>
              <a:buFont typeface="Arial,Sans-Serif"/>
              <a:buChar char="•"/>
            </a:pPr>
            <a:r>
              <a:rPr lang="en-GB"/>
              <a:t>Evidence of need – we’re going to talk more about this on the next slide</a:t>
            </a:r>
            <a:endParaRPr lang="en-US"/>
          </a:p>
          <a:p>
            <a:pPr marL="380365" indent="-380365">
              <a:lnSpc>
                <a:spcPct val="120000"/>
              </a:lnSpc>
              <a:buFont typeface="Arial,Sans-Serif"/>
              <a:buChar char="•"/>
            </a:pPr>
            <a:r>
              <a:rPr lang="en-GB"/>
              <a:t>Contribution to the aims and outcomes of LIF </a:t>
            </a:r>
            <a:endParaRPr lang="en-US"/>
          </a:p>
          <a:p>
            <a:pPr marL="380365" indent="-380365">
              <a:lnSpc>
                <a:spcPct val="120000"/>
              </a:lnSpc>
              <a:buFont typeface="Arial,Sans-Serif"/>
              <a:buChar char="•"/>
            </a:pPr>
            <a:r>
              <a:rPr lang="en-GB"/>
              <a:t>Details of preparatory work </a:t>
            </a:r>
            <a:endParaRPr lang="en-US"/>
          </a:p>
          <a:p>
            <a:pPr marL="380365" indent="-380365">
              <a:lnSpc>
                <a:spcPct val="120000"/>
              </a:lnSpc>
              <a:buFont typeface="Arial,Sans-Serif"/>
              <a:buChar char="•"/>
            </a:pPr>
            <a:r>
              <a:rPr lang="en-GB"/>
              <a:t>Any partnership funding or in-kind support </a:t>
            </a:r>
            <a:endParaRPr lang="en-US"/>
          </a:p>
          <a:p>
            <a:pPr marL="380365" indent="-380365">
              <a:lnSpc>
                <a:spcPct val="120000"/>
              </a:lnSpc>
              <a:buFont typeface="Arial,Sans-Serif"/>
              <a:buChar char="•"/>
            </a:pPr>
            <a:r>
              <a:rPr lang="en-GB"/>
              <a:t>Previous grantees - how you would manage multiple projects and how it will benefit a wider group of people</a:t>
            </a:r>
            <a:endParaRPr lang="en-US"/>
          </a:p>
          <a:p>
            <a:pPr marL="171450" indent="-171450">
              <a:buFont typeface="Arial"/>
              <a:buChar char="•"/>
            </a:pPr>
            <a:endParaRPr lang="en-GB"/>
          </a:p>
          <a:p>
            <a:pPr marL="171450" indent="-171450">
              <a:buFont typeface="Arial"/>
              <a:buChar char="•"/>
            </a:pPr>
            <a:endParaRPr lang="en-US">
              <a:cs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8813F-B03E-4E91-8BD5-129485BE00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43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some general advice, every application, whether as </a:t>
            </a:r>
            <a:r>
              <a:rPr lang="en-US" err="1">
                <a:cs typeface="Calibri"/>
              </a:rPr>
              <a:t>aprt</a:t>
            </a:r>
            <a:r>
              <a:rPr lang="en-US">
                <a:cs typeface="Calibri"/>
              </a:rPr>
              <a:t> of the </a:t>
            </a:r>
            <a:r>
              <a:rPr lang="en-US" err="1">
                <a:cs typeface="Calibri"/>
              </a:rPr>
              <a:t>EoI</a:t>
            </a:r>
            <a:r>
              <a:rPr lang="en-US">
                <a:cs typeface="Calibri"/>
              </a:rPr>
              <a:t> or the </a:t>
            </a:r>
            <a:r>
              <a:rPr lang="en-US" err="1">
                <a:cs typeface="Calibri"/>
              </a:rPr>
              <a:t>basica</a:t>
            </a:r>
            <a:r>
              <a:rPr lang="en-US">
                <a:cs typeface="Calibri"/>
              </a:rPr>
              <a:t> details section of the full application, should include a succinct overview of the project, think of it as a sort of elevator pitch if you had to explain it to someone who is completely unfamiliar with the project. Because even if you’re spoken to your Relationship Manager or our Enquiries Team or even myself, not everyone who reviews your </a:t>
            </a:r>
            <a:r>
              <a:rPr lang="en-US" err="1">
                <a:cs typeface="Calibri"/>
              </a:rPr>
              <a:t>appilcaiotn</a:t>
            </a:r>
            <a:r>
              <a:rPr lang="en-US">
                <a:cs typeface="Calibri"/>
              </a:rPr>
              <a:t> will be familiar with it – so assume we know nothing and provide us with a brief overview using who what where when why as a basic model. In it include things like:</a:t>
            </a:r>
            <a:br>
              <a:rPr lang="en-US">
                <a:cs typeface="Calibri"/>
              </a:rPr>
            </a:br>
            <a:endParaRPr lang="en-GB" sz="2400">
              <a:latin typeface="Arial"/>
              <a:cs typeface="Arial"/>
            </a:endParaRPr>
          </a:p>
          <a:p>
            <a:pPr marL="800100" lvl="1" indent="-342900">
              <a:buFont typeface="Arial" panose="020B0604020202020204" pitchFamily="34" charset="0"/>
              <a:buChar char="•"/>
            </a:pPr>
            <a:r>
              <a:rPr lang="en-GB" sz="2400" b="0"/>
              <a:t>Overview of the library service​</a:t>
            </a:r>
          </a:p>
          <a:p>
            <a:pPr marL="800100" lvl="1" indent="-342900">
              <a:buFont typeface="Arial" panose="020B0604020202020204" pitchFamily="34" charset="0"/>
              <a:buChar char="•"/>
            </a:pPr>
            <a:endParaRPr lang="en-GB" sz="2400" b="0"/>
          </a:p>
          <a:p>
            <a:pPr marL="800100" lvl="1" indent="-342900">
              <a:buFont typeface="Arial" panose="020B0604020202020204" pitchFamily="34" charset="0"/>
              <a:buChar char="•"/>
            </a:pPr>
            <a:r>
              <a:rPr lang="en-GB" sz="2400" b="0"/>
              <a:t>What work will be carried out?​</a:t>
            </a:r>
          </a:p>
          <a:p>
            <a:pPr marL="800100" lvl="1" indent="-342900">
              <a:buFont typeface="Arial" panose="020B0604020202020204" pitchFamily="34" charset="0"/>
              <a:buChar char="•"/>
            </a:pPr>
            <a:r>
              <a:rPr lang="en-GB" sz="2400" b="0"/>
              <a:t>What items will be purchased?​</a:t>
            </a:r>
          </a:p>
          <a:p>
            <a:pPr marL="800100" lvl="1" indent="-342900">
              <a:buFont typeface="Arial" panose="020B0604020202020204" pitchFamily="34" charset="0"/>
              <a:buChar char="•"/>
            </a:pPr>
            <a:endParaRPr lang="en-GB" sz="2400" b="0"/>
          </a:p>
          <a:p>
            <a:pPr marL="800100" lvl="1" indent="-342900">
              <a:buFont typeface="Arial" panose="020B0604020202020204" pitchFamily="34" charset="0"/>
              <a:buChar char="•"/>
            </a:pPr>
            <a:r>
              <a:rPr lang="en-GB" sz="2400" b="0"/>
              <a:t>When will all this happen?​</a:t>
            </a:r>
          </a:p>
          <a:p>
            <a:pPr marL="800100" lvl="1" indent="-342900">
              <a:buFont typeface="Arial" panose="020B0604020202020204" pitchFamily="34" charset="0"/>
              <a:buChar char="•"/>
            </a:pPr>
            <a:r>
              <a:rPr lang="en-GB" sz="2400" b="0"/>
              <a:t>Which site(s) will it happen at?​</a:t>
            </a:r>
          </a:p>
          <a:p>
            <a:pPr marL="800100" lvl="1" indent="-342900">
              <a:buFont typeface="Arial" panose="020B0604020202020204" pitchFamily="34" charset="0"/>
              <a:buChar char="•"/>
            </a:pPr>
            <a:endParaRPr lang="en-GB" sz="2400" b="0"/>
          </a:p>
          <a:p>
            <a:pPr marL="800100" lvl="1" indent="-342900">
              <a:buFont typeface="Arial" panose="020B0604020202020204" pitchFamily="34" charset="0"/>
              <a:buChar char="•"/>
            </a:pPr>
            <a:r>
              <a:rPr lang="en-GB" sz="2400" b="0"/>
              <a:t>Who will it benefit?​</a:t>
            </a:r>
          </a:p>
          <a:p>
            <a:pPr marL="800100" lvl="1" indent="-342900">
              <a:buFont typeface="Arial" panose="020B0604020202020204" pitchFamily="34" charset="0"/>
              <a:buChar char="•"/>
            </a:pPr>
            <a:r>
              <a:rPr lang="en-GB" sz="2400" b="0"/>
              <a:t>Why? - Evidence of need</a:t>
            </a:r>
          </a:p>
          <a:p>
            <a:pPr marL="0" marR="0" lvl="0" indent="0" algn="l" defTabSz="914400" rtl="0" eaLnBrk="1" fontAlgn="auto" latinLnBrk="0" hangingPunct="1">
              <a:lnSpc>
                <a:spcPct val="100000"/>
              </a:lnSpc>
              <a:spcBef>
                <a:spcPts val="0"/>
              </a:spcBef>
              <a:spcAft>
                <a:spcPct val="0"/>
              </a:spcAft>
              <a:buClrTx/>
              <a:buSzTx/>
              <a:buFontTx/>
              <a:buNone/>
              <a:tabLst/>
              <a:defRPr/>
            </a:pPr>
            <a:endParaRPr lang="en-GB"/>
          </a:p>
          <a:p>
            <a:pPr marL="0" marR="0" lvl="0" indent="0" algn="l" defTabSz="914400" rtl="0" eaLnBrk="1" fontAlgn="auto" latinLnBrk="0" hangingPunct="1">
              <a:lnSpc>
                <a:spcPct val="100000"/>
              </a:lnSpc>
              <a:spcBef>
                <a:spcPts val="0"/>
              </a:spcBef>
              <a:spcAft>
                <a:spcPct val="0"/>
              </a:spcAft>
              <a:buClrTx/>
              <a:buSzTx/>
              <a:buFontTx/>
              <a:buNone/>
              <a:tabLst/>
              <a:defRPr/>
            </a:pPr>
            <a:r>
              <a:rPr lang="en-GB"/>
              <a:t>So for example you might say </a:t>
            </a:r>
          </a:p>
          <a:p>
            <a:pPr marL="0" marR="0" lvl="0" indent="0" algn="l" defTabSz="914400" rtl="0" eaLnBrk="1" fontAlgn="auto" latinLnBrk="0" hangingPunct="1">
              <a:lnSpc>
                <a:spcPct val="100000"/>
              </a:lnSpc>
              <a:spcBef>
                <a:spcPts val="0"/>
              </a:spcBef>
              <a:spcAft>
                <a:spcPct val="0"/>
              </a:spcAft>
              <a:buClrTx/>
              <a:buSzTx/>
              <a:buFontTx/>
              <a:buNone/>
              <a:tabLst/>
              <a:defRPr/>
            </a:pPr>
            <a:endParaRPr lang="en-GB"/>
          </a:p>
          <a:p>
            <a:pPr marL="0" marR="0" lvl="0" indent="0" algn="l" defTabSz="914400" rtl="0" eaLnBrk="1" fontAlgn="auto" latinLnBrk="0" hangingPunct="1">
              <a:lnSpc>
                <a:spcPct val="100000"/>
              </a:lnSpc>
              <a:spcBef>
                <a:spcPts val="0"/>
              </a:spcBef>
              <a:spcAft>
                <a:spcPct val="0"/>
              </a:spcAft>
              <a:buClrTx/>
              <a:buSzTx/>
              <a:buFontTx/>
              <a:buNone/>
              <a:tabLst/>
              <a:defRPr/>
            </a:pPr>
            <a:r>
              <a:rPr lang="en-GB"/>
              <a:t>We manage 11 library sites across the county. We’ll be renovating the main library spaces at 2 of our sites [name the 2 sites] by removing an old kitchen, knocking through two walls, replacing fitted shelving with new movable shelves to create a sensory area for children, install changing facilities, new self service kiosks, purchase furniture and </a:t>
            </a:r>
            <a:r>
              <a:rPr lang="en-GB" err="1"/>
              <a:t>Hublets</a:t>
            </a:r>
            <a:r>
              <a:rPr lang="en-GB"/>
              <a:t> to make a more accessible and inclusive library space. These improvements respond to the needs of our library users who have cited digital poverty,  and a lack of provision for under 10’s as the main barriers to access. </a:t>
            </a:r>
            <a:br>
              <a:rPr lang="en-GB"/>
            </a:br>
            <a:br>
              <a:rPr lang="en-GB"/>
            </a:br>
            <a:r>
              <a:rPr lang="en-GB"/>
              <a:t>The entire project and it’s reasons for being in around 100 words. You can then go into further detail about the benefits and the research etc. but it’s always nice to start by painting a picture of the project.</a:t>
            </a:r>
          </a:p>
        </p:txBody>
      </p:sp>
      <p:sp>
        <p:nvSpPr>
          <p:cNvPr id="4" name="Slide Number Placeholder 3"/>
          <p:cNvSpPr>
            <a:spLocks noGrp="1"/>
          </p:cNvSpPr>
          <p:nvPr>
            <p:ph type="sldNum" sz="quarter" idx="5"/>
          </p:nvPr>
        </p:nvSpPr>
        <p:spPr/>
        <p:txBody>
          <a:bodyPr/>
          <a:lstStyle/>
          <a:p>
            <a:fld id="{03E8813F-B03E-4E91-8BD5-129485BE00AF}" type="slidenum">
              <a:rPr lang="en-GB" smtClean="0"/>
              <a:t>12</a:t>
            </a:fld>
            <a:endParaRPr lang="en-GB"/>
          </a:p>
        </p:txBody>
      </p:sp>
    </p:spTree>
    <p:extLst>
      <p:ext uri="{BB962C8B-B14F-4D97-AF65-F5344CB8AC3E}">
        <p14:creationId xmlns:p14="http://schemas.microsoft.com/office/powerpoint/2010/main" val="1960333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ct val="0"/>
              </a:spcAft>
              <a:buClrTx/>
              <a:buSzTx/>
              <a:buFontTx/>
              <a:buNone/>
              <a:tabLst/>
              <a:defRPr/>
            </a:pPr>
            <a:r>
              <a:rPr lang="en-GB" sz="1200" b="0">
                <a:cs typeface="Arial"/>
              </a:rPr>
              <a:t>Evidencing need</a:t>
            </a:r>
            <a:r>
              <a:rPr lang="en-GB"/>
              <a:t> was the number one thing that separated the strong applications from the not so strong and as such, one of the main areas for development we identified from Round 1 &amp; 2.</a:t>
            </a:r>
          </a:p>
          <a:p>
            <a:pPr marL="0" marR="0" lvl="0" indent="0" algn="l" defTabSz="914400" rtl="0" eaLnBrk="1" fontAlgn="auto" latinLnBrk="0" hangingPunct="1">
              <a:lnSpc>
                <a:spcPct val="100000"/>
              </a:lnSpc>
              <a:spcBef>
                <a:spcPts val="0"/>
              </a:spcBef>
              <a:spcAft>
                <a:spcPct val="0"/>
              </a:spcAft>
              <a:buClrTx/>
              <a:buSzTx/>
              <a:buFontTx/>
              <a:buNone/>
              <a:tabLst/>
              <a:defRPr/>
            </a:pPr>
            <a:endParaRPr lang="en-GB"/>
          </a:p>
          <a:p>
            <a:pPr marL="0" marR="0" lvl="0" indent="0" algn="l" defTabSz="914400" rtl="0" eaLnBrk="1" fontAlgn="auto" latinLnBrk="0" hangingPunct="1">
              <a:lnSpc>
                <a:spcPct val="100000"/>
              </a:lnSpc>
              <a:spcBef>
                <a:spcPts val="0"/>
              </a:spcBef>
              <a:spcAft>
                <a:spcPct val="0"/>
              </a:spcAft>
              <a:buClrTx/>
              <a:buSzTx/>
              <a:buFontTx/>
              <a:buNone/>
              <a:tabLst/>
              <a:defRPr/>
            </a:pPr>
            <a:r>
              <a:rPr lang="en-GB"/>
              <a:t>This is a competitive programme and to make a strong case you need to justify why the project is needed, and therefore how your project provides solutions that address the needs and wants of your local communities. We’ve seen a lot of </a:t>
            </a:r>
            <a:r>
              <a:rPr lang="en-GB" err="1"/>
              <a:t>appilcants</a:t>
            </a:r>
            <a:r>
              <a:rPr lang="en-GB"/>
              <a:t> in the past retrofitting an argument to their desired project. So what many did was say X is a poor/deprived/underprivileged area so we’re going to refurbish the space and build meeting rooms. There isn’t a connect there. </a:t>
            </a:r>
            <a:r>
              <a:rPr lang="en-GB">
                <a:cs typeface="+mn-lt"/>
              </a:rPr>
              <a:t>This does not demonstrate a project that aims to resolve an existing issue or fulfil a need.</a:t>
            </a:r>
            <a:endParaRPr lang="en-GB"/>
          </a:p>
          <a:p>
            <a:pPr>
              <a:spcAft>
                <a:spcPct val="0"/>
              </a:spcAft>
            </a:pPr>
            <a:endParaRPr lang="en-GB"/>
          </a:p>
          <a:p>
            <a:pPr marL="0" marR="0" lvl="0" indent="0" algn="l" defTabSz="914400" rtl="0" eaLnBrk="1" fontAlgn="auto" latinLnBrk="0" hangingPunct="1">
              <a:lnSpc>
                <a:spcPct val="100000"/>
              </a:lnSpc>
              <a:spcBef>
                <a:spcPts val="0"/>
              </a:spcBef>
              <a:spcAft>
                <a:spcPct val="0"/>
              </a:spcAft>
              <a:buClrTx/>
              <a:buSzTx/>
              <a:buFontTx/>
              <a:buNone/>
              <a:tabLst/>
              <a:defRPr/>
            </a:pPr>
            <a:r>
              <a:rPr lang="en-GB" sz="1200" b="0">
                <a:cs typeface="Arial"/>
              </a:rPr>
              <a:t>Strong projects should </a:t>
            </a:r>
            <a:r>
              <a:rPr lang="en-GB" sz="1200">
                <a:cs typeface="Arial"/>
              </a:rPr>
              <a:t>begin with local needs </a:t>
            </a:r>
            <a:r>
              <a:rPr lang="en-GB" sz="1200" b="0">
                <a:cs typeface="Arial"/>
              </a:rPr>
              <a:t>and work to fill them. We want to see strong </a:t>
            </a:r>
            <a:r>
              <a:rPr lang="en-GB" sz="1200">
                <a:cs typeface="Arial"/>
              </a:rPr>
              <a:t>consultation with library users and local communities </a:t>
            </a:r>
            <a:r>
              <a:rPr lang="en-GB" sz="1200" b="0">
                <a:cs typeface="Arial"/>
              </a:rPr>
              <a:t>to evidence need. Why this project and why now? </a:t>
            </a:r>
            <a:r>
              <a:rPr lang="en-GB" b="0"/>
              <a:t>The really strong ones involve their users and communities at every step of the way to ensure it’s meeting those needs.</a:t>
            </a:r>
            <a:br>
              <a:rPr lang="en-GB" b="0"/>
            </a:br>
            <a:br>
              <a:rPr lang="en-GB" b="0"/>
            </a:br>
            <a:r>
              <a:rPr lang="en-GB" b="0"/>
              <a:t>So some of the ways you can evidence need is by </a:t>
            </a:r>
            <a:endParaRPr lang="en-GB" sz="1200" b="0">
              <a:cs typeface="Arial"/>
            </a:endParaRPr>
          </a:p>
          <a:p>
            <a:pPr>
              <a:spcAft>
                <a:spcPct val="0"/>
              </a:spcAft>
            </a:pPr>
            <a:endParaRPr lang="en-GB"/>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Feedback from users &amp;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Surveys and focus groups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Library/LA priorities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Access Audits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Research/Data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srgbClr val="000000"/>
                </a:solidFill>
                <a:effectLst/>
                <a:uLnTx/>
                <a:uFillTx/>
                <a:latin typeface="Arial"/>
                <a:ea typeface="+mn-ea"/>
                <a:cs typeface="+mn-cs"/>
              </a:rPr>
              <a:t>On the next slide we’ll have a look at some good examples from Round 1 &amp;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8813F-B03E-4E91-8BD5-129485BE00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493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let’s have a look at some examples from Rounds 1 &amp; 2 where evidencing need has been done well. Now, disclaimer, we’re still in the midst of funding agreement development and announcing round 2 decisions will take place next month so I’ve left these as anonymous and they’re focused more around themes and project types rather than specific individual projects </a:t>
            </a:r>
            <a:br>
              <a:rPr lang="en-GB">
                <a:cs typeface="+mn-lt"/>
              </a:rPr>
            </a:br>
            <a:br>
              <a:rPr lang="en-GB">
                <a:cs typeface="+mn-lt"/>
              </a:rPr>
            </a:br>
            <a:r>
              <a:rPr lang="en-GB" b="1"/>
              <a:t>Send-led: </a:t>
            </a:r>
            <a:r>
              <a:rPr lang="en-GB"/>
              <a:t>We’ve seen some great SEND projects around improving spaces and facilities. The stronger ones have directly involved children and parents or service users directly in the decision making and design process. So surveys and focus groups as a standard, we’ve also seen a library Service that had previously worked in partnership with SEND children and their parents who actually assessed libraries and provided feedback which was used to improve the service offer. Going one further, there’s an example where redesign itself is being carried out with children, young people, design team to realise a vision that is child-led. Gold standard not just in evidencing need but in inclusion – the impact here is that the end result will be exactly what the library users need and want</a:t>
            </a:r>
            <a:endParaRPr lang="en-US"/>
          </a:p>
          <a:p>
            <a:endParaRPr lang="en-GB"/>
          </a:p>
          <a:p>
            <a:r>
              <a:rPr lang="en-GB" b="1"/>
              <a:t>Extended hours </a:t>
            </a:r>
            <a:r>
              <a:rPr lang="en-GB"/>
              <a:t>– </a:t>
            </a:r>
            <a:r>
              <a:rPr lang="en-GB" b="0"/>
              <a:t>Again, we’ve seen a few examples of this - </a:t>
            </a:r>
            <a:r>
              <a:rPr lang="en-GB"/>
              <a:t>libraries conducted research with their users and local communities and found out many are shift workers or working when the library is opens and so always access the library during normal opening hours and they requested longer opening hours. So the correct solution was to install out of hours entrances and  self-service kiosks. Again, they clearly identified an existing issue and determined the appropriate solution. The impact here is more library users and more flexibility for existing users.</a:t>
            </a:r>
            <a:br>
              <a:rPr lang="en-GB">
                <a:cs typeface="+mn-lt"/>
              </a:rPr>
            </a:br>
            <a:br>
              <a:rPr lang="en-GB">
                <a:cs typeface="+mn-lt"/>
              </a:rPr>
            </a:br>
            <a:r>
              <a:rPr lang="en-GB" b="1"/>
              <a:t>Families with under 5’s </a:t>
            </a:r>
            <a:r>
              <a:rPr lang="en-GB"/>
              <a:t>- This is a specific example of a Round 1 funded library that works closely with the Family Clinic and has the highest number of under five registrations in the region. They conducted a survey of all customers on how to spend money to improve the library, the number one improvement was a new access to the children’s library because of the narrow and inaccessible entrances, as well as accessible toilets and changing facilities and redeveloping external areas that have attracted anti-social behaviour directed at the library which, understandably, puts some people off. The key here is that they identified their target audiences clearly as families with children under 5 and users of the family clinic, and then asked them what they wanted the money to be spent on and did that. Again, library users get what they need</a:t>
            </a:r>
            <a:br>
              <a:rPr lang="en-GB">
                <a:cs typeface="+mn-lt"/>
              </a:rPr>
            </a:br>
            <a:endParaRPr lang="en-GB"/>
          </a:p>
          <a:p>
            <a:r>
              <a:rPr lang="en-GB" b="1"/>
              <a:t>Accessible surveys </a:t>
            </a:r>
            <a:r>
              <a:rPr lang="en-GB"/>
              <a:t>– Again, few different projects including complete library refurbishments including new flooring, new electrics, movable shelving, play/sensory area for children, interactive digital equipment, a stage area and improved design to improve accessibility. What I liked about some of these projects was that the surveying they carried out with library users was accessible by design worked with their delivery partners to ensure they got this right, ensuring all voices could be heard and also examples where the accessibility improvements were based on recommendations from the access audit so we knew they would be beneficial and were necessary. Audits recommending changing signage, colours, physical access – automated doors, levelling uneven floors, accessible toilets,  that sort of thing</a:t>
            </a:r>
            <a:br>
              <a:rPr lang="en-GB">
                <a:cs typeface="+mn-lt"/>
              </a:rPr>
            </a:br>
            <a:br>
              <a:rPr lang="en-GB">
                <a:cs typeface="+mn-lt"/>
              </a:rPr>
            </a:br>
            <a:r>
              <a:rPr lang="en-GB" b="1"/>
              <a:t>Use of space &amp; commercial potential </a:t>
            </a:r>
            <a:r>
              <a:rPr lang="en-GB"/>
              <a:t>– we’ve seen a few examples of internal restructures and refurbishments where libraries have an existing programme of activities that can range from using the library as a performance space or a workshop space but that there simply wasn’t enough room in the library to meet the demands of local community groups, schools and this not only limited use but also the commercial potential. So we’ve seen libraries looking at knocking through walls, removing fixed shelving and replacing with movable shelving, making new rooms and new spaces to accommodate these. Evidencing this has again been carried out in consultation with these groups.  This is an interesting one because here they were also able to make a strong case for any income that would be generated because they were able to identify who the users would be. Too many projects we’ve seen a “oh we’re making a new space so it’s going to help us generate more funds” – the question you need to answer is “who is going to use this space, how many more groups or classes will this allow you to accommodate and how much money will it generate?”</a:t>
            </a:r>
            <a:endParaRPr lang="en-US"/>
          </a:p>
          <a:p>
            <a:br>
              <a:rPr lang="en-US">
                <a:cs typeface="+mn-lt"/>
              </a:rPr>
            </a:br>
            <a:r>
              <a:rPr lang="en-GB"/>
              <a:t>The thing that ties all these together is </a:t>
            </a:r>
            <a:endParaRPr lang="en-US"/>
          </a:p>
          <a:p>
            <a:pPr marL="342900" indent="-342900">
              <a:buAutoNum type="arabicParenR"/>
            </a:pPr>
            <a:r>
              <a:rPr lang="en-GB"/>
              <a:t>They all started with developing an evidence base that was not just anecdotal but measurable and with a quality of depth</a:t>
            </a:r>
          </a:p>
          <a:p>
            <a:pPr marL="342900" indent="-342900">
              <a:buAutoNum type="arabicParenR"/>
            </a:pPr>
            <a:r>
              <a:rPr lang="en-GB"/>
              <a:t>They put library users and local communities right in the heart of that process</a:t>
            </a:r>
            <a:endParaRPr lang="en-US"/>
          </a:p>
          <a:p>
            <a:pPr marL="342900" indent="-342900">
              <a:buAutoNum type="arabicParenR"/>
            </a:pPr>
            <a:r>
              <a:rPr lang="en-GB"/>
              <a:t>That helped them to not only solve problems also create opportunities for library users too</a:t>
            </a:r>
          </a:p>
          <a:p>
            <a:pPr marL="342900" indent="-342900">
              <a:buAutoNum type="arabicParenR"/>
            </a:pPr>
            <a:endParaRPr lang="en-GB"/>
          </a:p>
          <a:p>
            <a:r>
              <a:rPr lang="en-GB"/>
              <a:t>These are just some examples, there are plenty of others </a:t>
            </a:r>
          </a:p>
          <a:p>
            <a:pPr algn="l"/>
            <a:endParaRPr lang="en-GB">
              <a:latin typeface="Arial"/>
              <a:cs typeface="Arial"/>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14</a:t>
            </a:fld>
            <a:endParaRPr lang="en-GB"/>
          </a:p>
        </p:txBody>
      </p:sp>
    </p:spTree>
    <p:extLst>
      <p:ext uri="{BB962C8B-B14F-4D97-AF65-F5344CB8AC3E}">
        <p14:creationId xmlns:p14="http://schemas.microsoft.com/office/powerpoint/2010/main" val="4159733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a:t>Have you set up an applicant profile for the library/local authority on our application portal? – This should be in the name of the library service or Local authority but the legal name and bank name that you provide us here should be the LA we can only pay into LA bank accounts. Do this asap as they take a few days to be authorised as we have checks to do on each profile.</a:t>
            </a:r>
            <a:endParaRPr lang="en-US"/>
          </a:p>
          <a:p>
            <a:pPr marL="171450" indent="-171450">
              <a:buFont typeface="Arial"/>
              <a:buChar char="•"/>
            </a:pPr>
            <a:endParaRPr lang="en-GB"/>
          </a:p>
          <a:p>
            <a:pPr marL="0" indent="0">
              <a:buFont typeface="Arial"/>
              <a:buNone/>
            </a:pPr>
            <a:r>
              <a:rPr lang="en-GB"/>
              <a:t>Applicants must hold </a:t>
            </a:r>
            <a:r>
              <a:rPr lang="en-GB" b="1"/>
              <a:t>freehold</a:t>
            </a:r>
            <a:r>
              <a:rPr lang="en-GB"/>
              <a:t> or </a:t>
            </a:r>
            <a:r>
              <a:rPr lang="en-GB" b="1"/>
              <a:t>leasehold</a:t>
            </a:r>
            <a:r>
              <a:rPr lang="en-GB"/>
              <a:t> of property where the work will be carried out/ assets stored/used. </a:t>
            </a:r>
            <a:endParaRPr lang="en-US"/>
          </a:p>
          <a:p>
            <a:pPr marL="0" indent="0">
              <a:buFont typeface="Arial"/>
              <a:buNone/>
            </a:pPr>
            <a:r>
              <a:rPr lang="en-GB"/>
              <a:t>Lease length requirements:</a:t>
            </a:r>
            <a:br>
              <a:rPr lang="en-GB">
                <a:cs typeface="+mn-lt"/>
              </a:rPr>
            </a:br>
            <a:endParaRPr lang="en-GB"/>
          </a:p>
          <a:p>
            <a:pPr marL="171450" indent="-171450">
              <a:buFont typeface="Arial"/>
              <a:buChar char="•"/>
            </a:pPr>
            <a:r>
              <a:rPr lang="en-GB" b="1"/>
              <a:t>Building projects </a:t>
            </a:r>
            <a:r>
              <a:rPr lang="en-GB"/>
              <a:t>= 10 years without a break clause</a:t>
            </a:r>
            <a:endParaRPr lang="en-US"/>
          </a:p>
          <a:p>
            <a:pPr marL="171450" indent="-171450">
              <a:buFont typeface="Arial"/>
              <a:buChar char="•"/>
            </a:pPr>
            <a:r>
              <a:rPr lang="en-GB" b="1"/>
              <a:t>Non-building projects</a:t>
            </a:r>
            <a:r>
              <a:rPr lang="en-GB"/>
              <a:t> = 5 years without a break clause</a:t>
            </a:r>
            <a:endParaRPr lang="en-US"/>
          </a:p>
          <a:p>
            <a:pPr marL="171450" indent="-171450">
              <a:buFont typeface="Arial"/>
              <a:buChar char="•"/>
            </a:pPr>
            <a:endParaRPr lang="en-GB"/>
          </a:p>
          <a:p>
            <a:pPr marL="0" indent="0">
              <a:buFont typeface="Arial"/>
              <a:buNone/>
            </a:pPr>
            <a:r>
              <a:rPr lang="en-GB"/>
              <a:t>If there is a break clause, it is possible to negotiate a </a:t>
            </a:r>
            <a:r>
              <a:rPr lang="en-GB" b="1"/>
              <a:t>Deed of Variation </a:t>
            </a:r>
            <a:r>
              <a:rPr lang="en-GB"/>
              <a:t>before payments are released on successful grants – contact us if you’re unsure.</a:t>
            </a:r>
            <a:endParaRPr lang="en-US"/>
          </a:p>
          <a:p>
            <a:pPr marL="0" indent="0">
              <a:buFont typeface="Arial"/>
              <a:buNone/>
            </a:pPr>
            <a:br>
              <a:rPr lang="en-US">
                <a:cs typeface="+mn-lt"/>
              </a:rPr>
            </a:br>
            <a:r>
              <a:rPr lang="en-GB" b="1"/>
              <a:t>Building projects </a:t>
            </a:r>
            <a:r>
              <a:rPr lang="en-GB"/>
              <a:t>– are you following the RIBA design stages? Remember for the Expression of interest you don’t need to have completed stage 3 yet but we do need to see stage 3 drawings an stage 3 cost plans by the point of application on 18 September 2023</a:t>
            </a:r>
            <a:endParaRPr lang="en-US"/>
          </a:p>
          <a:p>
            <a:pPr marL="171450" indent="-171450">
              <a:buFont typeface="Arial"/>
              <a:buChar char="•"/>
            </a:pP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15</a:t>
            </a:fld>
            <a:endParaRPr lang="en-GB"/>
          </a:p>
        </p:txBody>
      </p:sp>
    </p:spTree>
    <p:extLst>
      <p:ext uri="{BB962C8B-B14F-4D97-AF65-F5344CB8AC3E}">
        <p14:creationId xmlns:p14="http://schemas.microsoft.com/office/powerpoint/2010/main" val="3219081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endParaRPr lang="en-GB" b="1">
              <a:cs typeface="Calibri"/>
            </a:endParaRPr>
          </a:p>
          <a:p>
            <a:pPr marL="171450" indent="-171450">
              <a:lnSpc>
                <a:spcPct val="90000"/>
              </a:lnSpc>
              <a:spcBef>
                <a:spcPts val="1000"/>
              </a:spcBef>
              <a:buFont typeface="Arial"/>
              <a:buChar char="•"/>
            </a:pPr>
            <a:r>
              <a:rPr lang="en-GB" err="1"/>
              <a:t>EoIs</a:t>
            </a:r>
            <a:r>
              <a:rPr lang="en-GB"/>
              <a:t> are considered by a panel of representatives from ACE &amp; DCMS.</a:t>
            </a:r>
            <a:endParaRPr lang="en-US"/>
          </a:p>
          <a:p>
            <a:pPr marL="171450" indent="-171450">
              <a:lnSpc>
                <a:spcPct val="90000"/>
              </a:lnSpc>
              <a:spcBef>
                <a:spcPts val="1000"/>
              </a:spcBef>
              <a:buFont typeface="Arial"/>
              <a:buChar char="•"/>
            </a:pPr>
            <a:r>
              <a:rPr lang="en-GB"/>
              <a:t>Full applications are considered by a Programme Advisory Panel which is made up of both ACE and DCMS staff as well as representatives and experts from the library sector.</a:t>
            </a:r>
            <a:br>
              <a:rPr lang="en-GB">
                <a:cs typeface="+mn-lt"/>
              </a:rPr>
            </a:br>
            <a:endParaRPr lang="en-GB">
              <a:cs typeface="+mn-lt"/>
            </a:endParaRPr>
          </a:p>
          <a:p>
            <a:pPr marL="0" indent="0">
              <a:lnSpc>
                <a:spcPct val="90000"/>
              </a:lnSpc>
              <a:spcBef>
                <a:spcPts val="1000"/>
              </a:spcBef>
              <a:buFont typeface="Arial"/>
              <a:buNone/>
            </a:pPr>
            <a:r>
              <a:rPr lang="en-GB"/>
              <a:t>In making our decisions and recommendations the panels review applications against balancing criteria:</a:t>
            </a:r>
            <a:endParaRPr lang="en-US"/>
          </a:p>
          <a:p>
            <a:pPr marL="171450" indent="-171450">
              <a:lnSpc>
                <a:spcPct val="90000"/>
              </a:lnSpc>
              <a:spcBef>
                <a:spcPts val="1000"/>
              </a:spcBef>
              <a:buFont typeface="Arial"/>
              <a:buChar char="•"/>
            </a:pPr>
            <a:endParaRPr lang="en-US"/>
          </a:p>
          <a:p>
            <a:pPr marL="342900" indent="-342900">
              <a:lnSpc>
                <a:spcPct val="90000"/>
              </a:lnSpc>
              <a:spcBef>
                <a:spcPts val="1000"/>
              </a:spcBef>
              <a:buFont typeface="Arial,Sans-Serif"/>
              <a:buChar char="•"/>
            </a:pPr>
            <a:r>
              <a:rPr lang="en-GB"/>
              <a:t>Geography, including Priority Places and Levelling Up for Culture Places</a:t>
            </a:r>
            <a:endParaRPr lang="en-GB">
              <a:cs typeface="Calibri"/>
            </a:endParaRPr>
          </a:p>
          <a:p>
            <a:pPr marL="342900" indent="-342900">
              <a:lnSpc>
                <a:spcPct val="90000"/>
              </a:lnSpc>
              <a:spcBef>
                <a:spcPts val="1000"/>
              </a:spcBef>
              <a:buFont typeface="Arial,Sans-Serif"/>
              <a:buChar char="•"/>
            </a:pPr>
            <a:r>
              <a:rPr lang="en-GB"/>
              <a:t>Risk and deliverability </a:t>
            </a:r>
            <a:endParaRPr lang="en-GB">
              <a:cs typeface="Calibri"/>
            </a:endParaRPr>
          </a:p>
          <a:p>
            <a:pPr marL="342900" indent="-342900">
              <a:lnSpc>
                <a:spcPct val="90000"/>
              </a:lnSpc>
              <a:spcBef>
                <a:spcPts val="1000"/>
              </a:spcBef>
              <a:buFont typeface="Arial,Sans-Serif"/>
              <a:buChar char="•"/>
            </a:pPr>
            <a:r>
              <a:rPr lang="en-GB"/>
              <a:t>Strategic fit (Let’s Create)</a:t>
            </a:r>
            <a:endParaRPr lang="en-GB">
              <a:cs typeface="Calibri"/>
            </a:endParaRPr>
          </a:p>
          <a:p>
            <a:pPr marL="342900" indent="-342900">
              <a:lnSpc>
                <a:spcPct val="90000"/>
              </a:lnSpc>
              <a:spcBef>
                <a:spcPts val="1000"/>
              </a:spcBef>
              <a:buFont typeface="Arial,Sans-Serif"/>
              <a:buChar char="•"/>
            </a:pPr>
            <a:r>
              <a:rPr lang="en-GB"/>
              <a:t>Type of project</a:t>
            </a:r>
            <a:endParaRPr lang="en-US"/>
          </a:p>
          <a:p>
            <a:pPr marL="171450" indent="-171450">
              <a:lnSpc>
                <a:spcPct val="90000"/>
              </a:lnSpc>
              <a:spcBef>
                <a:spcPts val="1000"/>
              </a:spcBef>
              <a:buFont typeface="Arial"/>
              <a:buChar char="•"/>
            </a:pPr>
            <a:endParaRPr lang="en-GB"/>
          </a:p>
          <a:p>
            <a:pPr marL="0" indent="0">
              <a:lnSpc>
                <a:spcPct val="90000"/>
              </a:lnSpc>
              <a:spcBef>
                <a:spcPts val="1000"/>
              </a:spcBef>
              <a:buFont typeface="Arial"/>
              <a:buNone/>
            </a:pPr>
            <a:r>
              <a:rPr lang="en-GB"/>
              <a:t>These are criteria we use when difficult decisions have to be made, for example if most of the strongest applications came from one area, we may end up with an unfairly skewed investment so we can use geographic balancing to move the money to another area. </a:t>
            </a:r>
            <a:endParaRPr lang="en-US"/>
          </a:p>
          <a:p>
            <a:pPr marL="171450" indent="-171450">
              <a:lnSpc>
                <a:spcPct val="90000"/>
              </a:lnSpc>
              <a:spcBef>
                <a:spcPts val="1000"/>
              </a:spcBef>
              <a:buFont typeface="Arial"/>
              <a:buChar char="•"/>
            </a:pPr>
            <a:endParaRPr lang="en-GB"/>
          </a:p>
          <a:p>
            <a:pPr marL="171450" indent="-171450">
              <a:lnSpc>
                <a:spcPct val="90000"/>
              </a:lnSpc>
              <a:spcBef>
                <a:spcPts val="1000"/>
              </a:spcBef>
              <a:buFont typeface="Arial"/>
              <a:buChar char="•"/>
            </a:pPr>
            <a:r>
              <a:rPr lang="en-GB"/>
              <a:t>Final decisions made by ACE Executive Board</a:t>
            </a:r>
            <a:endParaRPr lang="en-US"/>
          </a:p>
          <a:p>
            <a:pPr marL="171450" indent="-171450">
              <a:buFont typeface="Arial"/>
              <a:buChar char="•"/>
            </a:pPr>
            <a:endParaRPr lang="en-GB"/>
          </a:p>
          <a:p>
            <a:pPr marL="171450" indent="-171450">
              <a:buFont typeface="Arial"/>
              <a:buChar char="•"/>
            </a:pPr>
            <a:endParaRPr lang="en-GB" b="1">
              <a:cs typeface="+mn-lt"/>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16</a:t>
            </a:fld>
            <a:endParaRPr lang="en-GB"/>
          </a:p>
        </p:txBody>
      </p:sp>
    </p:spTree>
    <p:extLst>
      <p:ext uri="{BB962C8B-B14F-4D97-AF65-F5344CB8AC3E}">
        <p14:creationId xmlns:p14="http://schemas.microsoft.com/office/powerpoint/2010/main" val="3072784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If invited to make a full application, we will be hosting a further webinar once the apps are open for application online. In it we will cover:</a:t>
            </a:r>
            <a:br>
              <a:rPr lang="en-US">
                <a:cs typeface="+mn-lt"/>
              </a:rPr>
            </a:br>
            <a:br>
              <a:rPr lang="en-US">
                <a:cs typeface="+mn-lt"/>
              </a:rPr>
            </a:br>
            <a:endParaRPr lang="en-US"/>
          </a:p>
          <a:p>
            <a:pPr marL="285750" indent="-285750">
              <a:buFont typeface="Arial"/>
              <a:buChar char="•"/>
            </a:pPr>
            <a:r>
              <a:rPr lang="en-GB" sz="1200">
                <a:cs typeface="Calibri"/>
              </a:rPr>
              <a:t>Recap of some of the info in this webinar – building projects, evidencing need, eligible costs etc.</a:t>
            </a:r>
            <a:r>
              <a:rPr lang="en-US" sz="1200">
                <a:cs typeface="Calibri"/>
              </a:rPr>
              <a:t>​</a:t>
            </a:r>
          </a:p>
          <a:p>
            <a:pPr marL="285750" indent="-285750">
              <a:buFont typeface="Arial"/>
              <a:buChar char="•"/>
            </a:pPr>
            <a:r>
              <a:rPr lang="en-GB" sz="1200">
                <a:cs typeface="Calibri"/>
              </a:rPr>
              <a:t>Common mistakes and challenges</a:t>
            </a:r>
            <a:r>
              <a:rPr lang="en-US" sz="1200">
                <a:cs typeface="Calibri"/>
              </a:rPr>
              <a:t>​</a:t>
            </a:r>
          </a:p>
          <a:p>
            <a:pPr marL="285750" indent="-285750">
              <a:buFont typeface="Arial"/>
              <a:buChar char="•"/>
            </a:pPr>
            <a:r>
              <a:rPr lang="en-GB" sz="1200">
                <a:cs typeface="Calibri"/>
              </a:rPr>
              <a:t>Hints &amp; tips</a:t>
            </a:r>
            <a:r>
              <a:rPr lang="en-US" sz="1200">
                <a:cs typeface="Calibri"/>
              </a:rPr>
              <a:t>​</a:t>
            </a:r>
          </a:p>
          <a:p>
            <a:pPr marL="285750" indent="-285750">
              <a:buFont typeface="Arial"/>
              <a:buChar char="•"/>
            </a:pPr>
            <a:r>
              <a:rPr lang="en-GB" sz="1200">
                <a:cs typeface="Calibri"/>
              </a:rPr>
              <a:t>RIBA stage 3 - design drawings/cost plans/access audits</a:t>
            </a:r>
            <a:r>
              <a:rPr lang="en-US" sz="1200">
                <a:cs typeface="Calibri"/>
              </a:rPr>
              <a:t>​</a:t>
            </a:r>
          </a:p>
          <a:p>
            <a:pPr marL="285750" indent="-285750">
              <a:buFont typeface="Arial"/>
              <a:buChar char="•"/>
            </a:pPr>
            <a:r>
              <a:rPr lang="en-GB" sz="1200">
                <a:cs typeface="Arial"/>
              </a:rPr>
              <a:t>Budgets &amp; Cashflows</a:t>
            </a:r>
            <a:r>
              <a:rPr lang="en-US" sz="1200">
                <a:cs typeface="Arial"/>
              </a:rPr>
              <a:t>​</a:t>
            </a:r>
          </a:p>
          <a:p>
            <a:pPr marL="285750" indent="-285750">
              <a:buFont typeface="Arial"/>
              <a:buChar char="•"/>
            </a:pPr>
            <a:r>
              <a:rPr lang="en-GB" sz="1200">
                <a:cs typeface="Arial"/>
              </a:rPr>
              <a:t>Costed Risk Registers</a:t>
            </a:r>
            <a:r>
              <a:rPr lang="en-US" sz="1200">
                <a:cs typeface="Arial"/>
              </a:rPr>
              <a:t>​</a:t>
            </a:r>
          </a:p>
          <a:p>
            <a:pPr marL="285750" indent="-285750">
              <a:buFont typeface="Arial"/>
              <a:buChar char="•"/>
            </a:pPr>
            <a:r>
              <a:rPr lang="en-GB" sz="1200">
                <a:cs typeface="Arial"/>
              </a:rPr>
              <a:t>Procurement method statements</a:t>
            </a:r>
          </a:p>
          <a:p>
            <a:pPr marL="0" marR="0" lvl="0" indent="0" algn="l" defTabSz="914400">
              <a:lnSpc>
                <a:spcPct val="100000"/>
              </a:lnSpc>
              <a:spcBef>
                <a:spcPts val="0"/>
              </a:spcBef>
              <a:spcAft>
                <a:spcPct val="0"/>
              </a:spcAft>
              <a:buClrTx/>
              <a:buSzTx/>
              <a:buFontTx/>
              <a:buNone/>
              <a:tabLst/>
              <a:defRPr/>
            </a:pPr>
            <a:endParaRPr lang="en-GB">
              <a:latin typeface="Arial"/>
              <a:cs typeface="Arial"/>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17</a:t>
            </a:fld>
            <a:endParaRPr lang="en-GB"/>
          </a:p>
        </p:txBody>
      </p:sp>
    </p:spTree>
    <p:extLst>
      <p:ext uri="{BB962C8B-B14F-4D97-AF65-F5344CB8AC3E}">
        <p14:creationId xmlns:p14="http://schemas.microsoft.com/office/powerpoint/2010/main" val="2167361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Before we begin the Q&amp;A session, here is a reminder of where you can find further information and support:</a:t>
            </a:r>
            <a:endParaRPr lang="en-US"/>
          </a:p>
          <a:p>
            <a:endParaRPr lang="en-GB"/>
          </a:p>
          <a:p>
            <a:pPr marL="171450" indent="-171450">
              <a:buFont typeface="Arial,Sans-Serif"/>
              <a:buChar char="•"/>
            </a:pPr>
            <a:r>
              <a:rPr lang="en-GB"/>
              <a:t>You can visit the LIF webpage at artscouncil.org.uk/LIF. Here you can find the applicant guidance in full, as well as an Easy Read version</a:t>
            </a:r>
            <a:endParaRPr lang="en-US"/>
          </a:p>
          <a:p>
            <a:pPr marL="171450" indent="-171450">
              <a:buFont typeface="Arial,Sans-Serif"/>
              <a:buChar char="•"/>
            </a:pPr>
            <a:r>
              <a:rPr lang="en-GB"/>
              <a:t>We also have a Frequently Asked Questions section, which we'll be updating after this webinar</a:t>
            </a:r>
            <a:endParaRPr lang="en-US"/>
          </a:p>
          <a:p>
            <a:pPr marL="171450" indent="-171450">
              <a:buFont typeface="Arial,Sans-Serif"/>
              <a:buChar char="•"/>
            </a:pPr>
            <a:r>
              <a:rPr lang="en-GB"/>
              <a:t>Building excellence in the cultural sector is an ACE document which provides a lot of good advice around </a:t>
            </a:r>
            <a:endParaRPr lang="en-US"/>
          </a:p>
          <a:p>
            <a:pPr marL="171450" indent="-171450">
              <a:buFont typeface="Arial,Sans-Serif"/>
              <a:buChar char="•"/>
            </a:pPr>
            <a:r>
              <a:rPr lang="en-GB"/>
              <a:t>We’ll try to answer as many of your questions as possible today, but if we aren’t able to answer your question, or if you require access support with your application, please email </a:t>
            </a:r>
            <a:r>
              <a:rPr lang="en-GB">
                <a:hlinkClick r:id="rId3"/>
              </a:rPr>
              <a:t>enquiries@artscouncil.org.uk</a:t>
            </a:r>
            <a:endParaRPr lang="en-GB"/>
          </a:p>
          <a:p>
            <a:pPr marL="171450" indent="-171450">
              <a:buFont typeface="Arial,Sans-Serif"/>
              <a:buChar char="•"/>
            </a:pPr>
            <a:r>
              <a:rPr lang="en-GB"/>
              <a:t>We will also upload this webinar recording and presentation slides to the webpage</a:t>
            </a:r>
            <a:endParaRPr lang="en-US"/>
          </a:p>
          <a:p>
            <a:pPr marL="171450" indent="-171450">
              <a:buFont typeface="Arial,Sans-Serif"/>
              <a:buChar char="•"/>
            </a:pPr>
            <a:endParaRPr lang="en-GB"/>
          </a:p>
          <a:p>
            <a:pPr>
              <a:defRPr/>
            </a:pPr>
            <a:r>
              <a:rPr lang="en-GB" b="1"/>
              <a:t>Just to reiterate -</a:t>
            </a:r>
            <a:r>
              <a:rPr lang="en-GB" b="1">
                <a:ea typeface="Calibri"/>
                <a:cs typeface="Calibri"/>
              </a:rPr>
              <a:t>, this is the last confirmed round of LIF – we do not know if there will be any funding for future rounds, so if you want to apply, now is the time. </a:t>
            </a:r>
          </a:p>
          <a:p>
            <a:pPr marL="0" indent="0">
              <a:buFont typeface="Arial,Sans-Serif"/>
              <a:buNone/>
            </a:pPr>
            <a:endParaRPr lang="en-GB"/>
          </a:p>
          <a:p>
            <a:r>
              <a:rPr lang="en-GB"/>
              <a:t>We'll now take a short five-minute break, please feel free to put your questions in the Q&amp;A chat box at the bottom or top of your screen and we'll be back in a moment to answer your questions.</a:t>
            </a:r>
            <a:endParaRPr lang="en-US"/>
          </a:p>
          <a:p>
            <a:endParaRPr lang="en-GB"/>
          </a:p>
          <a:p>
            <a:r>
              <a:rPr lang="en-GB"/>
              <a:t>[Q&amp;A]</a:t>
            </a:r>
            <a:endParaRPr lang="en-GB">
              <a:cs typeface="Calibri"/>
            </a:endParaRPr>
          </a:p>
          <a:p>
            <a:r>
              <a:rPr lang="en-GB"/>
              <a:t>-- Thanks for listening.</a:t>
            </a:r>
            <a:endParaRPr lang="en-US"/>
          </a:p>
          <a:p>
            <a:endParaRPr lang="en-GB" b="1">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18</a:t>
            </a:fld>
            <a:endParaRPr lang="en-GB"/>
          </a:p>
        </p:txBody>
      </p:sp>
    </p:spTree>
    <p:extLst>
      <p:ext uri="{BB962C8B-B14F-4D97-AF65-F5344CB8AC3E}">
        <p14:creationId xmlns:p14="http://schemas.microsoft.com/office/powerpoint/2010/main" val="408935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 me introduce our panel for today:</a:t>
            </a:r>
            <a:br>
              <a:rPr lang="en-GB">
                <a:cs typeface="+mn-lt"/>
              </a:rPr>
            </a:br>
            <a:endParaRPr lang="en-GB"/>
          </a:p>
          <a:p>
            <a:r>
              <a:rPr lang="en-GB"/>
              <a:t>[each member introduces themselves]</a:t>
            </a:r>
            <a:br>
              <a:rPr lang="en-GB">
                <a:cs typeface="+mn-lt"/>
              </a:rPr>
            </a:br>
            <a:r>
              <a:rPr lang="en-GB"/>
              <a:t>Graeme</a:t>
            </a:r>
            <a:br>
              <a:rPr lang="en-GB">
                <a:cs typeface="+mn-lt"/>
              </a:rPr>
            </a:br>
            <a:r>
              <a:rPr lang="en-GB"/>
              <a:t>Sophie</a:t>
            </a:r>
            <a:br>
              <a:rPr lang="en-GB">
                <a:cs typeface="+mn-lt"/>
              </a:rPr>
            </a:br>
            <a:r>
              <a:rPr lang="en-GB"/>
              <a:t>Briony</a:t>
            </a:r>
            <a:endParaRPr lang="en-US"/>
          </a:p>
          <a:p>
            <a:br>
              <a:rPr lang="en-US">
                <a:cs typeface="+mn-lt"/>
              </a:rPr>
            </a:br>
            <a:r>
              <a:rPr lang="en-GB"/>
              <a:t>Briony will be our question master for today</a:t>
            </a:r>
            <a:endParaRPr lang="en-US"/>
          </a:p>
          <a:p>
            <a:endParaRPr lang="en-GB" b="0">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2</a:t>
            </a:fld>
            <a:endParaRPr lang="en-GB"/>
          </a:p>
        </p:txBody>
      </p:sp>
    </p:spTree>
    <p:extLst>
      <p:ext uri="{BB962C8B-B14F-4D97-AF65-F5344CB8AC3E}">
        <p14:creationId xmlns:p14="http://schemas.microsoft.com/office/powerpoint/2010/main" val="3522296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ea typeface="Calibri"/>
                <a:cs typeface="Calibri"/>
              </a:rPr>
              <a:t>There is a £10.5m budget for the 23-24 round- it's a double round; this is the funding from two financial years combined because, as we've seen from R1&amp;R2 figures, much of that demand is not being met by the current budget and we know that unsuccessful R1 &amp; R2 apps will be coming back in with revised bids as well as some new applicants. Furthermore, with rising costs we’re expecting higher average bid amounts</a:t>
            </a: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a:ea typeface="Calibri"/>
                <a:cs typeface="Calibri"/>
              </a:rPr>
              <a:t>As per previous rounds, Applicants can apply for grants for between £50k - £499,999. Again, there is no minimum level of match funding for this round but on average successful applicants to round 1 &amp; 2 have found around 25% of the total project cost from other sources – this can be LA funding, crowdfunding, commercial income, funding from partners or support in kind</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a:cs typeface="Calibri"/>
              </a:rPr>
              <a:t>This fund can cover capital expenditure costs only –</a:t>
            </a:r>
            <a:r>
              <a:rPr lang="en-GB">
                <a:latin typeface="Calibri"/>
                <a:cs typeface="Calibri"/>
              </a:rPr>
              <a:t> </a:t>
            </a:r>
            <a:r>
              <a:rPr lang="en-GB">
                <a:cs typeface="Calibri"/>
              </a:rPr>
              <a:t>we define</a:t>
            </a:r>
            <a:r>
              <a:rPr lang="en-GB" sz="1800">
                <a:latin typeface="Gill Sans"/>
                <a:cs typeface="Calibri"/>
              </a:rPr>
              <a:t> </a:t>
            </a:r>
            <a:r>
              <a:rPr lang="en-GB"/>
              <a:t>capital expenditure as an amount spent to acquire, maintain or improve fixed assets such as equipment, furniture, fixtures, vehicles or buildings that will be capitalised on the grantee’s balance sheet. This a legal requirement of the funds we receive from government to pay for LIF projects. If you can’t capitalise it, we can’t pay for it so check with your accounts team and the LIF guidance if you’re unsure.</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lang="en-GB"/>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a:t>Only Local Authorities can apply to this fund, other libraries can benefit as partners provided they contribute towards the LA’s statutory function but our funding agreements must be with Local Authorities and therefore they are the only organisations that can apply</a:t>
            </a:r>
            <a:endParaRPr lang="en-US"/>
          </a:p>
          <a:p>
            <a:pPr marL="0" indent="0">
              <a:buFont typeface="Arial"/>
              <a:buNone/>
            </a:pPr>
            <a:endParaRPr lang="en-GB">
              <a:ea typeface="Calibri"/>
              <a:cs typeface="Calibri"/>
            </a:endParaRPr>
          </a:p>
          <a:p>
            <a:pPr marL="0" indent="0">
              <a:buFont typeface="Arial"/>
              <a:buNone/>
            </a:pPr>
            <a:r>
              <a:rPr lang="en-GB">
                <a:ea typeface="Calibri"/>
                <a:cs typeface="Calibri"/>
              </a:rPr>
              <a:t>Funding period is 1 April 2024-31 March 2027 and Projects must begin by 1 July 2024</a:t>
            </a:r>
          </a:p>
          <a:p>
            <a:pPr marL="0" indent="0">
              <a:buFont typeface="Arial"/>
              <a:buNone/>
            </a:pPr>
            <a:endParaRPr lang="en-GB">
              <a:ea typeface="Calibri"/>
              <a:cs typeface="Calibri"/>
            </a:endParaRPr>
          </a:p>
          <a:p>
            <a:r>
              <a:rPr lang="en-GB">
                <a:ea typeface="Calibri"/>
                <a:cs typeface="Calibri"/>
              </a:rPr>
              <a:t>This is a competitive fund and we are anticipating high demand again this year, but there is also more money available so we encourage ambitious projects that go beyond Business As Usual and that are exciting and interesting. We’re looking for projects that solve problems and provide opportunities for users. </a:t>
            </a:r>
          </a:p>
          <a:p>
            <a:endParaRPr lang="en-GB">
              <a:ea typeface="Calibri"/>
              <a:cs typeface="Calibri"/>
            </a:endParaRPr>
          </a:p>
          <a:p>
            <a:pPr marL="0" indent="0">
              <a:buFont typeface="Arial"/>
              <a:buNone/>
            </a:pPr>
            <a:r>
              <a:rPr lang="en-GB">
                <a:ea typeface="Calibri"/>
                <a:cs typeface="Calibri"/>
              </a:rPr>
              <a:t>And those who applied for R1 &amp; R2 will be able to apply again for R3 – however if competition is high then we may prioritise applicants who have not previously been funded/applied and also new geographic areas/projects.</a:t>
            </a:r>
          </a:p>
          <a:p>
            <a:endParaRPr lang="en-GB">
              <a:ea typeface="Calibri"/>
              <a:cs typeface="Calibri"/>
            </a:endParaRPr>
          </a:p>
          <a:p>
            <a:r>
              <a:rPr lang="en-GB" b="1">
                <a:ea typeface="Calibri"/>
                <a:cs typeface="Calibri"/>
              </a:rPr>
              <a:t>Finally, this is the last confirmed round of LIF – we do not know if there will be any funding for future rounds, so if you want to apply, now is the time. </a:t>
            </a:r>
          </a:p>
          <a:p>
            <a:pPr>
              <a:spcAft>
                <a:spcPct val="0"/>
              </a:spcAft>
            </a:pPr>
            <a:endParaRPr lang="en-GB"/>
          </a:p>
        </p:txBody>
      </p:sp>
      <p:sp>
        <p:nvSpPr>
          <p:cNvPr id="4" name="Slide Number Placeholder 3"/>
          <p:cNvSpPr>
            <a:spLocks noGrp="1"/>
          </p:cNvSpPr>
          <p:nvPr>
            <p:ph type="sldNum" sz="quarter" idx="5"/>
          </p:nvPr>
        </p:nvSpPr>
        <p:spPr/>
        <p:txBody>
          <a:bodyPr/>
          <a:lstStyle/>
          <a:p>
            <a:fld id="{03E8813F-B03E-4E91-8BD5-129485BE00AF}" type="slidenum">
              <a:rPr lang="en-GB" smtClean="0"/>
              <a:t>3</a:t>
            </a:fld>
            <a:endParaRPr lang="en-GB"/>
          </a:p>
        </p:txBody>
      </p:sp>
    </p:spTree>
    <p:extLst>
      <p:ext uri="{BB962C8B-B14F-4D97-AF65-F5344CB8AC3E}">
        <p14:creationId xmlns:p14="http://schemas.microsoft.com/office/powerpoint/2010/main" val="3221048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rgbClr val="000000"/>
                </a:solidFill>
                <a:latin typeface="Georgia"/>
              </a:rPr>
              <a:t>As</a:t>
            </a:r>
            <a:r>
              <a:rPr lang="en-GB" sz="1200" b="0" i="0">
                <a:solidFill>
                  <a:srgbClr val="000000"/>
                </a:solidFill>
                <a:effectLst/>
                <a:latin typeface="Georgia"/>
              </a:rPr>
              <a:t> with Round 1</a:t>
            </a:r>
            <a:r>
              <a:rPr lang="en-GB">
                <a:solidFill>
                  <a:srgbClr val="000000"/>
                </a:solidFill>
                <a:latin typeface="Georgia"/>
              </a:rPr>
              <a:t> &amp; 2</a:t>
            </a:r>
            <a:r>
              <a:rPr lang="en-GB" sz="1200" b="0" i="0">
                <a:solidFill>
                  <a:srgbClr val="000000"/>
                </a:solidFill>
                <a:effectLst/>
                <a:latin typeface="Georgia"/>
              </a:rPr>
              <a:t> it is anticipated that the fund will be investing in the following broad categories:</a:t>
            </a:r>
          </a:p>
          <a:p>
            <a:endParaRPr lang="en-GB">
              <a:latin typeface="Georgia"/>
              <a:cs typeface="Calibri"/>
            </a:endParaRPr>
          </a:p>
          <a:p>
            <a:pPr marL="171450" indent="-171450" algn="l" rtl="0" fontAlgn="base">
              <a:buFont typeface="Arial" panose="020B0604020202020204" pitchFamily="34" charset="0"/>
              <a:buChar char="•"/>
            </a:pPr>
            <a:r>
              <a:rPr lang="en-GB" sz="1200" b="1" i="0">
                <a:solidFill>
                  <a:srgbClr val="000000"/>
                </a:solidFill>
                <a:effectLst/>
                <a:latin typeface="Georgia"/>
              </a:rPr>
              <a:t>investment in digital infrastructure </a:t>
            </a:r>
            <a:r>
              <a:rPr lang="en-GB" sz="1200" b="0" i="0">
                <a:solidFill>
                  <a:srgbClr val="000000"/>
                </a:solidFill>
                <a:effectLst/>
                <a:latin typeface="Georgia"/>
              </a:rPr>
              <a:t>such as computers, interactive tech and software</a:t>
            </a:r>
          </a:p>
          <a:p>
            <a:pPr fontAlgn="base"/>
            <a:r>
              <a:rPr lang="en-GB">
                <a:solidFill>
                  <a:srgbClr val="000000"/>
                </a:solidFill>
                <a:latin typeface="Georgia"/>
              </a:rPr>
              <a:t>    </a:t>
            </a:r>
            <a:r>
              <a:rPr lang="en-GB" sz="1200" b="0" i="0">
                <a:solidFill>
                  <a:srgbClr val="000000"/>
                </a:solidFill>
                <a:effectLst/>
                <a:latin typeface="Georgia"/>
              </a:rPr>
              <a:t> as well as</a:t>
            </a:r>
            <a:endParaRPr lang="en-GB" sz="1200" b="1" i="0">
              <a:solidFill>
                <a:srgbClr val="000000"/>
              </a:solidFill>
              <a:effectLst/>
              <a:latin typeface="Georgia"/>
            </a:endParaRPr>
          </a:p>
          <a:p>
            <a:pPr marL="171450" indent="-171450" fontAlgn="base">
              <a:buFont typeface="Arial" panose="020B0604020202020204" pitchFamily="34" charset="0"/>
              <a:buChar char="•"/>
            </a:pPr>
            <a:r>
              <a:rPr lang="en-GB" sz="1200" b="1" i="0">
                <a:solidFill>
                  <a:srgbClr val="000000"/>
                </a:solidFill>
                <a:effectLst/>
                <a:latin typeface="Georgia"/>
              </a:rPr>
              <a:t>investment in physical spaces</a:t>
            </a:r>
            <a:r>
              <a:rPr lang="en-GB" sz="1200" b="0" i="0">
                <a:solidFill>
                  <a:srgbClr val="000000"/>
                </a:solidFill>
                <a:effectLst/>
                <a:latin typeface="Georgia"/>
              </a:rPr>
              <a:t> whether it’s the structure of the space itself or the facilities within it</a:t>
            </a:r>
            <a:r>
              <a:rPr lang="en-GB">
                <a:solidFill>
                  <a:srgbClr val="000000"/>
                </a:solidFill>
                <a:latin typeface="Georgia"/>
              </a:rPr>
              <a:t> </a:t>
            </a:r>
            <a:endParaRPr lang="en-GB" sz="1200" b="1" i="0">
              <a:solidFill>
                <a:srgbClr val="000000"/>
              </a:solidFill>
              <a:effectLst/>
              <a:latin typeface="Georgia"/>
            </a:endParaRPr>
          </a:p>
          <a:p>
            <a:pPr marL="171450" indent="-171450" algn="l" rtl="0" fontAlgn="base">
              <a:buFont typeface="Arial" panose="020B0604020202020204" pitchFamily="34" charset="0"/>
              <a:buChar char="•"/>
            </a:pPr>
            <a:endParaRPr lang="en-GB">
              <a:cs typeface="Calibri"/>
            </a:endParaRPr>
          </a:p>
          <a:p>
            <a:pPr algn="l" rtl="0" fontAlgn="base"/>
            <a:r>
              <a:rPr lang="en-GB" sz="1800" b="1" i="0">
                <a:solidFill>
                  <a:srgbClr val="000000"/>
                </a:solidFill>
                <a:effectLst/>
                <a:latin typeface="Georgia"/>
              </a:rPr>
              <a:t>Through these project types the fund aims to:</a:t>
            </a:r>
          </a:p>
          <a:p>
            <a:pPr algn="l" rtl="0" fontAlgn="base"/>
            <a:endParaRPr lang="en-GB" b="0" i="0">
              <a:solidFill>
                <a:srgbClr val="000000"/>
              </a:solidFill>
              <a:effectLst/>
              <a:latin typeface="Georgia"/>
            </a:endParaRPr>
          </a:p>
          <a:p>
            <a:pPr marL="285750" indent="-285750" algn="l" rtl="0" fontAlgn="base">
              <a:buFont typeface="Arial" panose="020B0604020202020204" pitchFamily="34" charset="0"/>
              <a:buChar char="•"/>
            </a:pPr>
            <a:r>
              <a:rPr lang="en-GB" sz="1800" b="0" i="0">
                <a:solidFill>
                  <a:srgbClr val="000000"/>
                </a:solidFill>
                <a:effectLst/>
                <a:latin typeface="Georgia"/>
              </a:rPr>
              <a:t>increase the sustainability and potential for transformation of libraries by developing more flexible, more commercial spaces </a:t>
            </a:r>
          </a:p>
          <a:p>
            <a:pPr marL="285750" indent="-285750" algn="l" rtl="0" fontAlgn="base">
              <a:buFont typeface="Arial" panose="020B0604020202020204" pitchFamily="34" charset="0"/>
              <a:buChar char="•"/>
            </a:pPr>
            <a:r>
              <a:rPr lang="en-GB" sz="1800" b="0" i="0">
                <a:solidFill>
                  <a:srgbClr val="000000"/>
                </a:solidFill>
                <a:effectLst/>
                <a:latin typeface="Georgia"/>
              </a:rPr>
              <a:t>increase and improve digital access within communities </a:t>
            </a:r>
          </a:p>
          <a:p>
            <a:pPr marL="285750" indent="-285750" algn="l" rtl="0" fontAlgn="base">
              <a:buFont typeface="Arial" panose="020B0604020202020204" pitchFamily="34" charset="0"/>
              <a:buChar char="•"/>
            </a:pPr>
            <a:r>
              <a:rPr lang="en-GB" sz="1800" b="0" i="0">
                <a:solidFill>
                  <a:srgbClr val="000000"/>
                </a:solidFill>
                <a:effectLst/>
                <a:latin typeface="Georgia"/>
              </a:rPr>
              <a:t>connect libraries to their communities and increase library use </a:t>
            </a:r>
            <a:endParaRPr lang="en-GB">
              <a:latin typeface="Georgia"/>
              <a:cs typeface="Calibri"/>
            </a:endParaRPr>
          </a:p>
          <a:p>
            <a:pPr algn="l" rtl="0" fontAlgn="base"/>
            <a:endParaRPr lang="en-GB" sz="1800" b="0" i="0">
              <a:solidFill>
                <a:srgbClr val="000000"/>
              </a:solidFill>
              <a:effectLst/>
              <a:latin typeface="Georgia"/>
            </a:endParaRPr>
          </a:p>
          <a:p>
            <a:pPr>
              <a:spcAft>
                <a:spcPct val="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8813F-B03E-4E91-8BD5-129485BE00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04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LIF uses a two-stage application process. The first stage is an expression of interest – these are shorter and quicker than a full application and they notify us of your intention to apply. After reviewing the </a:t>
            </a:r>
            <a:r>
              <a:rPr lang="en-US" err="1"/>
              <a:t>EoIs</a:t>
            </a:r>
            <a:r>
              <a:rPr lang="en-US"/>
              <a:t> we will then decide how many </a:t>
            </a:r>
            <a:r>
              <a:rPr lang="en-US" err="1"/>
              <a:t>EoIs</a:t>
            </a:r>
            <a:r>
              <a:rPr lang="en-US"/>
              <a:t> to invite to make a full application</a:t>
            </a:r>
          </a:p>
          <a:p>
            <a:endParaRPr lang="en-US"/>
          </a:p>
          <a:p>
            <a:pPr marL="342900" indent="-342900">
              <a:buFont typeface="Arial,Sans-Serif"/>
              <a:buChar char="•"/>
            </a:pPr>
            <a:r>
              <a:rPr lang="en-GB" err="1"/>
              <a:t>EoIS</a:t>
            </a:r>
            <a:r>
              <a:rPr lang="en-GB"/>
              <a:t> open on </a:t>
            </a:r>
            <a:r>
              <a:rPr lang="en-GB" err="1"/>
              <a:t>Grantium</a:t>
            </a:r>
            <a:r>
              <a:rPr lang="en-GB"/>
              <a:t> at </a:t>
            </a:r>
            <a:r>
              <a:rPr lang="en-GB" b="1"/>
              <a:t>9am on 17 April 2023</a:t>
            </a:r>
            <a:endParaRPr lang="en-GB"/>
          </a:p>
          <a:p>
            <a:pPr marL="342900" indent="-342900">
              <a:buFont typeface="Arial,Sans-Serif"/>
              <a:buChar char="•"/>
            </a:pPr>
            <a:r>
              <a:rPr lang="en-GB"/>
              <a:t>Deadline is </a:t>
            </a:r>
            <a:r>
              <a:rPr lang="en-GB" b="1"/>
              <a:t>12pm (midday) on 19 June 2023</a:t>
            </a:r>
            <a:endParaRPr lang="en-US"/>
          </a:p>
          <a:p>
            <a:pPr marL="342900" indent="-342900">
              <a:buFont typeface="Arial,Sans-Serif"/>
              <a:buChar char="•"/>
            </a:pPr>
            <a:endParaRPr lang="en-GB"/>
          </a:p>
          <a:p>
            <a:r>
              <a:rPr lang="en-GB"/>
              <a:t>Reviews will take place over the following weeks &amp; projects that show potential to deliver against the aims and outcomes of the fund will be invited to submit a full application</a:t>
            </a:r>
            <a:endParaRPr lang="en-US"/>
          </a:p>
          <a:p>
            <a:pPr marL="342900" indent="-342900">
              <a:buFont typeface="Arial,Sans-Serif"/>
              <a:buChar char="•"/>
            </a:pPr>
            <a:endParaRPr lang="en-GB"/>
          </a:p>
          <a:p>
            <a:pPr marL="285750" indent="-285750">
              <a:lnSpc>
                <a:spcPct val="90000"/>
              </a:lnSpc>
              <a:spcBef>
                <a:spcPts val="1000"/>
              </a:spcBef>
              <a:buFont typeface="Arial,Sans-Serif"/>
              <a:buChar char="•"/>
            </a:pPr>
            <a:r>
              <a:rPr lang="en-GB"/>
              <a:t>Full apps open on </a:t>
            </a:r>
            <a:r>
              <a:rPr lang="en-GB" err="1"/>
              <a:t>Grantium</a:t>
            </a:r>
            <a:r>
              <a:rPr lang="en-GB"/>
              <a:t> at </a:t>
            </a:r>
            <a:r>
              <a:rPr lang="en-GB" b="1"/>
              <a:t>9am on 19 July 2023</a:t>
            </a:r>
            <a:endParaRPr lang="en-US"/>
          </a:p>
          <a:p>
            <a:pPr marL="285750" indent="-285750">
              <a:lnSpc>
                <a:spcPct val="90000"/>
              </a:lnSpc>
              <a:spcBef>
                <a:spcPts val="1000"/>
              </a:spcBef>
              <a:buFont typeface="Arial,Sans-Serif"/>
              <a:buChar char="•"/>
            </a:pPr>
            <a:r>
              <a:rPr lang="en-GB"/>
              <a:t>Deadline is </a:t>
            </a:r>
            <a:r>
              <a:rPr lang="en-GB" b="1"/>
              <a:t>12pm (midday) on 18 September 2023</a:t>
            </a:r>
            <a:br>
              <a:rPr lang="en-GB" b="1">
                <a:cs typeface="+mn-lt"/>
              </a:rPr>
            </a:br>
            <a:endParaRPr lang="en-GB"/>
          </a:p>
          <a:p>
            <a:pPr>
              <a:lnSpc>
                <a:spcPct val="90000"/>
              </a:lnSpc>
              <a:spcBef>
                <a:spcPts val="1000"/>
              </a:spcBef>
            </a:pPr>
            <a:r>
              <a:rPr lang="en-GB"/>
              <a:t>Final decisions will be made at the end of February 2024 and we will be notifying applicants and making announcements in March with Funding Agreements to follow at the end of March/start of April. </a:t>
            </a:r>
            <a:br>
              <a:rPr lang="en-GB">
                <a:cs typeface="+mn-lt"/>
              </a:rPr>
            </a:br>
            <a:br>
              <a:rPr lang="en-GB">
                <a:cs typeface="+mn-lt"/>
              </a:rPr>
            </a:br>
            <a:r>
              <a:rPr lang="en-GB"/>
              <a:t>Projects will begin from April 2024 and can run for as </a:t>
            </a:r>
            <a:r>
              <a:rPr lang="en-GB" err="1"/>
              <a:t>lnog</a:t>
            </a:r>
            <a:r>
              <a:rPr lang="en-GB"/>
              <a:t> as anywhere up to 3 years, finishing by 31/3/2027</a:t>
            </a:r>
            <a:endParaRPr lang="en-US"/>
          </a:p>
          <a:p>
            <a:endParaRPr lang="en-US"/>
          </a:p>
          <a:p>
            <a:endParaRPr lang="en-US" sz="1800" b="1">
              <a:latin typeface="Calibri"/>
              <a:cs typeface="Calibri"/>
            </a:endParaRPr>
          </a:p>
        </p:txBody>
      </p:sp>
      <p:sp>
        <p:nvSpPr>
          <p:cNvPr id="4" name="Slide Number Placeholder 3"/>
          <p:cNvSpPr>
            <a:spLocks noGrp="1"/>
          </p:cNvSpPr>
          <p:nvPr>
            <p:ph type="sldNum" sz="quarter" idx="5"/>
          </p:nvPr>
        </p:nvSpPr>
        <p:spPr/>
        <p:txBody>
          <a:bodyPr/>
          <a:lstStyle/>
          <a:p>
            <a:fld id="{03E8813F-B03E-4E91-8BD5-129485BE00AF}" type="slidenum">
              <a:rPr lang="en-GB" smtClean="0"/>
              <a:t>5</a:t>
            </a:fld>
            <a:endParaRPr lang="en-GB"/>
          </a:p>
        </p:txBody>
      </p:sp>
    </p:spTree>
    <p:extLst>
      <p:ext uri="{BB962C8B-B14F-4D97-AF65-F5344CB8AC3E}">
        <p14:creationId xmlns:p14="http://schemas.microsoft.com/office/powerpoint/2010/main" val="1863283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Font typeface="Arial"/>
              <a:buNone/>
            </a:pPr>
            <a:r>
              <a:rPr lang="en-GB" b="1">
                <a:cs typeface="+mn-lt"/>
              </a:rPr>
              <a:t>We classify eligible LIF projects into two basic types - </a:t>
            </a:r>
            <a:r>
              <a:rPr lang="en-GB" b="1"/>
              <a:t>building projects and non-building projects and we’ll have a look at the difference between the two in a minute, but to give you an idea of the types of work we can support here’s an overview of some of the things funded in the first two rounds.</a:t>
            </a:r>
            <a:br>
              <a:rPr lang="en-GB" b="1">
                <a:cs typeface="+mn-lt"/>
              </a:rPr>
            </a:br>
            <a:endParaRPr lang="en-GB"/>
          </a:p>
          <a:p>
            <a:pPr marL="171450" indent="-171450">
              <a:lnSpc>
                <a:spcPct val="110000"/>
              </a:lnSpc>
              <a:buFont typeface="Arial" panose="020B0604020202020204" pitchFamily="34" charset="0"/>
              <a:buChar char="•"/>
            </a:pPr>
            <a:r>
              <a:rPr lang="en-GB"/>
              <a:t>Structural changes such as extensions, heavy refurbishments &amp; ‘making good’ – so this might involve not just the implementation of things like the building of an extension, but also the removal, we’ve seen walls knocked through, fitted furniture removed, toilets and kitchens ripped out, escalators being removed, all so something different can be put into place like performance or workshop areas, sensory play areas. We’ve seen entranceways reconfigured to make them more accessible for disabled users and parents with pushchairs and prams etc.</a:t>
            </a:r>
            <a:endParaRPr lang="en-US"/>
          </a:p>
          <a:p>
            <a:pPr marL="285750" marR="0" lvl="0" indent="-285750" algn="l" defTabSz="914400" rtl="0" eaLnBrk="1" fontAlgn="auto" latinLnBrk="0" hangingPunct="1">
              <a:lnSpc>
                <a:spcPct val="110000"/>
              </a:lnSpc>
              <a:spcBef>
                <a:spcPts val="0"/>
              </a:spcBef>
              <a:spcAft>
                <a:spcPts val="0"/>
              </a:spcAft>
              <a:buClrTx/>
              <a:buSzTx/>
              <a:buFont typeface="Arial,Sans-Serif"/>
              <a:buChar char="•"/>
              <a:tabLst/>
              <a:defRPr/>
            </a:pPr>
            <a:r>
              <a:rPr lang="en-GB"/>
              <a:t>Mechanical, Electrical &amp; Plumbing work – upgrades &amp; improvements or new work to make libraries more comfortable and accessible or to allow for more computers for example</a:t>
            </a:r>
            <a:endParaRPr lang="en-US"/>
          </a:p>
          <a:p>
            <a:pPr marL="285750" indent="-285750">
              <a:lnSpc>
                <a:spcPct val="110000"/>
              </a:lnSpc>
              <a:buFont typeface="Arial,Sans-Serif"/>
              <a:buChar char="•"/>
            </a:pPr>
            <a:r>
              <a:rPr lang="en-GB"/>
              <a:t>New floors/ceilings to accommodate digital equipment and new electrical work</a:t>
            </a:r>
            <a:endParaRPr lang="en-GB">
              <a:cs typeface="Calibri"/>
            </a:endParaRPr>
          </a:p>
          <a:p>
            <a:pPr marL="285750" indent="-285750">
              <a:lnSpc>
                <a:spcPct val="110000"/>
              </a:lnSpc>
              <a:buFont typeface="Arial,Sans-Serif"/>
              <a:buChar char="•"/>
            </a:pPr>
            <a:endParaRPr lang="en-GB"/>
          </a:p>
          <a:p>
            <a:pPr marL="285750" marR="0" lvl="0" indent="-285750" algn="l" defTabSz="914400" rtl="0" eaLnBrk="1" fontAlgn="auto" latinLnBrk="0" hangingPunct="1">
              <a:lnSpc>
                <a:spcPct val="110000"/>
              </a:lnSpc>
              <a:spcBef>
                <a:spcPts val="0"/>
              </a:spcBef>
              <a:spcAft>
                <a:spcPts val="0"/>
              </a:spcAft>
              <a:buClrTx/>
              <a:buSzTx/>
              <a:buFont typeface="Arial,Sans-Serif"/>
              <a:buChar char="•"/>
              <a:tabLst/>
              <a:defRPr/>
            </a:pPr>
            <a:r>
              <a:rPr lang="en-GB"/>
              <a:t>Accessibility / SEND-friendly projects particularly for libraries where this has been identified as a priority – some libraries have looked at their internal design and signage alongside wider structural changes to make a space that works for everyone</a:t>
            </a:r>
            <a:endParaRPr lang="en-GB">
              <a:cs typeface="Calibri"/>
            </a:endParaRPr>
          </a:p>
          <a:p>
            <a:pPr marL="285750" indent="-285750">
              <a:lnSpc>
                <a:spcPct val="110000"/>
              </a:lnSpc>
              <a:buFont typeface="Arial,Sans-Serif"/>
              <a:buChar char="•"/>
            </a:pPr>
            <a:endParaRPr lang="en-US"/>
          </a:p>
          <a:p>
            <a:pPr marL="285750" marR="0" lvl="0" indent="-285750" algn="l" defTabSz="914400" rtl="0" eaLnBrk="1" fontAlgn="auto" latinLnBrk="0" hangingPunct="1">
              <a:lnSpc>
                <a:spcPct val="110000"/>
              </a:lnSpc>
              <a:spcBef>
                <a:spcPts val="0"/>
              </a:spcBef>
              <a:spcAft>
                <a:spcPts val="0"/>
              </a:spcAft>
              <a:buClrTx/>
              <a:buSzTx/>
              <a:buFont typeface="Arial,Sans-Serif"/>
              <a:buChar char="•"/>
              <a:tabLst/>
              <a:defRPr/>
            </a:pPr>
            <a:r>
              <a:rPr lang="en-GB"/>
              <a:t>Purchase of digital equipment such as computers, </a:t>
            </a:r>
            <a:r>
              <a:rPr lang="en-GB" err="1"/>
              <a:t>Hublets</a:t>
            </a:r>
            <a:r>
              <a:rPr lang="en-GB"/>
              <a:t>, interactive technology – there’s a been a strong focus on providing digital provision to library users and to transforming libraries as cultural and creative hubs and the implementation of makerspace technology and areas. Self service kiosks out of hours access, RFID updates.</a:t>
            </a:r>
            <a:endParaRPr lang="en-US"/>
          </a:p>
          <a:p>
            <a:pPr marL="285750" indent="-285750">
              <a:lnSpc>
                <a:spcPct val="110000"/>
              </a:lnSpc>
              <a:buFont typeface="Arial,Sans-Serif"/>
              <a:buChar char="•"/>
            </a:pPr>
            <a:r>
              <a:rPr lang="en-GB"/>
              <a:t>Upgrading or introduction of new software for library management</a:t>
            </a:r>
            <a:endParaRPr lang="en-US"/>
          </a:p>
          <a:p>
            <a:pPr marL="285750" indent="-285750">
              <a:lnSpc>
                <a:spcPct val="110000"/>
              </a:lnSpc>
              <a:buFont typeface="Arial,Sans-Serif"/>
              <a:buChar char="•"/>
            </a:pPr>
            <a:r>
              <a:rPr lang="en-GB"/>
              <a:t>Installation of accessible/changing places toilets</a:t>
            </a:r>
            <a:endParaRPr lang="en-US"/>
          </a:p>
          <a:p>
            <a:pPr marL="285750" indent="-285750">
              <a:lnSpc>
                <a:spcPct val="110000"/>
              </a:lnSpc>
              <a:buFont typeface="Arial,Sans-Serif"/>
              <a:buChar char="•"/>
            </a:pPr>
            <a:r>
              <a:rPr lang="en-GB"/>
              <a:t>Purchase and installation of movable shelving to allow for better use of space for ULO type programming</a:t>
            </a:r>
            <a:endParaRPr lang="en-US"/>
          </a:p>
          <a:p>
            <a:pPr marL="0" indent="0">
              <a:lnSpc>
                <a:spcPct val="110000"/>
              </a:lnSpc>
              <a:buFont typeface="Arial,Sans-Serif"/>
              <a:buNone/>
            </a:pPr>
            <a:endParaRPr lang="en-GB"/>
          </a:p>
          <a:p>
            <a:pPr marL="0" indent="0">
              <a:buFont typeface="Arial"/>
              <a:buNone/>
            </a:pPr>
            <a:r>
              <a:rPr lang="en-GB" b="1">
                <a:cs typeface="Calibri"/>
              </a:rPr>
              <a:t>Your project might be one of these things or a combination of things depending on the needs of your library. When it comes to building projects or non-building projects, you might be wondering whether or not this applies to you and what the implications are, which I’ll cover on the next two slides so, first of all….</a:t>
            </a:r>
          </a:p>
        </p:txBody>
      </p:sp>
      <p:sp>
        <p:nvSpPr>
          <p:cNvPr id="4" name="Slide Number Placeholder 3"/>
          <p:cNvSpPr>
            <a:spLocks noGrp="1"/>
          </p:cNvSpPr>
          <p:nvPr>
            <p:ph type="sldNum" sz="quarter" idx="5"/>
          </p:nvPr>
        </p:nvSpPr>
        <p:spPr/>
        <p:txBody>
          <a:bodyPr/>
          <a:lstStyle/>
          <a:p>
            <a:fld id="{03E8813F-B03E-4E91-8BD5-129485BE00AF}" type="slidenum">
              <a:rPr lang="en-GB" smtClean="0"/>
              <a:t>6</a:t>
            </a:fld>
            <a:endParaRPr lang="en-GB"/>
          </a:p>
        </p:txBody>
      </p:sp>
    </p:spTree>
    <p:extLst>
      <p:ext uri="{BB962C8B-B14F-4D97-AF65-F5344CB8AC3E}">
        <p14:creationId xmlns:p14="http://schemas.microsoft.com/office/powerpoint/2010/main" val="8774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Is it a building project?</a:t>
            </a:r>
            <a:br>
              <a:rPr lang="en-GB" b="1">
                <a:cs typeface="+mn-lt"/>
              </a:rPr>
            </a:br>
            <a:br>
              <a:rPr lang="en-GB" b="1">
                <a:cs typeface="+mn-lt"/>
              </a:rPr>
            </a:br>
            <a:r>
              <a:rPr lang="en-GB" b="0"/>
              <a:t>Likely, if any Statutory Approvals apply/are require.</a:t>
            </a:r>
            <a:br>
              <a:rPr lang="en-GB" b="0">
                <a:cs typeface="+mn-lt"/>
              </a:rPr>
            </a:br>
            <a:br>
              <a:rPr lang="en-GB" b="0">
                <a:cs typeface="+mn-lt"/>
              </a:rPr>
            </a:br>
            <a:r>
              <a:rPr lang="en-GB" b="0"/>
              <a:t>There are a few different types of Statutory Approval but the main ones for LIF are:</a:t>
            </a:r>
            <a:br>
              <a:rPr lang="en-GB" b="0">
                <a:cs typeface="+mn-lt"/>
              </a:rPr>
            </a:br>
            <a:endParaRPr lang="en-GB" b="0"/>
          </a:p>
          <a:p>
            <a:pPr marL="171450" indent="-171450">
              <a:buFont typeface="Arial" panose="020B0604020202020204" pitchFamily="34" charset="0"/>
              <a:buChar char="•"/>
            </a:pPr>
            <a:r>
              <a:rPr lang="en-GB" b="0"/>
              <a:t>Planning permission (outline or full) – this is usually only required if you’re building something new like a new building or an extension or to the local environment such as car parking, for example.</a:t>
            </a:r>
            <a:endParaRPr lang="en-GB" b="0">
              <a:cs typeface="Calibri"/>
            </a:endParaRPr>
          </a:p>
          <a:p>
            <a:pPr marL="171450" indent="-171450">
              <a:buFont typeface="Arial" panose="020B0604020202020204" pitchFamily="34" charset="0"/>
              <a:buChar char="•"/>
            </a:pPr>
            <a:r>
              <a:rPr lang="en-GB" b="0"/>
              <a:t>Building Regulations approval – these cover new buildings and extensions, but also apply to new mechanical, electrical and plumbing work taking place internally, new floors ceilings and amendments to internal structures.</a:t>
            </a:r>
            <a:endParaRPr lang="en-GB" b="0">
              <a:cs typeface="Calibri"/>
            </a:endParaRPr>
          </a:p>
          <a:p>
            <a:pPr marL="171450" indent="-171450">
              <a:buFont typeface="Arial" panose="020B0604020202020204" pitchFamily="34" charset="0"/>
              <a:buChar char="•"/>
            </a:pPr>
            <a:r>
              <a:rPr lang="en-GB" b="0"/>
              <a:t>Listed Building Consent – if your library is in a listed building and you want to make changes to it.</a:t>
            </a:r>
            <a:endParaRPr lang="en-GB" b="0">
              <a:cs typeface="Calibri"/>
            </a:endParaRPr>
          </a:p>
          <a:p>
            <a:pPr marL="0" indent="0">
              <a:buFont typeface="Arial" panose="020B0604020202020204" pitchFamily="34" charset="0"/>
              <a:buNone/>
            </a:pPr>
            <a:endParaRPr lang="en-GB" b="0"/>
          </a:p>
          <a:p>
            <a:pPr marL="0" indent="0">
              <a:buFont typeface="Arial" panose="020B0604020202020204" pitchFamily="34" charset="0"/>
              <a:buNone/>
            </a:pPr>
            <a:r>
              <a:rPr lang="en-GB" b="0"/>
              <a:t>SO if your project is entirely based around asset purchase, you won’t need these and therefore don’t need to think about it. However if there is any level of electrical work going on, or new flooring, for example, we will assume that building regs approval is required as a minimum, because it probably will be. If it is not (for example if you are working with an independent contractor who is qualified to assess and sign off the project without Local Planning Authority approval – you MUST tell us about this in the app otherwise it may be deemed ineligible. </a:t>
            </a:r>
            <a:br>
              <a:rPr lang="en-GB" b="0">
                <a:cs typeface="+mn-lt"/>
              </a:rPr>
            </a:br>
            <a:br>
              <a:rPr lang="en-GB" b="0">
                <a:cs typeface="+mn-lt"/>
              </a:rPr>
            </a:br>
            <a:r>
              <a:rPr lang="en-GB" b="1"/>
              <a:t>Not sure? Get in touch.</a:t>
            </a:r>
            <a:endParaRPr lang="en-GB" b="1">
              <a:cs typeface="Calibri"/>
            </a:endParaRPr>
          </a:p>
          <a:p>
            <a:pPr marL="0" indent="0">
              <a:buFont typeface="Arial" panose="020B0604020202020204" pitchFamily="34" charset="0"/>
              <a:buNone/>
            </a:pPr>
            <a:endParaRPr lang="en-GB" b="0"/>
          </a:p>
          <a:p>
            <a:r>
              <a:rPr lang="en-GB" b="1"/>
              <a:t>- - - </a:t>
            </a:r>
            <a:endParaRPr lang="en-GB" b="1">
              <a:cs typeface="Calibri"/>
            </a:endParaRPr>
          </a:p>
          <a:p>
            <a:endParaRPr lang="en-GB" b="1"/>
          </a:p>
          <a:p>
            <a:r>
              <a:rPr lang="en-GB" b="1"/>
              <a:t>Notes for reference only:</a:t>
            </a:r>
            <a:endParaRPr lang="en-GB" b="1">
              <a:cs typeface="Calibri"/>
            </a:endParaRPr>
          </a:p>
          <a:p>
            <a:endParaRPr lang="en-GB" b="1"/>
          </a:p>
          <a:p>
            <a:r>
              <a:rPr lang="en-GB" b="1"/>
              <a:t>Building Regulations approvals </a:t>
            </a:r>
            <a:r>
              <a:rPr lang="en-GB"/>
              <a:t>can be sought either from the building control department of the local authority or from an approved inspector. In either case, a fee will be payable, relative to the type of building and the construction cost. Fee schedules can be obtained from the building control department of the local authority. It is now also possible for competent persons to self-certify that their work complies with the building regulations without submitting a building notice or incurring local authority fees.</a:t>
            </a:r>
            <a:endParaRPr lang="en-GB">
              <a:cs typeface="Calibri"/>
            </a:endParaRPr>
          </a:p>
          <a:p>
            <a:endParaRPr lang="en-GB"/>
          </a:p>
          <a:p>
            <a:r>
              <a:rPr lang="en-GB"/>
              <a:t>Full plans or building notice</a:t>
            </a:r>
            <a:endParaRPr lang="en-GB">
              <a:cs typeface="Calibri"/>
            </a:endParaRPr>
          </a:p>
          <a:p>
            <a:r>
              <a:rPr lang="en-GB"/>
              <a:t>Generally on larger, new-build projects, a 'full plans' application will be made, meaning that full details of the proposed building works are submitted for approval before the works are carried out.</a:t>
            </a:r>
            <a:endParaRPr lang="en-GB">
              <a:cs typeface="Calibri"/>
            </a:endParaRPr>
          </a:p>
          <a:p>
            <a:endParaRPr lang="en-GB"/>
          </a:p>
          <a:p>
            <a:r>
              <a:rPr lang="en-GB"/>
              <a:t>On small projects, or when changes are made to an existing building, approval may be sought by giving a 'building notice'. In this case, a building inspector will approve the works as they are carried out by a process of inspection. This does leave the client at risk that the completed works might not be approved, resulting in remedial costs.</a:t>
            </a:r>
            <a:endParaRPr lang="en-GB">
              <a:cs typeface="Calibri"/>
            </a:endParaRPr>
          </a:p>
          <a:p>
            <a:endParaRPr lang="en-GB"/>
          </a:p>
          <a:p>
            <a:r>
              <a:rPr lang="en-GB" b="1"/>
              <a:t>Planning permission </a:t>
            </a:r>
            <a:r>
              <a:rPr lang="en-GB"/>
              <a:t>is the legal process of determining whether proposed developments should be permitted. Responsibility for planning lies with local planning authorities (usually the planning department of the district or borough council). The legislation, policy and guidance that underpins planning in England can be found on the government's National Planning Practice Guidance website.</a:t>
            </a:r>
            <a:endParaRPr lang="en-GB">
              <a:cs typeface="Calibri"/>
            </a:endParaRPr>
          </a:p>
          <a:p>
            <a:endParaRPr lang="en-GB"/>
          </a:p>
          <a:p>
            <a:r>
              <a:rPr lang="en-GB"/>
              <a:t>Other than permitted developments, (which are considered to have insignificant impact), all developments require planning permission. The Town and Country Planning (General Permitted Development) Order 1995 sets out details for developments that might be permitted without requiring a planning application.</a:t>
            </a:r>
            <a:endParaRPr lang="en-GB">
              <a:cs typeface="Calibri"/>
            </a:endParaRPr>
          </a:p>
          <a:p>
            <a:endParaRPr lang="en-GB"/>
          </a:p>
          <a:p>
            <a:r>
              <a:rPr lang="en-GB"/>
              <a:t>The Ministry of Housing, Communities and Local Government (MHCLG) decides national planning policy for England and this is set out in the National Planning Policy Framework.</a:t>
            </a:r>
            <a:endParaRPr lang="en-GB">
              <a:cs typeface="Calibri"/>
            </a:endParaRPr>
          </a:p>
          <a:p>
            <a:endParaRPr lang="en-GB"/>
          </a:p>
          <a:p>
            <a:r>
              <a:rPr lang="en-GB"/>
              <a:t>Detailed and outline planning applications</a:t>
            </a:r>
          </a:p>
          <a:p>
            <a:r>
              <a:rPr lang="en-GB"/>
              <a:t>Planning applications can be detailed or outline:</a:t>
            </a:r>
          </a:p>
          <a:p>
            <a:endParaRPr lang="en-GB"/>
          </a:p>
          <a:p>
            <a:r>
              <a:rPr lang="en-GB"/>
              <a:t>Outline planning applications can be used to find out whether a proposed development is likely to be approved by the planning authority before substantial costs are incurred developing a detailed design. Outline planning applications allow the submission of outline proposals, the details of which may be agreed as 'reserved matters' applications at a later stage. NB: Applying for outline planning consent may not fall within the scope of services for members of the consultant team unless it has been separately identified under 'other activities'</a:t>
            </a:r>
          </a:p>
          <a:p>
            <a:r>
              <a:rPr lang="en-GB"/>
              <a:t>Detailed planning applications submit all the details of the proposed development at the same time.</a:t>
            </a:r>
          </a:p>
          <a:p>
            <a:r>
              <a:rPr lang="en-GB"/>
              <a:t>Planning risk</a:t>
            </a:r>
          </a:p>
          <a:p>
            <a:r>
              <a:rPr lang="en-GB"/>
              <a:t>Planning permission can be the greatest risk on a construction project.</a:t>
            </a:r>
          </a:p>
          <a:p>
            <a:endParaRPr lang="en-GB"/>
          </a:p>
          <a:p>
            <a:r>
              <a:rPr lang="en-GB"/>
              <a:t>Deciding whether to make an outline or detailed application, and when to make an application is of great importance. Typically, clients wish to secure planning permission as soon as possible so as to minimise abortive design costs. However, being granted planning permission may become more likely as the design develops and more details can be provided to the planning authority.</a:t>
            </a:r>
          </a:p>
          <a:p>
            <a:pPr>
              <a:spcAft>
                <a:spcPct val="0"/>
              </a:spcAft>
            </a:pPr>
            <a:endParaRPr lang="en-GB"/>
          </a:p>
        </p:txBody>
      </p:sp>
      <p:sp>
        <p:nvSpPr>
          <p:cNvPr id="4" name="Slide Number Placeholder 3"/>
          <p:cNvSpPr>
            <a:spLocks noGrp="1"/>
          </p:cNvSpPr>
          <p:nvPr>
            <p:ph type="sldNum" sz="quarter" idx="5"/>
          </p:nvPr>
        </p:nvSpPr>
        <p:spPr/>
        <p:txBody>
          <a:bodyPr/>
          <a:lstStyle/>
          <a:p>
            <a:fld id="{03E8813F-B03E-4E91-8BD5-129485BE00AF}" type="slidenum">
              <a:rPr lang="en-GB" smtClean="0"/>
              <a:t>7</a:t>
            </a:fld>
            <a:endParaRPr lang="en-GB"/>
          </a:p>
        </p:txBody>
      </p:sp>
    </p:spTree>
    <p:extLst>
      <p:ext uri="{BB962C8B-B14F-4D97-AF65-F5344CB8AC3E}">
        <p14:creationId xmlns:p14="http://schemas.microsoft.com/office/powerpoint/2010/main" val="376771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Now, you might be asking why is it important whether we consider it a building project or not? </a:t>
            </a:r>
            <a:r>
              <a:rPr lang="en-US" b="0"/>
              <a:t>Well, if we deem your project to be a building project we will require some additional information from you at the full application stage – so this is by the time full apps are submitted in September. These include Technical Drawings and a Cost plan developed to the standard of RIBA (Royal Institute of British Architects) stage 3.</a:t>
            </a:r>
            <a:r>
              <a:rPr lang="en-US"/>
              <a:t> </a:t>
            </a:r>
            <a:endParaRPr lang="en-US" b="1"/>
          </a:p>
          <a:p>
            <a:pPr marL="0" indent="0">
              <a:buFont typeface="Arial"/>
              <a:buNone/>
            </a:pPr>
            <a:endParaRPr lang="en-US"/>
          </a:p>
          <a:p>
            <a:pPr marL="0" indent="0">
              <a:buFont typeface="Arial"/>
              <a:buNone/>
            </a:pPr>
            <a:r>
              <a:rPr lang="en-US"/>
              <a:t>The RIBA Plan of Work 2020 is a procedural guide for architects and construction working on building projects. There are 8 stages in this plan as </a:t>
            </a:r>
            <a:r>
              <a:rPr lang="en-US" err="1"/>
              <a:t>desomnatrated</a:t>
            </a:r>
            <a:r>
              <a:rPr lang="en-US"/>
              <a:t> on screen here. So </a:t>
            </a:r>
            <a:r>
              <a:rPr lang="en-US" err="1"/>
              <a:t>let’w</a:t>
            </a:r>
            <a:r>
              <a:rPr lang="en-US"/>
              <a:t> walk through stages 0 to 3:</a:t>
            </a:r>
            <a:endParaRPr lang="en-US">
              <a:cs typeface="Calibri"/>
            </a:endParaRPr>
          </a:p>
          <a:p>
            <a:pPr marL="171450" indent="-171450">
              <a:buFont typeface="Arial"/>
              <a:buChar char="•"/>
            </a:pPr>
            <a:endParaRPr lang="en-US"/>
          </a:p>
          <a:p>
            <a:pPr marL="171450" indent="-171450">
              <a:buFont typeface="Arial"/>
              <a:buChar char="•"/>
            </a:pPr>
            <a:r>
              <a:rPr lang="en-US"/>
              <a:t>Stage 0 – Strategic Definition</a:t>
            </a:r>
          </a:p>
          <a:p>
            <a:pPr marL="171450" indent="-171450">
              <a:buFont typeface="Arial"/>
              <a:buChar char="•"/>
            </a:pPr>
            <a:r>
              <a:rPr lang="en-US"/>
              <a:t>Stage 1 – Planning and Preparation</a:t>
            </a:r>
          </a:p>
          <a:p>
            <a:pPr marL="171450" indent="-171450">
              <a:buFont typeface="Arial"/>
              <a:buChar char="•"/>
            </a:pPr>
            <a:r>
              <a:rPr lang="en-US"/>
              <a:t>Stage 2 – Concept Design – this is where your first drawings might come in, they might be hand drawn sketches or 3d rendered artistic concepts but you couldn’t hand it to a building team and say ‘make me this’, it’s more so the architect can say io the client ‘is this the sort of thing you were after?’</a:t>
            </a:r>
          </a:p>
          <a:p>
            <a:pPr marL="171450" indent="-171450">
              <a:buFont typeface="Arial"/>
              <a:buChar char="•"/>
            </a:pPr>
            <a:r>
              <a:rPr lang="en-US"/>
              <a:t>Stage 3 – Spatial Coordination</a:t>
            </a:r>
          </a:p>
          <a:p>
            <a:pPr marL="171450" indent="-171450">
              <a:buFont typeface="Arial"/>
              <a:buChar char="•"/>
            </a:pPr>
            <a:endParaRPr lang="en-US"/>
          </a:p>
          <a:p>
            <a:pPr>
              <a:defRPr/>
            </a:pPr>
            <a:r>
              <a:rPr lang="en-US"/>
              <a:t>Between now and the autumn you will find yourself working through these first 4 stages, in fact for may of you </a:t>
            </a:r>
            <a:r>
              <a:rPr lang="en-US" err="1"/>
              <a:t>you</a:t>
            </a:r>
            <a:r>
              <a:rPr lang="en-US"/>
              <a:t> may already have done some or all of this work. </a:t>
            </a:r>
          </a:p>
          <a:p>
            <a:pPr marL="0" indent="0">
              <a:buFont typeface="Arial"/>
              <a:buNone/>
            </a:pPr>
            <a:r>
              <a:rPr lang="en-US"/>
              <a:t>After stage 3 you go into the technical design stage before actually doing the work and putting it into use</a:t>
            </a:r>
          </a:p>
          <a:p>
            <a:pPr marL="0" indent="0">
              <a:buFont typeface="Arial"/>
              <a:buNone/>
            </a:pPr>
            <a:endParaRPr lang="en-US"/>
          </a:p>
          <a:p>
            <a:r>
              <a:rPr lang="en-US" b="1"/>
              <a:t>So what is Workstage 3 and why do we require it? </a:t>
            </a:r>
            <a:r>
              <a:rPr lang="en-US" b="0"/>
              <a:t>Well, it’s called </a:t>
            </a:r>
            <a:r>
              <a:rPr lang="en-US"/>
              <a:t>Spatial coordination and, as the name suggests it’s where the idea, or the initial concepts and sketches, are coordinated within to the space in which the work is to be done. </a:t>
            </a:r>
            <a:r>
              <a:rPr lang="en-GB"/>
              <a:t>The architectural concept is validated through </a:t>
            </a:r>
            <a:r>
              <a:rPr lang="en-GB" sz="1800">
                <a:solidFill>
                  <a:srgbClr val="FF0000"/>
                </a:solidFill>
                <a:effectLst/>
                <a:latin typeface="Georgia"/>
                <a:ea typeface="Times New Roman" panose="02020603050405020304" pitchFamily="18" charset="0"/>
                <a:cs typeface="Calibri" panose="020F0502020204030204" pitchFamily="34" charset="0"/>
              </a:rPr>
              <a:t>surveys and design coordination across design disciplines for example. architecture and structural and mechanical &amp; electrical engineering </a:t>
            </a:r>
            <a:r>
              <a:rPr lang="en-GB" sz="1800">
                <a:effectLst/>
                <a:latin typeface="Georgia"/>
                <a:ea typeface="Times New Roman" panose="02020603050405020304" pitchFamily="18" charset="0"/>
                <a:cs typeface="Calibri" panose="020F0502020204030204" pitchFamily="34" charset="0"/>
              </a:rPr>
              <a:t>design studies and analysis. SO q</a:t>
            </a:r>
            <a:r>
              <a:rPr lang="en-GB">
                <a:cs typeface="+mn-lt"/>
              </a:rPr>
              <a:t>ualified people will look at the work to date, measure up the existing space, measure up the work to take place, test it out, plan it and draw it up. It will be drawn to scale so we’ll usually see measurements or scales in there, there might be design notes </a:t>
            </a:r>
            <a:r>
              <a:rPr lang="en-GB" sz="1800">
                <a:effectLst/>
                <a:latin typeface="Georgia"/>
                <a:ea typeface="Times New Roman" panose="02020603050405020304" pitchFamily="18" charset="0"/>
                <a:cs typeface="Calibri" panose="020F0502020204030204" pitchFamily="34" charset="0"/>
              </a:rPr>
              <a:t> </a:t>
            </a:r>
            <a:r>
              <a:rPr lang="en-GB" sz="1800">
                <a:solidFill>
                  <a:srgbClr val="FF0000"/>
                </a:solidFill>
                <a:effectLst/>
                <a:latin typeface="Georgia"/>
                <a:ea typeface="Times New Roman" panose="02020603050405020304" pitchFamily="18" charset="0"/>
                <a:cs typeface="Calibri" panose="020F0502020204030204" pitchFamily="34" charset="0"/>
              </a:rPr>
              <a:t>such as key material components like timber flooring</a:t>
            </a:r>
            <a:r>
              <a:rPr lang="en-GB">
                <a:cs typeface="+mn-lt"/>
              </a:rPr>
              <a:t>, they might include floor plans and/or elevations and/or cross sections. These drawings allow us to not only visualise the work to be carried out but it shows us that it is viable and, crucially, gives the cost consultant a level of detail that allows them to more accurately estimate the cost of the project. They’ll be able to go ah right I need 100 square metres of timber flooring or 3 weeks of site management and labour fees. This is the sort of info that goes in the cost plan.</a:t>
            </a:r>
            <a:br>
              <a:rPr lang="en-GB">
                <a:cs typeface="+mn-lt"/>
              </a:rPr>
            </a:br>
            <a:br>
              <a:rPr lang="en-GB">
                <a:cs typeface="+mn-lt"/>
              </a:rPr>
            </a:br>
            <a:r>
              <a:rPr lang="en-GB">
                <a:cs typeface="+mn-lt"/>
              </a:rPr>
              <a:t>A cost plan is a document that outlines how much everything will cost in terms of construction, so it’ll cover things like your materials costs, site management and labourers fees, preliminaries (on-site overheads for construction). They’ll also include assumptions, exclusions, potential risks and their costs and information on who prepared it. They won’t cover income or non-construction costs.</a:t>
            </a:r>
          </a:p>
          <a:p>
            <a:pPr marL="0" indent="0">
              <a:buFont typeface="Arial"/>
              <a:buNone/>
            </a:pPr>
            <a:endParaRPr lang="en-GB">
              <a:cs typeface="+mn-lt"/>
            </a:endParaRPr>
          </a:p>
          <a:p>
            <a:pPr marL="0" indent="0">
              <a:buFont typeface="Arial"/>
              <a:buNone/>
            </a:pPr>
            <a:r>
              <a:rPr lang="en-GB">
                <a:cs typeface="+mn-lt"/>
              </a:rPr>
              <a:t>It’s imperative the Cost Plan is based on the stage 3 drawing as this will provide the most up to date and accurate reflection of the expected costs. If you’re working with an architect or cost consultant (such as a quantity surveyor) they will prepare these documents so ask them for these docs to be developed up to stage 3 for submission with your app.</a:t>
            </a:r>
          </a:p>
          <a:p>
            <a:pPr marL="0" indent="0">
              <a:buFont typeface="Arial"/>
              <a:buNone/>
            </a:pPr>
            <a:endParaRPr lang="en-GB">
              <a:cs typeface="+mn-lt"/>
            </a:endParaRPr>
          </a:p>
          <a:p>
            <a:r>
              <a:rPr lang="en-GB">
                <a:cs typeface="+mn-lt"/>
              </a:rPr>
              <a:t>For building projects we also ask that an access audit is carried out by an independent access consultant. This is not part of RIBA </a:t>
            </a:r>
            <a:r>
              <a:rPr lang="en-GB" err="1">
                <a:cs typeface="+mn-lt"/>
              </a:rPr>
              <a:t>workstage</a:t>
            </a:r>
            <a:r>
              <a:rPr lang="en-GB">
                <a:cs typeface="+mn-lt"/>
              </a:rPr>
              <a:t> 3, in fact this would usually take place at an earlier stage such as stage 1, </a:t>
            </a:r>
            <a:r>
              <a:rPr lang="en-GB" sz="1200">
                <a:solidFill>
                  <a:srgbClr val="FF0000"/>
                </a:solidFill>
                <a:effectLst/>
                <a:latin typeface="Georgia"/>
                <a:ea typeface="Times New Roman" panose="02020603050405020304" pitchFamily="18" charset="0"/>
              </a:rPr>
              <a:t>but access audits should inform the Stage 3 work so that designs reflect some or all of the access recommendations (with rationale provided for recommendations not incorporated into designs).</a:t>
            </a:r>
            <a:endParaRPr lang="en-GB" sz="1100">
              <a:solidFill>
                <a:srgbClr val="FF0000"/>
              </a:solidFill>
              <a:effectLst/>
              <a:latin typeface="Georgia"/>
              <a:ea typeface="Calibri" panose="020F0502020204030204" pitchFamily="34" charset="0"/>
            </a:endParaRPr>
          </a:p>
          <a:p>
            <a:pPr marL="0" indent="0">
              <a:buFont typeface="Arial"/>
              <a:buNone/>
            </a:pPr>
            <a:br>
              <a:rPr lang="en-GB">
                <a:cs typeface="+mn-lt"/>
              </a:rPr>
            </a:br>
            <a:endParaRPr lang="en-US"/>
          </a:p>
        </p:txBody>
      </p:sp>
      <p:sp>
        <p:nvSpPr>
          <p:cNvPr id="4" name="Slide Number Placeholder 3"/>
          <p:cNvSpPr>
            <a:spLocks noGrp="1"/>
          </p:cNvSpPr>
          <p:nvPr>
            <p:ph type="sldNum" sz="quarter" idx="5"/>
          </p:nvPr>
        </p:nvSpPr>
        <p:spPr/>
        <p:txBody>
          <a:bodyPr/>
          <a:lstStyle/>
          <a:p>
            <a:fld id="{03E8813F-B03E-4E91-8BD5-129485BE00AF}" type="slidenum">
              <a:rPr lang="en-GB" smtClean="0"/>
              <a:t>8</a:t>
            </a:fld>
            <a:endParaRPr lang="en-GB"/>
          </a:p>
        </p:txBody>
      </p:sp>
    </p:spTree>
    <p:extLst>
      <p:ext uri="{BB962C8B-B14F-4D97-AF65-F5344CB8AC3E}">
        <p14:creationId xmlns:p14="http://schemas.microsoft.com/office/powerpoint/2010/main" val="844727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it? It’s a report, carried out ideally by an independent auditor that looks at the accessibility of your venue. It is not an assessment of how your venue meets the Equalities Act 2010, it goes beyond that.</a:t>
            </a:r>
          </a:p>
          <a:p>
            <a:endParaRPr lang="en-GB" b="0"/>
          </a:p>
          <a:p>
            <a:pPr marL="457189" indent="-457189">
              <a:buFont typeface="Arial" panose="020B0604020202020204" pitchFamily="34" charset="0"/>
              <a:buChar char="•"/>
            </a:pPr>
            <a:r>
              <a:rPr lang="en-GB" b="0"/>
              <a:t>Finding out about the venue and/or events</a:t>
            </a:r>
          </a:p>
          <a:p>
            <a:pPr marL="457189" indent="-457189">
              <a:buFont typeface="Arial" panose="020B0604020202020204" pitchFamily="34" charset="0"/>
              <a:buChar char="•"/>
            </a:pPr>
            <a:r>
              <a:rPr lang="en-GB" b="0"/>
              <a:t>Getting to the venue (transport, parking etc.)</a:t>
            </a:r>
          </a:p>
          <a:p>
            <a:pPr marL="457189" indent="-457189">
              <a:buFont typeface="Arial" panose="020B0604020202020204" pitchFamily="34" charset="0"/>
              <a:buChar char="•"/>
            </a:pPr>
            <a:r>
              <a:rPr lang="en-GB" b="0"/>
              <a:t>Physical accessibility</a:t>
            </a:r>
          </a:p>
          <a:p>
            <a:pPr marL="457189" indent="-457189">
              <a:buFont typeface="Arial" panose="020B0604020202020204" pitchFamily="34" charset="0"/>
              <a:buChar char="•"/>
            </a:pPr>
            <a:r>
              <a:rPr lang="en-GB" b="0"/>
              <a:t>Signage and getting around</a:t>
            </a:r>
          </a:p>
          <a:p>
            <a:pPr marL="457189" indent="-457189">
              <a:buFont typeface="Arial" panose="020B0604020202020204" pitchFamily="34" charset="0"/>
              <a:buChar char="•"/>
            </a:pPr>
            <a:r>
              <a:rPr lang="en-GB" b="0"/>
              <a:t>On-site support</a:t>
            </a:r>
          </a:p>
          <a:p>
            <a:pPr marL="457189" indent="-457189">
              <a:buFont typeface="Arial" panose="020B0604020202020204" pitchFamily="34" charset="0"/>
              <a:buChar char="•"/>
            </a:pPr>
            <a:r>
              <a:rPr lang="en-GB" b="0"/>
              <a:t>Communications materials</a:t>
            </a:r>
          </a:p>
          <a:p>
            <a:pPr marL="457189" indent="-457189">
              <a:buFont typeface="Arial" panose="020B0604020202020204" pitchFamily="34" charset="0"/>
              <a:buChar char="•"/>
            </a:pPr>
            <a:r>
              <a:rPr lang="en-GB" b="0"/>
              <a:t>Braille, </a:t>
            </a:r>
          </a:p>
          <a:p>
            <a:pPr marL="457189" indent="-457189">
              <a:buFont typeface="Arial" panose="020B0604020202020204" pitchFamily="34" charset="0"/>
              <a:buChar char="•"/>
            </a:pPr>
            <a:r>
              <a:rPr lang="en-GB" b="0"/>
              <a:t>Recommendations for improvements</a:t>
            </a:r>
            <a:endParaRPr lang="en-GB"/>
          </a:p>
          <a:p>
            <a:endParaRPr lang="en-GB"/>
          </a:p>
          <a:p>
            <a:r>
              <a:rPr lang="en-GB" b="1"/>
              <a:t>Why we ask for it?</a:t>
            </a:r>
            <a:br>
              <a:rPr lang="en-GB"/>
            </a:br>
            <a:endParaRPr lang="en-GB"/>
          </a:p>
          <a:p>
            <a:r>
              <a:rPr lang="en-GB"/>
              <a:t>This is mandatory for building projects because of the nature of the work but we would recommend everybody carry out an access audit if possible, they can be done from anywhere from a couple of hundred pounds to a few thousand. Depending on library size, level of audit etc.</a:t>
            </a:r>
          </a:p>
          <a:p>
            <a:br>
              <a:rPr lang="en-GB"/>
            </a:br>
            <a:r>
              <a:rPr lang="en-GB" b="0"/>
              <a:t>We want to see the libraries current accessibility strengths AND weaknesses. Your site will have both. It is highly unlikely that any given place in the UK is 100% perfectly accessible and we don’t expect them to be. But one of the focuses of this programme is about identifying where things can be better and addressing them. This is where this comes 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a:br>
            <a:r>
              <a:rPr lang="en-GB" b="0"/>
              <a:t>We are looking for projects respond to the AA, focusing on best practice in line with our strategy – not basic meeting the Equalities Act (or </a:t>
            </a:r>
            <a:r>
              <a:rPr lang="en-GB" b="0" i="0">
                <a:solidFill>
                  <a:srgbClr val="000000"/>
                </a:solidFill>
                <a:effectLst/>
                <a:latin typeface="Arial" panose="020B0604020202020204" pitchFamily="34" charset="0"/>
              </a:rPr>
              <a:t>Disability Discrimination Act which was replaced by Equalities Act in 2010). </a:t>
            </a:r>
            <a:r>
              <a:rPr lang="en-GB" b="0"/>
              <a:t>Stronger projects in R1 &amp; R2 directly responded to access audits.</a:t>
            </a:r>
            <a:br>
              <a:rPr lang="en-GB" b="0"/>
            </a:br>
            <a:br>
              <a:rPr lang="en-GB"/>
            </a:br>
            <a:r>
              <a:rPr lang="en-GB" b="0"/>
              <a:t>A statement of compliance is not an audit.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Independent auditors preferred.</a:t>
            </a:r>
          </a:p>
          <a:p>
            <a:endParaRPr lang="en-GB"/>
          </a:p>
          <a:p>
            <a:endParaRPr lang="en-GB"/>
          </a:p>
          <a:p>
            <a:pPr>
              <a:spcAft>
                <a:spcPct val="0"/>
              </a:spcAft>
            </a:pPr>
            <a:endParaRPr lang="en-GB"/>
          </a:p>
        </p:txBody>
      </p:sp>
      <p:sp>
        <p:nvSpPr>
          <p:cNvPr id="4" name="Slide Number Placeholder 3"/>
          <p:cNvSpPr>
            <a:spLocks noGrp="1"/>
          </p:cNvSpPr>
          <p:nvPr>
            <p:ph type="sldNum" sz="quarter" idx="5"/>
          </p:nvPr>
        </p:nvSpPr>
        <p:spPr/>
        <p:txBody>
          <a:bodyPr/>
          <a:lstStyle/>
          <a:p>
            <a:fld id="{03E8813F-B03E-4E91-8BD5-129485BE00AF}" type="slidenum">
              <a:rPr lang="en-GB" smtClean="0"/>
              <a:t>9</a:t>
            </a:fld>
            <a:endParaRPr lang="en-GB"/>
          </a:p>
        </p:txBody>
      </p:sp>
    </p:spTree>
    <p:extLst>
      <p:ext uri="{BB962C8B-B14F-4D97-AF65-F5344CB8AC3E}">
        <p14:creationId xmlns:p14="http://schemas.microsoft.com/office/powerpoint/2010/main" val="1088509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526B0-AD3F-410A-944C-766AA3D058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A15032-C991-4223-AA2D-045C520678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2A9D3-FFD0-47B7-95D6-88DD10B0719F}"/>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5" name="Footer Placeholder 4">
            <a:extLst>
              <a:ext uri="{FF2B5EF4-FFF2-40B4-BE49-F238E27FC236}">
                <a16:creationId xmlns:a16="http://schemas.microsoft.com/office/drawing/2014/main" id="{2F679587-1CC6-42C0-8830-66F4FB0DEF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0FB254-6A40-48C9-A4E0-18EACB54DEE9}"/>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19027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58AD-24D6-400B-91AD-79CA337917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057DCD-7DD0-483F-B3CB-0227A15D9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C20B9D-E9A0-46B2-9607-8E59762366D8}"/>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5" name="Footer Placeholder 4">
            <a:extLst>
              <a:ext uri="{FF2B5EF4-FFF2-40B4-BE49-F238E27FC236}">
                <a16:creationId xmlns:a16="http://schemas.microsoft.com/office/drawing/2014/main" id="{00E691F0-3531-4013-9FEE-2ABA45ED73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6DB8A6-AF34-4EA6-A464-8E6BFC9A68C7}"/>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224837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4F2893-E2E8-4D5D-864B-D62D2E8874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6C4181-1169-4EDD-A163-D925CCAB5D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EDC0F4-ECB7-4414-B9E8-E1018C876789}"/>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5" name="Footer Placeholder 4">
            <a:extLst>
              <a:ext uri="{FF2B5EF4-FFF2-40B4-BE49-F238E27FC236}">
                <a16:creationId xmlns:a16="http://schemas.microsoft.com/office/drawing/2014/main" id="{B1FC6959-E182-44D9-88ED-393088324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DD36E2-9CA2-4CAC-9100-F7536E2B9A32}"/>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3226471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3176775"/>
            <a:ext cx="7200000" cy="1623227"/>
          </a:xfrm>
        </p:spPr>
        <p:txBody>
          <a:bodyPr anchor="b">
            <a:normAutofit/>
          </a:bodyPr>
          <a:lstStyle>
            <a:lvl1pPr algn="l">
              <a:lnSpc>
                <a:spcPts val="5400"/>
              </a:lnSpc>
              <a:defRPr sz="5200" b="1" i="0">
                <a:latin typeface="Georgia" charset="0"/>
                <a:ea typeface="Georgia" charset="0"/>
                <a:cs typeface="Georgia" charset="0"/>
              </a:defRPr>
            </a:lvl1pPr>
          </a:lstStyle>
          <a:p>
            <a:r>
              <a:rPr lang="en-US"/>
              <a:t>Click to edit Master title style</a:t>
            </a:r>
          </a:p>
        </p:txBody>
      </p:sp>
      <p:sp>
        <p:nvSpPr>
          <p:cNvPr id="4" name="Text Placeholder 3"/>
          <p:cNvSpPr>
            <a:spLocks noGrp="1"/>
          </p:cNvSpPr>
          <p:nvPr>
            <p:ph type="body" sz="quarter" idx="10"/>
          </p:nvPr>
        </p:nvSpPr>
        <p:spPr>
          <a:xfrm>
            <a:off x="480000" y="5020562"/>
            <a:ext cx="7200000" cy="748725"/>
          </a:xfrm>
        </p:spPr>
        <p:txBody>
          <a:bodyPr>
            <a:noAutofit/>
          </a:bodyPr>
          <a:lstStyle>
            <a:lvl1pPr marL="0" indent="0" algn="l">
              <a:lnSpc>
                <a:spcPts val="2080"/>
              </a:lnSpc>
              <a:spcBef>
                <a:spcPts val="0"/>
              </a:spcBef>
              <a:buNone/>
              <a:defRPr sz="3600">
                <a:latin typeface="Arial" charset="0"/>
                <a:ea typeface="Arial" charset="0"/>
                <a:cs typeface="Arial" charset="0"/>
              </a:defRPr>
            </a:lvl1pPr>
            <a:lvl2pPr marL="457189" indent="0" algn="l">
              <a:spcBef>
                <a:spcPts val="0"/>
              </a:spcBef>
              <a:buNone/>
              <a:defRPr sz="3600">
                <a:latin typeface="Arial" charset="0"/>
                <a:ea typeface="Arial" charset="0"/>
                <a:cs typeface="Arial" charset="0"/>
              </a:defRPr>
            </a:lvl2pPr>
            <a:lvl3pPr marL="914377" indent="0" algn="l">
              <a:spcBef>
                <a:spcPts val="0"/>
              </a:spcBef>
              <a:buNone/>
              <a:defRPr sz="3600">
                <a:latin typeface="Arial" charset="0"/>
                <a:ea typeface="Arial" charset="0"/>
                <a:cs typeface="Arial" charset="0"/>
              </a:defRPr>
            </a:lvl3pPr>
            <a:lvl4pPr marL="1371566" indent="0" algn="l">
              <a:spcBef>
                <a:spcPts val="0"/>
              </a:spcBef>
              <a:buNone/>
              <a:defRPr sz="3600">
                <a:latin typeface="Arial" charset="0"/>
                <a:ea typeface="Arial" charset="0"/>
                <a:cs typeface="Arial" charset="0"/>
              </a:defRPr>
            </a:lvl4pPr>
            <a:lvl5pPr marL="1828754" indent="0" algn="l">
              <a:spcBef>
                <a:spcPts val="0"/>
              </a:spcBef>
              <a:buNone/>
              <a:defRPr sz="36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00" y="672000"/>
            <a:ext cx="849376" cy="833120"/>
          </a:xfrm>
          <a:prstGeom prst="rect">
            <a:avLst/>
          </a:prstGeom>
        </p:spPr>
      </p:pic>
      <p:cxnSp>
        <p:nvCxnSpPr>
          <p:cNvPr id="14" name="Straight Connector 13"/>
          <p:cNvCxnSpPr/>
          <p:nvPr userDrawn="1"/>
        </p:nvCxnSpPr>
        <p:spPr>
          <a:xfrm>
            <a:off x="480000" y="480000"/>
            <a:ext cx="1123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480483" y="5822400"/>
            <a:ext cx="7199516" cy="491067"/>
          </a:xfrm>
        </p:spPr>
        <p:txBody>
          <a:bodyPr anchor="b">
            <a:noAutofit/>
          </a:bodyPr>
          <a:lstStyle>
            <a:lvl1pPr marL="0" indent="0">
              <a:spcBef>
                <a:spcPts val="0"/>
              </a:spcBef>
              <a:buNone/>
              <a:defRPr sz="1867"/>
            </a:lvl1pPr>
            <a:lvl2pPr marL="457189" indent="0">
              <a:spcBef>
                <a:spcPts val="0"/>
              </a:spcBef>
              <a:buNone/>
              <a:defRPr sz="1867"/>
            </a:lvl2pPr>
            <a:lvl3pPr marL="914377" indent="0">
              <a:spcBef>
                <a:spcPts val="0"/>
              </a:spcBef>
              <a:buNone/>
              <a:defRPr sz="1867"/>
            </a:lvl3pPr>
            <a:lvl4pPr marL="1371566" indent="0">
              <a:spcBef>
                <a:spcPts val="0"/>
              </a:spcBef>
              <a:buNone/>
              <a:defRPr sz="1867"/>
            </a:lvl4pPr>
            <a:lvl5pPr marL="1828754" indent="0">
              <a:spcBef>
                <a:spcPts val="0"/>
              </a:spcBef>
              <a:buNone/>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480484" y="2696634"/>
            <a:ext cx="7199515" cy="351367"/>
          </a:xfrm>
        </p:spPr>
        <p:txBody>
          <a:bodyPr>
            <a:noAutofit/>
          </a:bodyPr>
          <a:lstStyle>
            <a:lvl1pPr marL="0" indent="0">
              <a:spcBef>
                <a:spcPts val="0"/>
              </a:spcBef>
              <a:buNone/>
              <a:defRPr sz="1867">
                <a:latin typeface="Arial" charset="0"/>
                <a:ea typeface="Arial" charset="0"/>
                <a:cs typeface="Arial" charset="0"/>
              </a:defRPr>
            </a:lvl1pPr>
            <a:lvl2pPr>
              <a:spcBef>
                <a:spcPts val="0"/>
              </a:spcBef>
              <a:defRPr sz="1867"/>
            </a:lvl2pPr>
            <a:lvl3pPr>
              <a:spcBef>
                <a:spcPts val="0"/>
              </a:spcBef>
              <a:defRPr sz="1867"/>
            </a:lvl3pPr>
            <a:lvl4pPr>
              <a:spcBef>
                <a:spcPts val="0"/>
              </a:spcBef>
              <a:defRPr sz="1867"/>
            </a:lvl4pPr>
            <a:lvl5pPr>
              <a:spcBef>
                <a:spcPts val="0"/>
              </a:spcBef>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2"/>
          </p:nvPr>
        </p:nvSpPr>
        <p:spPr>
          <a:xfrm>
            <a:off x="624001" y="6480001"/>
            <a:ext cx="3977217" cy="167999"/>
          </a:xfrm>
        </p:spPr>
        <p:txBody>
          <a:bodyPr>
            <a:noAutofit/>
          </a:bodyPr>
          <a:lstStyle>
            <a:lvl1pPr marL="0" indent="0">
              <a:buNone/>
              <a:tabLst>
                <a:tab pos="1295968" algn="l"/>
              </a:tabLst>
              <a:defRPr sz="1000" b="1"/>
            </a:lvl1pPr>
            <a:lvl2pPr marL="457189" indent="0">
              <a:buNone/>
              <a:tabLst>
                <a:tab pos="1295968" algn="l"/>
              </a:tabLst>
              <a:defRPr sz="1000" b="1"/>
            </a:lvl2pPr>
            <a:lvl3pPr marL="914377" indent="0">
              <a:buNone/>
              <a:tabLst>
                <a:tab pos="1295968" algn="l"/>
              </a:tabLst>
              <a:defRPr sz="1000" b="1"/>
            </a:lvl3pPr>
            <a:lvl4pPr marL="1371566" indent="0">
              <a:buNone/>
              <a:tabLst>
                <a:tab pos="1295968" algn="l"/>
              </a:tabLst>
              <a:defRPr sz="1000" b="1"/>
            </a:lvl4pPr>
            <a:lvl5pPr marL="1828754" indent="0">
              <a:buNone/>
              <a:tabLst>
                <a:tab pos="1295968" algn="l"/>
              </a:tabLst>
              <a:defRPr sz="10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3"/>
          <p:cNvSpPr>
            <a:spLocks noGrp="1"/>
          </p:cNvSpPr>
          <p:nvPr>
            <p:ph type="pic" sz="quarter" idx="15"/>
          </p:nvPr>
        </p:nvSpPr>
        <p:spPr>
          <a:xfrm>
            <a:off x="480000" y="6489600"/>
            <a:ext cx="96000" cy="100800"/>
          </a:xfrm>
        </p:spPr>
        <p:txBody>
          <a:bodyPr>
            <a:normAutofit/>
          </a:bodyPr>
          <a:lstStyle>
            <a:lvl1pPr marL="0" indent="0">
              <a:buNone/>
              <a:defRPr sz="800"/>
            </a:lvl1pPr>
          </a:lstStyle>
          <a:p>
            <a:r>
              <a:rPr lang="en-US"/>
              <a:t>Click icon to add picture</a:t>
            </a:r>
          </a:p>
        </p:txBody>
      </p:sp>
    </p:spTree>
    <p:extLst>
      <p:ext uri="{BB962C8B-B14F-4D97-AF65-F5344CB8AC3E}">
        <p14:creationId xmlns:p14="http://schemas.microsoft.com/office/powerpoint/2010/main" val="395070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Title &amp; Image">
    <p:bg>
      <p:bgPr>
        <a:solidFill>
          <a:schemeClr val="accent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6859200"/>
          </a:xfrm>
        </p:spPr>
        <p:txBody>
          <a:bodyPr anchor="ctr"/>
          <a:lstStyle>
            <a:lvl1pPr marL="0" indent="0" algn="ctr">
              <a:buNone/>
              <a:defRPr>
                <a:latin typeface="Arial" charset="0"/>
                <a:ea typeface="Arial" charset="0"/>
                <a:cs typeface="Arial" charset="0"/>
              </a:defRPr>
            </a:lvl1pPr>
          </a:lstStyle>
          <a:p>
            <a:r>
              <a:rPr lang="en-US"/>
              <a:t>Click icon to add picture</a:t>
            </a:r>
          </a:p>
        </p:txBody>
      </p:sp>
      <p:sp>
        <p:nvSpPr>
          <p:cNvPr id="2" name="Title 1"/>
          <p:cNvSpPr>
            <a:spLocks noGrp="1"/>
          </p:cNvSpPr>
          <p:nvPr>
            <p:ph type="ctrTitle"/>
          </p:nvPr>
        </p:nvSpPr>
        <p:spPr>
          <a:xfrm>
            <a:off x="480000" y="3176775"/>
            <a:ext cx="7200000" cy="1623227"/>
          </a:xfrm>
        </p:spPr>
        <p:txBody>
          <a:bodyPr anchor="b">
            <a:normAutofit/>
          </a:bodyPr>
          <a:lstStyle>
            <a:lvl1pPr algn="l">
              <a:lnSpc>
                <a:spcPts val="5400"/>
              </a:lnSpc>
              <a:defRPr sz="5200" b="1" i="0">
                <a:latin typeface="Georgia" charset="0"/>
                <a:ea typeface="Georgia" charset="0"/>
                <a:cs typeface="Georgia" charset="0"/>
              </a:defRPr>
            </a:lvl1pPr>
          </a:lstStyle>
          <a:p>
            <a:r>
              <a:rPr lang="en-US"/>
              <a:t>Click to edit Master title style</a:t>
            </a:r>
          </a:p>
        </p:txBody>
      </p:sp>
      <p:sp>
        <p:nvSpPr>
          <p:cNvPr id="4" name="Text Placeholder 3"/>
          <p:cNvSpPr>
            <a:spLocks noGrp="1"/>
          </p:cNvSpPr>
          <p:nvPr>
            <p:ph type="body" sz="quarter" idx="10"/>
          </p:nvPr>
        </p:nvSpPr>
        <p:spPr>
          <a:xfrm>
            <a:off x="480000" y="5020562"/>
            <a:ext cx="7200000" cy="748725"/>
          </a:xfrm>
        </p:spPr>
        <p:txBody>
          <a:bodyPr anchor="t">
            <a:noAutofit/>
          </a:bodyPr>
          <a:lstStyle>
            <a:lvl1pPr marL="0" indent="0" algn="l">
              <a:lnSpc>
                <a:spcPts val="2080"/>
              </a:lnSpc>
              <a:spcBef>
                <a:spcPts val="0"/>
              </a:spcBef>
              <a:buNone/>
              <a:defRPr sz="3600">
                <a:latin typeface="Arial" charset="0"/>
                <a:ea typeface="Arial" charset="0"/>
                <a:cs typeface="Arial" charset="0"/>
              </a:defRPr>
            </a:lvl1pPr>
            <a:lvl2pPr marL="457189" indent="0" algn="l">
              <a:spcBef>
                <a:spcPts val="0"/>
              </a:spcBef>
              <a:buNone/>
              <a:defRPr sz="3600">
                <a:latin typeface="Arial" charset="0"/>
                <a:ea typeface="Arial" charset="0"/>
                <a:cs typeface="Arial" charset="0"/>
              </a:defRPr>
            </a:lvl2pPr>
            <a:lvl3pPr marL="914377" indent="0" algn="l">
              <a:spcBef>
                <a:spcPts val="0"/>
              </a:spcBef>
              <a:buNone/>
              <a:defRPr sz="3600">
                <a:latin typeface="Arial" charset="0"/>
                <a:ea typeface="Arial" charset="0"/>
                <a:cs typeface="Arial" charset="0"/>
              </a:defRPr>
            </a:lvl3pPr>
            <a:lvl4pPr marL="1371566" indent="0" algn="l">
              <a:spcBef>
                <a:spcPts val="0"/>
              </a:spcBef>
              <a:buNone/>
              <a:defRPr sz="3600">
                <a:latin typeface="Arial" charset="0"/>
                <a:ea typeface="Arial" charset="0"/>
                <a:cs typeface="Arial" charset="0"/>
              </a:defRPr>
            </a:lvl4pPr>
            <a:lvl5pPr marL="1828754" indent="0" algn="l">
              <a:spcBef>
                <a:spcPts val="0"/>
              </a:spcBef>
              <a:buNone/>
              <a:defRPr sz="36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00" y="672000"/>
            <a:ext cx="849376" cy="833120"/>
          </a:xfrm>
          <a:prstGeom prst="rect">
            <a:avLst/>
          </a:prstGeom>
        </p:spPr>
      </p:pic>
      <p:cxnSp>
        <p:nvCxnSpPr>
          <p:cNvPr id="14" name="Straight Connector 13"/>
          <p:cNvCxnSpPr/>
          <p:nvPr userDrawn="1"/>
        </p:nvCxnSpPr>
        <p:spPr>
          <a:xfrm>
            <a:off x="480000" y="480000"/>
            <a:ext cx="1123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480483" y="5824644"/>
            <a:ext cx="7199516" cy="491067"/>
          </a:xfrm>
        </p:spPr>
        <p:txBody>
          <a:bodyPr anchor="b">
            <a:noAutofit/>
          </a:bodyPr>
          <a:lstStyle>
            <a:lvl1pPr marL="0" indent="0">
              <a:spcBef>
                <a:spcPts val="0"/>
              </a:spcBef>
              <a:buNone/>
              <a:defRPr sz="1867"/>
            </a:lvl1pPr>
            <a:lvl2pPr marL="457189" indent="0">
              <a:spcBef>
                <a:spcPts val="0"/>
              </a:spcBef>
              <a:buNone/>
              <a:defRPr sz="1867"/>
            </a:lvl2pPr>
            <a:lvl3pPr marL="914377" indent="0">
              <a:spcBef>
                <a:spcPts val="0"/>
              </a:spcBef>
              <a:buNone/>
              <a:defRPr sz="1867"/>
            </a:lvl3pPr>
            <a:lvl4pPr marL="1371566" indent="0">
              <a:spcBef>
                <a:spcPts val="0"/>
              </a:spcBef>
              <a:buNone/>
              <a:defRPr sz="1867"/>
            </a:lvl4pPr>
            <a:lvl5pPr marL="1828754" indent="0">
              <a:spcBef>
                <a:spcPts val="0"/>
              </a:spcBef>
              <a:buNone/>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480484" y="2696634"/>
            <a:ext cx="7199515" cy="351367"/>
          </a:xfrm>
        </p:spPr>
        <p:txBody>
          <a:bodyPr>
            <a:noAutofit/>
          </a:bodyPr>
          <a:lstStyle>
            <a:lvl1pPr marL="0" indent="0">
              <a:spcBef>
                <a:spcPts val="0"/>
              </a:spcBef>
              <a:buNone/>
              <a:defRPr sz="1867">
                <a:latin typeface="Arial" charset="0"/>
                <a:ea typeface="Arial" charset="0"/>
                <a:cs typeface="Arial" charset="0"/>
              </a:defRPr>
            </a:lvl1pPr>
            <a:lvl2pPr>
              <a:spcBef>
                <a:spcPts val="0"/>
              </a:spcBef>
              <a:defRPr sz="1867"/>
            </a:lvl2pPr>
            <a:lvl3pPr>
              <a:spcBef>
                <a:spcPts val="0"/>
              </a:spcBef>
              <a:defRPr sz="1867"/>
            </a:lvl3pPr>
            <a:lvl4pPr>
              <a:spcBef>
                <a:spcPts val="0"/>
              </a:spcBef>
              <a:defRPr sz="1867"/>
            </a:lvl4pPr>
            <a:lvl5pPr>
              <a:spcBef>
                <a:spcPts val="0"/>
              </a:spcBef>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latin typeface="Univers 45 Light" charset="0"/>
                <a:ea typeface="Univers 45 Light" charset="0"/>
                <a:cs typeface="Univers 45 Light" charset="0"/>
              </a:defRPr>
            </a:lvl1pPr>
            <a:lvl2pPr marL="457189" indent="0" algn="r">
              <a:lnSpc>
                <a:spcPts val="1067"/>
              </a:lnSpc>
              <a:spcBef>
                <a:spcPts val="0"/>
              </a:spcBef>
              <a:buNone/>
              <a:defRPr sz="933">
                <a:latin typeface="Univers 45 Light" charset="0"/>
                <a:ea typeface="Univers 45 Light" charset="0"/>
                <a:cs typeface="Univers 45 Light" charset="0"/>
              </a:defRPr>
            </a:lvl2pPr>
            <a:lvl3pPr marL="914377" indent="0" algn="r">
              <a:lnSpc>
                <a:spcPts val="1067"/>
              </a:lnSpc>
              <a:spcBef>
                <a:spcPts val="0"/>
              </a:spcBef>
              <a:buNone/>
              <a:defRPr sz="933">
                <a:latin typeface="Univers 45 Light" charset="0"/>
                <a:ea typeface="Univers 45 Light" charset="0"/>
                <a:cs typeface="Univers 45 Light" charset="0"/>
              </a:defRPr>
            </a:lvl3pPr>
            <a:lvl4pPr marL="1371566" indent="0" algn="r">
              <a:lnSpc>
                <a:spcPts val="1067"/>
              </a:lnSpc>
              <a:spcBef>
                <a:spcPts val="0"/>
              </a:spcBef>
              <a:buNone/>
              <a:defRPr sz="933">
                <a:latin typeface="Univers 45 Light" charset="0"/>
                <a:ea typeface="Univers 45 Light" charset="0"/>
                <a:cs typeface="Univers 45 Light" charset="0"/>
              </a:defRPr>
            </a:lvl4pPr>
            <a:lvl5pPr marL="1828754" indent="0" algn="r">
              <a:lnSpc>
                <a:spcPts val="1067"/>
              </a:lnSpc>
              <a:spcBef>
                <a:spcPts val="0"/>
              </a:spcBef>
              <a:buNone/>
              <a:defRPr sz="933">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422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1" y="673415"/>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E5C67A89-33C7-4D2D-8FB9-A24466371318}"/>
              </a:ext>
            </a:extLst>
          </p:cNvPr>
          <p:cNvSpPr>
            <a:spLocks noGrp="1"/>
          </p:cNvSpPr>
          <p:nvPr>
            <p:ph type="body" sz="quarter" idx="14"/>
          </p:nvPr>
        </p:nvSpPr>
        <p:spPr>
          <a:xfrm>
            <a:off x="3331200" y="673415"/>
            <a:ext cx="8380800" cy="5476773"/>
          </a:xfrm>
        </p:spPr>
        <p:txBody>
          <a:bodyPr>
            <a:noAutofit/>
          </a:bodyPr>
          <a:lstStyle>
            <a:lvl1pPr marL="0" indent="0">
              <a:lnSpc>
                <a:spcPts val="3333"/>
              </a:lnSpc>
              <a:spcBef>
                <a:spcPts val="0"/>
              </a:spcBef>
              <a:buFont typeface="+mj-lt"/>
              <a:buNone/>
              <a:defRPr sz="2800" b="1">
                <a:latin typeface="+mn-lt"/>
                <a:ea typeface="Arial" charset="0"/>
                <a:cs typeface="Arial" charset="0"/>
              </a:defRPr>
            </a:lvl1pPr>
            <a:lvl2pPr marL="457178" indent="0">
              <a:spcBef>
                <a:spcPts val="0"/>
              </a:spcBef>
              <a:buNone/>
              <a:defRPr sz="2133">
                <a:latin typeface="+mn-lt"/>
              </a:defRPr>
            </a:lvl2pPr>
            <a:lvl3pPr marL="914354" indent="0">
              <a:spcBef>
                <a:spcPts val="0"/>
              </a:spcBef>
              <a:buNone/>
              <a:defRPr sz="1867">
                <a:latin typeface="+mn-lt"/>
              </a:defRPr>
            </a:lvl3pPr>
            <a:lvl4pPr marL="1371532" indent="0">
              <a:spcBef>
                <a:spcPts val="0"/>
              </a:spcBef>
              <a:buNone/>
              <a:defRPr sz="1600">
                <a:latin typeface="+mn-lt"/>
              </a:defRPr>
            </a:lvl4pPr>
            <a:lvl5pPr marL="1828709" indent="0">
              <a:spcBef>
                <a:spcPts val="0"/>
              </a:spcBef>
              <a:buNone/>
              <a:defRPr sz="133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476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i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3176775"/>
            <a:ext cx="7200000" cy="1623227"/>
          </a:xfrm>
        </p:spPr>
        <p:txBody>
          <a:bodyPr anchor="b">
            <a:normAutofit/>
          </a:bodyPr>
          <a:lstStyle>
            <a:lvl1pPr algn="l">
              <a:lnSpc>
                <a:spcPts val="5400"/>
              </a:lnSpc>
              <a:defRPr sz="5200" b="1" i="0">
                <a:latin typeface="Georgia" charset="0"/>
                <a:ea typeface="Georgia" charset="0"/>
                <a:cs typeface="Georgia" charset="0"/>
              </a:defRPr>
            </a:lvl1pPr>
          </a:lstStyle>
          <a:p>
            <a:r>
              <a:rPr lang="en-US"/>
              <a:t>Click to edit Master title style</a:t>
            </a:r>
          </a:p>
        </p:txBody>
      </p:sp>
      <p:sp>
        <p:nvSpPr>
          <p:cNvPr id="4" name="Text Placeholder 3"/>
          <p:cNvSpPr>
            <a:spLocks noGrp="1"/>
          </p:cNvSpPr>
          <p:nvPr>
            <p:ph type="body" sz="quarter" idx="10"/>
          </p:nvPr>
        </p:nvSpPr>
        <p:spPr>
          <a:xfrm>
            <a:off x="480000" y="5020562"/>
            <a:ext cx="7200000" cy="748725"/>
          </a:xfrm>
        </p:spPr>
        <p:txBody>
          <a:bodyPr>
            <a:noAutofit/>
          </a:bodyPr>
          <a:lstStyle>
            <a:lvl1pPr marL="0" indent="0" algn="l">
              <a:lnSpc>
                <a:spcPts val="2080"/>
              </a:lnSpc>
              <a:spcBef>
                <a:spcPts val="0"/>
              </a:spcBef>
              <a:buNone/>
              <a:defRPr sz="3600">
                <a:latin typeface="Arial" charset="0"/>
                <a:ea typeface="Arial" charset="0"/>
                <a:cs typeface="Arial" charset="0"/>
              </a:defRPr>
            </a:lvl1pPr>
            <a:lvl2pPr marL="457189" indent="0" algn="l">
              <a:spcBef>
                <a:spcPts val="0"/>
              </a:spcBef>
              <a:buNone/>
              <a:defRPr sz="3600">
                <a:latin typeface="Arial" charset="0"/>
                <a:ea typeface="Arial" charset="0"/>
                <a:cs typeface="Arial" charset="0"/>
              </a:defRPr>
            </a:lvl2pPr>
            <a:lvl3pPr marL="914377" indent="0" algn="l">
              <a:spcBef>
                <a:spcPts val="0"/>
              </a:spcBef>
              <a:buNone/>
              <a:defRPr sz="3600">
                <a:latin typeface="Arial" charset="0"/>
                <a:ea typeface="Arial" charset="0"/>
                <a:cs typeface="Arial" charset="0"/>
              </a:defRPr>
            </a:lvl3pPr>
            <a:lvl4pPr marL="1371566" indent="0" algn="l">
              <a:spcBef>
                <a:spcPts val="0"/>
              </a:spcBef>
              <a:buNone/>
              <a:defRPr sz="3600">
                <a:latin typeface="Arial" charset="0"/>
                <a:ea typeface="Arial" charset="0"/>
                <a:cs typeface="Arial" charset="0"/>
              </a:defRPr>
            </a:lvl4pPr>
            <a:lvl5pPr marL="1828754" indent="0" algn="l">
              <a:spcBef>
                <a:spcPts val="0"/>
              </a:spcBef>
              <a:buNone/>
              <a:defRPr sz="36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00" y="672000"/>
            <a:ext cx="849376" cy="833120"/>
          </a:xfrm>
          <a:prstGeom prst="rect">
            <a:avLst/>
          </a:prstGeom>
        </p:spPr>
      </p:pic>
      <p:cxnSp>
        <p:nvCxnSpPr>
          <p:cNvPr id="14" name="Straight Connector 13"/>
          <p:cNvCxnSpPr/>
          <p:nvPr userDrawn="1"/>
        </p:nvCxnSpPr>
        <p:spPr>
          <a:xfrm>
            <a:off x="480000" y="480000"/>
            <a:ext cx="1123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480483" y="5822400"/>
            <a:ext cx="7199516" cy="491067"/>
          </a:xfrm>
        </p:spPr>
        <p:txBody>
          <a:bodyPr anchor="b">
            <a:noAutofit/>
          </a:bodyPr>
          <a:lstStyle>
            <a:lvl1pPr marL="0" indent="0">
              <a:spcBef>
                <a:spcPts val="0"/>
              </a:spcBef>
              <a:buNone/>
              <a:defRPr sz="1867"/>
            </a:lvl1pPr>
            <a:lvl2pPr marL="457189" indent="0">
              <a:spcBef>
                <a:spcPts val="0"/>
              </a:spcBef>
              <a:buNone/>
              <a:defRPr sz="1867"/>
            </a:lvl2pPr>
            <a:lvl3pPr marL="914377" indent="0">
              <a:spcBef>
                <a:spcPts val="0"/>
              </a:spcBef>
              <a:buNone/>
              <a:defRPr sz="1867"/>
            </a:lvl3pPr>
            <a:lvl4pPr marL="1371566" indent="0">
              <a:spcBef>
                <a:spcPts val="0"/>
              </a:spcBef>
              <a:buNone/>
              <a:defRPr sz="1867"/>
            </a:lvl4pPr>
            <a:lvl5pPr marL="1828754" indent="0">
              <a:spcBef>
                <a:spcPts val="0"/>
              </a:spcBef>
              <a:buNone/>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480484" y="2696634"/>
            <a:ext cx="7199515" cy="351367"/>
          </a:xfrm>
        </p:spPr>
        <p:txBody>
          <a:bodyPr>
            <a:noAutofit/>
          </a:bodyPr>
          <a:lstStyle>
            <a:lvl1pPr marL="0" indent="0">
              <a:spcBef>
                <a:spcPts val="0"/>
              </a:spcBef>
              <a:buNone/>
              <a:defRPr sz="1867">
                <a:latin typeface="Arial" charset="0"/>
                <a:ea typeface="Arial" charset="0"/>
                <a:cs typeface="Arial" charset="0"/>
              </a:defRPr>
            </a:lvl1pPr>
            <a:lvl2pPr>
              <a:spcBef>
                <a:spcPts val="0"/>
              </a:spcBef>
              <a:defRPr sz="1867"/>
            </a:lvl2pPr>
            <a:lvl3pPr>
              <a:spcBef>
                <a:spcPts val="0"/>
              </a:spcBef>
              <a:defRPr sz="1867"/>
            </a:lvl3pPr>
            <a:lvl4pPr>
              <a:spcBef>
                <a:spcPts val="0"/>
              </a:spcBef>
              <a:defRPr sz="1867"/>
            </a:lvl4pPr>
            <a:lvl5pPr>
              <a:spcBef>
                <a:spcPts val="0"/>
              </a:spcBef>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120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Title &amp; Image">
    <p:bg>
      <p:bgPr>
        <a:solidFill>
          <a:schemeClr val="accent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6859200"/>
          </a:xfrm>
        </p:spPr>
        <p:txBody>
          <a:bodyPr anchor="ctr"/>
          <a:lstStyle>
            <a:lvl1pPr marL="0" indent="0" algn="ctr">
              <a:buNone/>
              <a:defRPr>
                <a:latin typeface="Arial" charset="0"/>
                <a:ea typeface="Arial" charset="0"/>
                <a:cs typeface="Arial" charset="0"/>
              </a:defRPr>
            </a:lvl1pPr>
          </a:lstStyle>
          <a:p>
            <a:r>
              <a:rPr lang="en-US"/>
              <a:t>Click icon to add picture</a:t>
            </a:r>
          </a:p>
        </p:txBody>
      </p:sp>
      <p:sp>
        <p:nvSpPr>
          <p:cNvPr id="2" name="Title 1"/>
          <p:cNvSpPr>
            <a:spLocks noGrp="1"/>
          </p:cNvSpPr>
          <p:nvPr>
            <p:ph type="ctrTitle"/>
          </p:nvPr>
        </p:nvSpPr>
        <p:spPr>
          <a:xfrm>
            <a:off x="480000" y="3176775"/>
            <a:ext cx="7200000" cy="1623227"/>
          </a:xfrm>
        </p:spPr>
        <p:txBody>
          <a:bodyPr anchor="b">
            <a:normAutofit/>
          </a:bodyPr>
          <a:lstStyle>
            <a:lvl1pPr algn="l">
              <a:lnSpc>
                <a:spcPts val="5400"/>
              </a:lnSpc>
              <a:defRPr sz="5200" b="1" i="0">
                <a:latin typeface="Georgia" charset="0"/>
                <a:ea typeface="Georgia" charset="0"/>
                <a:cs typeface="Georgia" charset="0"/>
              </a:defRPr>
            </a:lvl1pPr>
          </a:lstStyle>
          <a:p>
            <a:r>
              <a:rPr lang="en-US"/>
              <a:t>Click to edit Master title style</a:t>
            </a:r>
          </a:p>
        </p:txBody>
      </p:sp>
      <p:sp>
        <p:nvSpPr>
          <p:cNvPr id="4" name="Text Placeholder 3"/>
          <p:cNvSpPr>
            <a:spLocks noGrp="1"/>
          </p:cNvSpPr>
          <p:nvPr>
            <p:ph type="body" sz="quarter" idx="10"/>
          </p:nvPr>
        </p:nvSpPr>
        <p:spPr>
          <a:xfrm>
            <a:off x="480000" y="5020562"/>
            <a:ext cx="7200000" cy="748725"/>
          </a:xfrm>
        </p:spPr>
        <p:txBody>
          <a:bodyPr anchor="t">
            <a:noAutofit/>
          </a:bodyPr>
          <a:lstStyle>
            <a:lvl1pPr marL="0" indent="0" algn="l">
              <a:lnSpc>
                <a:spcPts val="2080"/>
              </a:lnSpc>
              <a:spcBef>
                <a:spcPts val="0"/>
              </a:spcBef>
              <a:buNone/>
              <a:defRPr sz="3600">
                <a:latin typeface="Arial" charset="0"/>
                <a:ea typeface="Arial" charset="0"/>
                <a:cs typeface="Arial" charset="0"/>
              </a:defRPr>
            </a:lvl1pPr>
            <a:lvl2pPr marL="457189" indent="0" algn="l">
              <a:spcBef>
                <a:spcPts val="0"/>
              </a:spcBef>
              <a:buNone/>
              <a:defRPr sz="3600">
                <a:latin typeface="Arial" charset="0"/>
                <a:ea typeface="Arial" charset="0"/>
                <a:cs typeface="Arial" charset="0"/>
              </a:defRPr>
            </a:lvl2pPr>
            <a:lvl3pPr marL="914377" indent="0" algn="l">
              <a:spcBef>
                <a:spcPts val="0"/>
              </a:spcBef>
              <a:buNone/>
              <a:defRPr sz="3600">
                <a:latin typeface="Arial" charset="0"/>
                <a:ea typeface="Arial" charset="0"/>
                <a:cs typeface="Arial" charset="0"/>
              </a:defRPr>
            </a:lvl3pPr>
            <a:lvl4pPr marL="1371566" indent="0" algn="l">
              <a:spcBef>
                <a:spcPts val="0"/>
              </a:spcBef>
              <a:buNone/>
              <a:defRPr sz="3600">
                <a:latin typeface="Arial" charset="0"/>
                <a:ea typeface="Arial" charset="0"/>
                <a:cs typeface="Arial" charset="0"/>
              </a:defRPr>
            </a:lvl4pPr>
            <a:lvl5pPr marL="1828754" indent="0" algn="l">
              <a:spcBef>
                <a:spcPts val="0"/>
              </a:spcBef>
              <a:buNone/>
              <a:defRPr sz="3600">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00" y="672000"/>
            <a:ext cx="849376" cy="833120"/>
          </a:xfrm>
          <a:prstGeom prst="rect">
            <a:avLst/>
          </a:prstGeom>
        </p:spPr>
      </p:pic>
      <p:cxnSp>
        <p:nvCxnSpPr>
          <p:cNvPr id="14" name="Straight Connector 13"/>
          <p:cNvCxnSpPr/>
          <p:nvPr userDrawn="1"/>
        </p:nvCxnSpPr>
        <p:spPr>
          <a:xfrm>
            <a:off x="480000" y="480000"/>
            <a:ext cx="1123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480483" y="5824644"/>
            <a:ext cx="7199516" cy="491067"/>
          </a:xfrm>
        </p:spPr>
        <p:txBody>
          <a:bodyPr anchor="b">
            <a:noAutofit/>
          </a:bodyPr>
          <a:lstStyle>
            <a:lvl1pPr marL="0" indent="0">
              <a:spcBef>
                <a:spcPts val="0"/>
              </a:spcBef>
              <a:buNone/>
              <a:defRPr sz="1867"/>
            </a:lvl1pPr>
            <a:lvl2pPr marL="457189" indent="0">
              <a:spcBef>
                <a:spcPts val="0"/>
              </a:spcBef>
              <a:buNone/>
              <a:defRPr sz="1867"/>
            </a:lvl2pPr>
            <a:lvl3pPr marL="914377" indent="0">
              <a:spcBef>
                <a:spcPts val="0"/>
              </a:spcBef>
              <a:buNone/>
              <a:defRPr sz="1867"/>
            </a:lvl3pPr>
            <a:lvl4pPr marL="1371566" indent="0">
              <a:spcBef>
                <a:spcPts val="0"/>
              </a:spcBef>
              <a:buNone/>
              <a:defRPr sz="1867"/>
            </a:lvl4pPr>
            <a:lvl5pPr marL="1828754" indent="0">
              <a:spcBef>
                <a:spcPts val="0"/>
              </a:spcBef>
              <a:buNone/>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4"/>
          </p:nvPr>
        </p:nvSpPr>
        <p:spPr>
          <a:xfrm>
            <a:off x="480484" y="2696634"/>
            <a:ext cx="7199515" cy="351367"/>
          </a:xfrm>
        </p:spPr>
        <p:txBody>
          <a:bodyPr>
            <a:noAutofit/>
          </a:bodyPr>
          <a:lstStyle>
            <a:lvl1pPr marL="0" indent="0">
              <a:spcBef>
                <a:spcPts val="0"/>
              </a:spcBef>
              <a:buNone/>
              <a:defRPr sz="1867">
                <a:latin typeface="Arial" charset="0"/>
                <a:ea typeface="Arial" charset="0"/>
                <a:cs typeface="Arial" charset="0"/>
              </a:defRPr>
            </a:lvl1pPr>
            <a:lvl2pPr>
              <a:spcBef>
                <a:spcPts val="0"/>
              </a:spcBef>
              <a:defRPr sz="1867"/>
            </a:lvl2pPr>
            <a:lvl3pPr>
              <a:spcBef>
                <a:spcPts val="0"/>
              </a:spcBef>
              <a:defRPr sz="1867"/>
            </a:lvl3pPr>
            <a:lvl4pPr>
              <a:spcBef>
                <a:spcPts val="0"/>
              </a:spcBef>
              <a:defRPr sz="1867"/>
            </a:lvl4pPr>
            <a:lvl5pPr>
              <a:spcBef>
                <a:spcPts val="0"/>
              </a:spcBef>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latin typeface="Univers 45 Light" charset="0"/>
                <a:ea typeface="Univers 45 Light" charset="0"/>
                <a:cs typeface="Univers 45 Light" charset="0"/>
              </a:defRPr>
            </a:lvl1pPr>
            <a:lvl2pPr marL="457189" indent="0" algn="r">
              <a:lnSpc>
                <a:spcPts val="1067"/>
              </a:lnSpc>
              <a:spcBef>
                <a:spcPts val="0"/>
              </a:spcBef>
              <a:buNone/>
              <a:defRPr sz="933">
                <a:latin typeface="Univers 45 Light" charset="0"/>
                <a:ea typeface="Univers 45 Light" charset="0"/>
                <a:cs typeface="Univers 45 Light" charset="0"/>
              </a:defRPr>
            </a:lvl2pPr>
            <a:lvl3pPr marL="914377" indent="0" algn="r">
              <a:lnSpc>
                <a:spcPts val="1067"/>
              </a:lnSpc>
              <a:spcBef>
                <a:spcPts val="0"/>
              </a:spcBef>
              <a:buNone/>
              <a:defRPr sz="933">
                <a:latin typeface="Univers 45 Light" charset="0"/>
                <a:ea typeface="Univers 45 Light" charset="0"/>
                <a:cs typeface="Univers 45 Light" charset="0"/>
              </a:defRPr>
            </a:lvl3pPr>
            <a:lvl4pPr marL="1371566" indent="0" algn="r">
              <a:lnSpc>
                <a:spcPts val="1067"/>
              </a:lnSpc>
              <a:spcBef>
                <a:spcPts val="0"/>
              </a:spcBef>
              <a:buNone/>
              <a:defRPr sz="933">
                <a:latin typeface="Univers 45 Light" charset="0"/>
                <a:ea typeface="Univers 45 Light" charset="0"/>
                <a:cs typeface="Univers 45 Light" charset="0"/>
              </a:defRPr>
            </a:lvl4pPr>
            <a:lvl5pPr marL="1828754" indent="0" algn="r">
              <a:lnSpc>
                <a:spcPts val="1067"/>
              </a:lnSpc>
              <a:spcBef>
                <a:spcPts val="0"/>
              </a:spcBef>
              <a:buNone/>
              <a:defRPr sz="933">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093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0000" y="673414"/>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Agenda</a:t>
            </a:r>
          </a:p>
        </p:txBody>
      </p: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3331200" y="673414"/>
            <a:ext cx="8380800" cy="5476773"/>
          </a:xfrm>
        </p:spPr>
        <p:txBody>
          <a:bodyPr>
            <a:noAutofit/>
          </a:bodyPr>
          <a:lstStyle>
            <a:lvl1pPr marL="609585" indent="-609585">
              <a:lnSpc>
                <a:spcPts val="3333"/>
              </a:lnSpc>
              <a:spcBef>
                <a:spcPts val="0"/>
              </a:spcBef>
              <a:buFont typeface="+mj-lt"/>
              <a:buAutoNum type="arabicPeriod"/>
              <a:defRPr sz="2800" b="1">
                <a:latin typeface="+mn-lt"/>
                <a:ea typeface="Arial" charset="0"/>
                <a:cs typeface="Arial" charset="0"/>
              </a:defRPr>
            </a:lvl1pPr>
            <a:lvl2pPr marL="457189" indent="0">
              <a:spcBef>
                <a:spcPts val="0"/>
              </a:spcBef>
              <a:buNone/>
              <a:defRPr sz="2133">
                <a:latin typeface="+mn-lt"/>
              </a:defRPr>
            </a:lvl2pPr>
            <a:lvl3pPr marL="914377" indent="0">
              <a:spcBef>
                <a:spcPts val="0"/>
              </a:spcBef>
              <a:buNone/>
              <a:defRPr sz="1867">
                <a:latin typeface="+mn-lt"/>
              </a:defRPr>
            </a:lvl3pPr>
            <a:lvl4pPr marL="1371566" indent="0">
              <a:spcBef>
                <a:spcPts val="0"/>
              </a:spcBef>
              <a:buNone/>
              <a:defRPr sz="1600">
                <a:latin typeface="+mn-lt"/>
              </a:defRPr>
            </a:lvl4pPr>
            <a:lvl5pPr marL="1828754" indent="0">
              <a:spcBef>
                <a:spcPts val="0"/>
              </a:spcBef>
              <a:buNone/>
              <a:defRPr sz="133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a:cxnSpLocks/>
          </p:cNvCxnSpPr>
          <p:nvPr userDrawn="1"/>
        </p:nvCxnSpPr>
        <p:spPr>
          <a:xfrm>
            <a:off x="480000" y="480000"/>
            <a:ext cx="1123200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287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Cover">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2B96F50-5F79-4E38-8661-83FA4848F5D5}"/>
              </a:ext>
            </a:extLst>
          </p:cNvPr>
          <p:cNvSpPr txBox="1"/>
          <p:nvPr userDrawn="1"/>
        </p:nvSpPr>
        <p:spPr>
          <a:xfrm>
            <a:off x="1514272" y="2905781"/>
            <a:ext cx="9163456" cy="1015663"/>
          </a:xfrm>
          <a:prstGeom prst="rect">
            <a:avLst/>
          </a:prstGeom>
          <a:noFill/>
        </p:spPr>
        <p:txBody>
          <a:bodyPr wrap="square"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Georgia"/>
                <a:ea typeface="+mn-ea"/>
                <a:cs typeface="+mn-cs"/>
              </a:rPr>
              <a:t>Title card</a:t>
            </a:r>
          </a:p>
        </p:txBody>
      </p:sp>
      <p:sp>
        <p:nvSpPr>
          <p:cNvPr id="7" name="Isosceles Triangle 6">
            <a:extLst>
              <a:ext uri="{FF2B5EF4-FFF2-40B4-BE49-F238E27FC236}">
                <a16:creationId xmlns:a16="http://schemas.microsoft.com/office/drawing/2014/main" id="{DFDFD6F4-59CF-4B2B-A966-47E3968C065E}"/>
              </a:ext>
            </a:extLst>
          </p:cNvPr>
          <p:cNvSpPr/>
          <p:nvPr userDrawn="1"/>
        </p:nvSpPr>
        <p:spPr>
          <a:xfrm rot="3079486">
            <a:off x="-1039905" y="4677719"/>
            <a:ext cx="4045112" cy="3163229"/>
          </a:xfrm>
          <a:prstGeom prst="triangle">
            <a:avLst/>
          </a:prstGeom>
          <a:noFill/>
          <a:ln w="762000">
            <a:solidFill>
              <a:schemeClr val="accent5">
                <a:shade val="50000"/>
                <a:alpha val="6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FFFFFF"/>
              </a:solidFill>
              <a:effectLst/>
              <a:uLnTx/>
              <a:uFillTx/>
              <a:latin typeface="Arial"/>
              <a:ea typeface="+mn-ea"/>
              <a:cs typeface="+mn-cs"/>
            </a:endParaRPr>
          </a:p>
        </p:txBody>
      </p:sp>
      <p:sp>
        <p:nvSpPr>
          <p:cNvPr id="8" name="Frame 7">
            <a:extLst>
              <a:ext uri="{FF2B5EF4-FFF2-40B4-BE49-F238E27FC236}">
                <a16:creationId xmlns:a16="http://schemas.microsoft.com/office/drawing/2014/main" id="{6DF105A3-F6CA-4AB1-BB20-FE19363B2C18}"/>
              </a:ext>
            </a:extLst>
          </p:cNvPr>
          <p:cNvSpPr/>
          <p:nvPr userDrawn="1"/>
        </p:nvSpPr>
        <p:spPr>
          <a:xfrm rot="19679731">
            <a:off x="9505544" y="-1821175"/>
            <a:ext cx="3926251" cy="3275675"/>
          </a:xfrm>
          <a:prstGeom prst="frame">
            <a:avLst/>
          </a:prstGeom>
          <a:noFill/>
          <a:ln w="508000">
            <a:solidFill>
              <a:schemeClr val="accent2">
                <a:alpha val="6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351"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50436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E5C67A89-33C7-4D2D-8FB9-A24466371318}"/>
              </a:ext>
            </a:extLst>
          </p:cNvPr>
          <p:cNvSpPr>
            <a:spLocks noGrp="1"/>
          </p:cNvSpPr>
          <p:nvPr>
            <p:ph type="body" sz="quarter" idx="14"/>
          </p:nvPr>
        </p:nvSpPr>
        <p:spPr>
          <a:xfrm>
            <a:off x="3331200" y="673414"/>
            <a:ext cx="8380800" cy="5476773"/>
          </a:xfrm>
        </p:spPr>
        <p:txBody>
          <a:bodyPr>
            <a:noAutofit/>
          </a:bodyPr>
          <a:lstStyle>
            <a:lvl1pPr marL="0" indent="0">
              <a:lnSpc>
                <a:spcPts val="3333"/>
              </a:lnSpc>
              <a:spcBef>
                <a:spcPts val="0"/>
              </a:spcBef>
              <a:buFont typeface="+mj-lt"/>
              <a:buNone/>
              <a:defRPr sz="2800" b="1">
                <a:latin typeface="+mn-lt"/>
                <a:ea typeface="Arial" charset="0"/>
                <a:cs typeface="Arial" charset="0"/>
              </a:defRPr>
            </a:lvl1pPr>
            <a:lvl2pPr marL="457189" indent="0">
              <a:spcBef>
                <a:spcPts val="0"/>
              </a:spcBef>
              <a:buNone/>
              <a:defRPr sz="2133">
                <a:latin typeface="+mn-lt"/>
              </a:defRPr>
            </a:lvl2pPr>
            <a:lvl3pPr marL="914377" indent="0">
              <a:spcBef>
                <a:spcPts val="0"/>
              </a:spcBef>
              <a:buNone/>
              <a:defRPr sz="1867">
                <a:latin typeface="+mn-lt"/>
              </a:defRPr>
            </a:lvl3pPr>
            <a:lvl4pPr marL="1371566" indent="0">
              <a:spcBef>
                <a:spcPts val="0"/>
              </a:spcBef>
              <a:buNone/>
              <a:defRPr sz="1600">
                <a:latin typeface="+mn-lt"/>
              </a:defRPr>
            </a:lvl4pPr>
            <a:lvl5pPr marL="1828754" indent="0">
              <a:spcBef>
                <a:spcPts val="0"/>
              </a:spcBef>
              <a:buNone/>
              <a:defRPr sz="133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444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C389F-65E3-4BBF-B148-33A34F888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C4C62F-D23D-4B15-8D0E-13A65F4E65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1524AA-68DD-4444-93EF-2E30C9B3E80B}"/>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5" name="Footer Placeholder 4">
            <a:extLst>
              <a:ext uri="{FF2B5EF4-FFF2-40B4-BE49-F238E27FC236}">
                <a16:creationId xmlns:a16="http://schemas.microsoft.com/office/drawing/2014/main" id="{B76A6ED8-9CEA-473C-B998-3C36960408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70739-9457-4CB4-8A6D-4B8500A83AEC}"/>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4236409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6">
            <a:extLst>
              <a:ext uri="{FF2B5EF4-FFF2-40B4-BE49-F238E27FC236}">
                <a16:creationId xmlns:a16="http://schemas.microsoft.com/office/drawing/2014/main" id="{5E600EB9-3CBD-444A-9F7B-6C7699CE2DB3}"/>
              </a:ext>
            </a:extLst>
          </p:cNvPr>
          <p:cNvSpPr>
            <a:spLocks noGrp="1"/>
          </p:cNvSpPr>
          <p:nvPr>
            <p:ph type="body" sz="quarter" idx="14"/>
          </p:nvPr>
        </p:nvSpPr>
        <p:spPr>
          <a:xfrm>
            <a:off x="3331200" y="673414"/>
            <a:ext cx="8380800" cy="5476773"/>
          </a:xfrm>
        </p:spPr>
        <p:txBody>
          <a:bodyPr>
            <a:noAutofit/>
          </a:bodyPr>
          <a:lstStyle>
            <a:lvl1pPr marL="0" indent="0">
              <a:lnSpc>
                <a:spcPts val="3333"/>
              </a:lnSpc>
              <a:spcBef>
                <a:spcPts val="0"/>
              </a:spcBef>
              <a:buFont typeface="+mj-lt"/>
              <a:buNone/>
              <a:defRPr sz="2800" b="1">
                <a:latin typeface="Arial" panose="020B0604020202020204" pitchFamily="34" charset="0"/>
                <a:ea typeface="Arial" panose="020B0604020202020204" pitchFamily="34" charset="0"/>
                <a:cs typeface="Arial" panose="020B0604020202020204" pitchFamily="34" charset="0"/>
              </a:defRPr>
            </a:lvl1pPr>
            <a:lvl2pPr marL="457189" indent="0">
              <a:spcBef>
                <a:spcPts val="0"/>
              </a:spcBef>
              <a:buNone/>
              <a:defRPr sz="2133">
                <a:latin typeface="Arial" panose="020B0604020202020204" pitchFamily="34" charset="0"/>
                <a:cs typeface="Arial" panose="020B0604020202020204" pitchFamily="34" charset="0"/>
              </a:defRPr>
            </a:lvl2pPr>
            <a:lvl3pPr marL="914377" indent="0">
              <a:spcBef>
                <a:spcPts val="0"/>
              </a:spcBef>
              <a:buNone/>
              <a:defRPr sz="1867">
                <a:latin typeface="Arial" panose="020B0604020202020204" pitchFamily="34" charset="0"/>
                <a:cs typeface="Arial" panose="020B0604020202020204" pitchFamily="34" charset="0"/>
              </a:defRPr>
            </a:lvl3pPr>
            <a:lvl4pPr marL="1371566" indent="0">
              <a:spcBef>
                <a:spcPts val="0"/>
              </a:spcBef>
              <a:buNone/>
              <a:defRPr sz="1600">
                <a:latin typeface="Arial" panose="020B0604020202020204" pitchFamily="34" charset="0"/>
                <a:cs typeface="Arial" panose="020B0604020202020204" pitchFamily="34" charset="0"/>
              </a:defRPr>
            </a:lvl4pPr>
            <a:lvl5pPr marL="1828754" indent="0">
              <a:spcBef>
                <a:spcPts val="0"/>
              </a:spcBef>
              <a:buNone/>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66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6">
            <a:extLst>
              <a:ext uri="{FF2B5EF4-FFF2-40B4-BE49-F238E27FC236}">
                <a16:creationId xmlns:a16="http://schemas.microsoft.com/office/drawing/2014/main" id="{5BFFC699-02A1-4421-B608-3D63070241AC}"/>
              </a:ext>
            </a:extLst>
          </p:cNvPr>
          <p:cNvSpPr>
            <a:spLocks noGrp="1"/>
          </p:cNvSpPr>
          <p:nvPr>
            <p:ph type="body" sz="quarter" idx="14"/>
          </p:nvPr>
        </p:nvSpPr>
        <p:spPr>
          <a:xfrm>
            <a:off x="3331200" y="673414"/>
            <a:ext cx="8380800" cy="5476773"/>
          </a:xfrm>
        </p:spPr>
        <p:txBody>
          <a:bodyPr>
            <a:noAutofit/>
          </a:bodyPr>
          <a:lstStyle>
            <a:lvl1pPr marL="0" indent="0">
              <a:lnSpc>
                <a:spcPts val="3333"/>
              </a:lnSpc>
              <a:spcBef>
                <a:spcPts val="0"/>
              </a:spcBef>
              <a:buFont typeface="+mj-lt"/>
              <a:buNone/>
              <a:defRPr sz="2800" b="1">
                <a:latin typeface="Arial" panose="020B0604020202020204" pitchFamily="34" charset="0"/>
                <a:ea typeface="Arial" panose="020B0604020202020204" pitchFamily="34" charset="0"/>
                <a:cs typeface="Arial" panose="020B0604020202020204" pitchFamily="34" charset="0"/>
              </a:defRPr>
            </a:lvl1pPr>
            <a:lvl2pPr marL="457189" indent="0">
              <a:spcBef>
                <a:spcPts val="0"/>
              </a:spcBef>
              <a:buNone/>
              <a:defRPr sz="2133">
                <a:latin typeface="Arial" panose="020B0604020202020204" pitchFamily="34" charset="0"/>
                <a:cs typeface="Arial" panose="020B0604020202020204" pitchFamily="34" charset="0"/>
              </a:defRPr>
            </a:lvl2pPr>
            <a:lvl3pPr marL="914377" indent="0">
              <a:spcBef>
                <a:spcPts val="0"/>
              </a:spcBef>
              <a:buNone/>
              <a:defRPr sz="1867">
                <a:latin typeface="Arial" panose="020B0604020202020204" pitchFamily="34" charset="0"/>
                <a:cs typeface="Arial" panose="020B0604020202020204" pitchFamily="34" charset="0"/>
              </a:defRPr>
            </a:lvl3pPr>
            <a:lvl4pPr marL="1371566" indent="0">
              <a:spcBef>
                <a:spcPts val="0"/>
              </a:spcBef>
              <a:buNone/>
              <a:defRPr sz="1600">
                <a:latin typeface="Arial" panose="020B0604020202020204" pitchFamily="34" charset="0"/>
                <a:cs typeface="Arial" panose="020B0604020202020204" pitchFamily="34" charset="0"/>
              </a:defRPr>
            </a:lvl4pPr>
            <a:lvl5pPr marL="1828754" indent="0">
              <a:spcBef>
                <a:spcPts val="0"/>
              </a:spcBef>
              <a:buNone/>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552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ectio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6">
            <a:extLst>
              <a:ext uri="{FF2B5EF4-FFF2-40B4-BE49-F238E27FC236}">
                <a16:creationId xmlns:a16="http://schemas.microsoft.com/office/drawing/2014/main" id="{237D5E95-E36C-412A-BF89-BE32B60630E0}"/>
              </a:ext>
            </a:extLst>
          </p:cNvPr>
          <p:cNvSpPr>
            <a:spLocks noGrp="1"/>
          </p:cNvSpPr>
          <p:nvPr>
            <p:ph type="body" sz="quarter" idx="14"/>
          </p:nvPr>
        </p:nvSpPr>
        <p:spPr>
          <a:xfrm>
            <a:off x="3331200" y="673414"/>
            <a:ext cx="8380800" cy="5476773"/>
          </a:xfrm>
        </p:spPr>
        <p:txBody>
          <a:bodyPr>
            <a:noAutofit/>
          </a:bodyPr>
          <a:lstStyle>
            <a:lvl1pPr marL="0" indent="0">
              <a:lnSpc>
                <a:spcPts val="3333"/>
              </a:lnSpc>
              <a:spcBef>
                <a:spcPts val="0"/>
              </a:spcBef>
              <a:buFont typeface="+mj-lt"/>
              <a:buNone/>
              <a:defRPr sz="2800" b="1">
                <a:latin typeface="Arial" panose="020B0604020202020204" pitchFamily="34" charset="0"/>
                <a:ea typeface="Arial" panose="020B0604020202020204" pitchFamily="34" charset="0"/>
                <a:cs typeface="Arial" panose="020B0604020202020204" pitchFamily="34" charset="0"/>
              </a:defRPr>
            </a:lvl1pPr>
            <a:lvl2pPr marL="457189" indent="0">
              <a:spcBef>
                <a:spcPts val="0"/>
              </a:spcBef>
              <a:buNone/>
              <a:defRPr sz="2133">
                <a:latin typeface="Arial" panose="020B0604020202020204" pitchFamily="34" charset="0"/>
                <a:cs typeface="Arial" panose="020B0604020202020204" pitchFamily="34" charset="0"/>
              </a:defRPr>
            </a:lvl2pPr>
            <a:lvl3pPr marL="914377" indent="0">
              <a:spcBef>
                <a:spcPts val="0"/>
              </a:spcBef>
              <a:buNone/>
              <a:defRPr sz="1867">
                <a:latin typeface="Arial" panose="020B0604020202020204" pitchFamily="34" charset="0"/>
                <a:cs typeface="Arial" panose="020B0604020202020204" pitchFamily="34" charset="0"/>
              </a:defRPr>
            </a:lvl3pPr>
            <a:lvl4pPr marL="1371566" indent="0">
              <a:spcBef>
                <a:spcPts val="0"/>
              </a:spcBef>
              <a:buNone/>
              <a:defRPr sz="1600">
                <a:latin typeface="Arial" panose="020B0604020202020204" pitchFamily="34" charset="0"/>
                <a:cs typeface="Arial" panose="020B0604020202020204" pitchFamily="34" charset="0"/>
              </a:defRPr>
            </a:lvl4pPr>
            <a:lvl5pPr marL="1828754" indent="0">
              <a:spcBef>
                <a:spcPts val="0"/>
              </a:spcBef>
              <a:buNone/>
              <a:defRPr sz="1333">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179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ection">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solidFill>
                  <a:schemeClr val="accent1"/>
                </a:solidFill>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31200" y="480000"/>
            <a:ext cx="8380800"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 Placeholder 16">
            <a:extLst>
              <a:ext uri="{FF2B5EF4-FFF2-40B4-BE49-F238E27FC236}">
                <a16:creationId xmlns:a16="http://schemas.microsoft.com/office/drawing/2014/main" id="{237D5E95-E36C-412A-BF89-BE32B60630E0}"/>
              </a:ext>
            </a:extLst>
          </p:cNvPr>
          <p:cNvSpPr>
            <a:spLocks noGrp="1"/>
          </p:cNvSpPr>
          <p:nvPr>
            <p:ph type="body" sz="quarter" idx="14"/>
          </p:nvPr>
        </p:nvSpPr>
        <p:spPr>
          <a:xfrm>
            <a:off x="3331200" y="673414"/>
            <a:ext cx="8380800" cy="5476773"/>
          </a:xfrm>
        </p:spPr>
        <p:txBody>
          <a:bodyPr>
            <a:noAutofit/>
          </a:bodyPr>
          <a:lstStyle>
            <a:lvl1pPr marL="0" indent="0">
              <a:lnSpc>
                <a:spcPts val="3333"/>
              </a:lnSpc>
              <a:spcBef>
                <a:spcPts val="0"/>
              </a:spcBef>
              <a:buFont typeface="+mj-lt"/>
              <a:buNone/>
              <a:defRPr sz="2800" b="1">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189" indent="0">
              <a:spcBef>
                <a:spcPts val="0"/>
              </a:spcBef>
              <a:buNone/>
              <a:defRPr sz="2133">
                <a:solidFill>
                  <a:schemeClr val="tx1"/>
                </a:solidFill>
                <a:latin typeface="Arial" panose="020B0604020202020204" pitchFamily="34" charset="0"/>
                <a:cs typeface="Arial" panose="020B0604020202020204" pitchFamily="34" charset="0"/>
              </a:defRPr>
            </a:lvl2pPr>
            <a:lvl3pPr marL="914377" indent="0">
              <a:spcBef>
                <a:spcPts val="0"/>
              </a:spcBef>
              <a:buNone/>
              <a:defRPr sz="1867">
                <a:solidFill>
                  <a:schemeClr val="tx1"/>
                </a:solidFill>
                <a:latin typeface="Arial" panose="020B0604020202020204" pitchFamily="34" charset="0"/>
                <a:cs typeface="Arial" panose="020B0604020202020204" pitchFamily="34" charset="0"/>
              </a:defRPr>
            </a:lvl3pPr>
            <a:lvl4pPr marL="1371566" indent="0">
              <a:spcBef>
                <a:spcPts val="0"/>
              </a:spcBef>
              <a:buNone/>
              <a:defRPr sz="1600">
                <a:solidFill>
                  <a:schemeClr val="tx1"/>
                </a:solidFill>
                <a:latin typeface="Arial" panose="020B0604020202020204" pitchFamily="34" charset="0"/>
                <a:cs typeface="Arial" panose="020B0604020202020204" pitchFamily="34" charset="0"/>
              </a:defRPr>
            </a:lvl4pPr>
            <a:lvl5pPr marL="1828754" indent="0">
              <a:spcBef>
                <a:spcPts val="0"/>
              </a:spcBef>
              <a:buNone/>
              <a:defRPr sz="13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218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3331199" y="673414"/>
            <a:ext cx="4320000" cy="5476773"/>
          </a:xfrm>
        </p:spPr>
        <p:txBody>
          <a:bodyPr>
            <a:noAutofit/>
          </a:bodyPr>
          <a:lstStyle>
            <a:lvl1pPr marL="0" indent="0">
              <a:lnSpc>
                <a:spcPts val="3333"/>
              </a:lnSpc>
              <a:spcBef>
                <a:spcPts val="0"/>
              </a:spcBef>
              <a:buFont typeface="+mj-lt"/>
              <a:buNone/>
              <a:defRPr sz="2933" b="1" i="1">
                <a:latin typeface="+mj-lt"/>
                <a:ea typeface="Arial" charset="0"/>
                <a:cs typeface="Arial" charset="0"/>
              </a:defRPr>
            </a:lvl1pPr>
            <a:lvl2pPr marL="0" indent="0">
              <a:lnSpc>
                <a:spcPct val="90000"/>
              </a:lnSpc>
              <a:spcBef>
                <a:spcPts val="2400"/>
              </a:spcBef>
              <a:buNone/>
              <a:defRPr sz="1867">
                <a:latin typeface="+mn-lt"/>
              </a:defRPr>
            </a:lvl2pPr>
            <a:lvl3pPr marL="914377" indent="0">
              <a:spcBef>
                <a:spcPts val="0"/>
              </a:spcBef>
              <a:buNone/>
              <a:defRPr sz="1867">
                <a:latin typeface="+mj-lt"/>
              </a:defRPr>
            </a:lvl3pPr>
            <a:lvl4pPr marL="1371566" indent="0">
              <a:spcBef>
                <a:spcPts val="0"/>
              </a:spcBef>
              <a:buNone/>
              <a:defRPr sz="1600">
                <a:latin typeface="+mj-lt"/>
              </a:defRPr>
            </a:lvl4pPr>
            <a:lvl5pPr marL="1828754" indent="0">
              <a:spcBef>
                <a:spcPts val="0"/>
              </a:spcBef>
              <a:buNone/>
              <a:defRPr sz="1333">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708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3331199" y="673414"/>
            <a:ext cx="4320000" cy="5476773"/>
          </a:xfrm>
        </p:spPr>
        <p:txBody>
          <a:bodyPr>
            <a:noAutofit/>
          </a:bodyPr>
          <a:lstStyle>
            <a:lvl1pPr marL="0" indent="0">
              <a:lnSpc>
                <a:spcPts val="2133"/>
              </a:lnSpc>
              <a:spcBef>
                <a:spcPts val="0"/>
              </a:spcBef>
              <a:buFont typeface="+mj-lt"/>
              <a:buNone/>
              <a:defRPr sz="2133" b="0">
                <a:latin typeface="+mn-lt"/>
                <a:ea typeface="Arial" charset="0"/>
                <a:cs typeface="Arial" charset="0"/>
              </a:defRPr>
            </a:lvl1pPr>
            <a:lvl2pPr marL="457189" indent="0">
              <a:spcBef>
                <a:spcPts val="0"/>
              </a:spcBef>
              <a:buNone/>
              <a:defRPr sz="1867">
                <a:latin typeface="+mn-lt"/>
              </a:defRPr>
            </a:lvl2pPr>
            <a:lvl3pPr marL="914377" indent="0">
              <a:spcBef>
                <a:spcPts val="0"/>
              </a:spcBef>
              <a:buNone/>
              <a:defRPr sz="1600">
                <a:latin typeface="+mn-lt"/>
              </a:defRPr>
            </a:lvl3pPr>
            <a:lvl4pPr marL="1371566" indent="0">
              <a:spcBef>
                <a:spcPts val="0"/>
              </a:spcBef>
              <a:buNone/>
              <a:defRPr sz="1333">
                <a:latin typeface="+mn-lt"/>
              </a:defRPr>
            </a:lvl4pPr>
            <a:lvl5pPr marL="1828754" indent="0">
              <a:spcBef>
                <a:spcPts val="0"/>
              </a:spcBef>
              <a:buNone/>
              <a:defRPr sz="1333">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3325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Column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solidFill>
                  <a:schemeClr val="accent1"/>
                </a:solidFill>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3331200" y="673414"/>
            <a:ext cx="4080000" cy="5476773"/>
          </a:xfrm>
        </p:spPr>
        <p:txBody>
          <a:bodyPr>
            <a:noAutofit/>
          </a:bodyPr>
          <a:lstStyle>
            <a:lvl1pPr marL="0" indent="0">
              <a:lnSpc>
                <a:spcPct val="90000"/>
              </a:lnSpc>
              <a:spcBef>
                <a:spcPts val="0"/>
              </a:spcBef>
              <a:buFont typeface="Arial" charset="0"/>
              <a:buNone/>
              <a:defRPr sz="2133" b="1">
                <a:solidFill>
                  <a:schemeClr val="tx1"/>
                </a:solidFill>
                <a:latin typeface="+mn-lt"/>
                <a:ea typeface="Arial" charset="0"/>
                <a:cs typeface="Arial" charset="0"/>
              </a:defRPr>
            </a:lvl1pPr>
            <a:lvl2pPr marL="287993" indent="-287993">
              <a:spcBef>
                <a:spcPts val="800"/>
              </a:spcBef>
              <a:buFont typeface="Arial" charset="0"/>
              <a:buChar char="•"/>
              <a:defRPr sz="2133">
                <a:solidFill>
                  <a:schemeClr val="tx1"/>
                </a:solidFill>
                <a:latin typeface="+mn-lt"/>
              </a:defRPr>
            </a:lvl2pPr>
            <a:lvl3pPr marL="290393" indent="0">
              <a:spcBef>
                <a:spcPts val="0"/>
              </a:spcBef>
              <a:buNone/>
              <a:defRPr sz="1867">
                <a:solidFill>
                  <a:schemeClr val="tx1"/>
                </a:solidFill>
                <a:latin typeface="+mn-lt"/>
              </a:defRPr>
            </a:lvl3pPr>
            <a:lvl4pPr marL="575986" indent="0">
              <a:spcBef>
                <a:spcPts val="0"/>
              </a:spcBef>
              <a:buNone/>
              <a:defRPr sz="1600">
                <a:solidFill>
                  <a:schemeClr val="tx1"/>
                </a:solidFill>
                <a:latin typeface="+mn-lt"/>
              </a:defRPr>
            </a:lvl4pPr>
            <a:lvl5pPr marL="863978" indent="0">
              <a:spcBef>
                <a:spcPts val="0"/>
              </a:spcBef>
              <a:buNone/>
              <a:defRPr sz="1333">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a:off x="3331200" y="480000"/>
            <a:ext cx="83808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quarter" idx="15"/>
          </p:nvPr>
        </p:nvSpPr>
        <p:spPr>
          <a:xfrm>
            <a:off x="7632000" y="668334"/>
            <a:ext cx="4080000" cy="5477933"/>
          </a:xfrm>
        </p:spPr>
        <p:txBody>
          <a:bodyPr ancho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solidFill>
                  <a:schemeClr val="tx2"/>
                </a:solidFill>
                <a:latin typeface="Univers 45 Light" charset="0"/>
                <a:ea typeface="Univers 45 Light" charset="0"/>
                <a:cs typeface="Univers 45 Light" charset="0"/>
              </a:defRPr>
            </a:lvl1pPr>
            <a:lvl2pPr marL="457189" indent="0" algn="r">
              <a:lnSpc>
                <a:spcPts val="1067"/>
              </a:lnSpc>
              <a:spcBef>
                <a:spcPts val="0"/>
              </a:spcBef>
              <a:buNone/>
              <a:defRPr sz="933">
                <a:solidFill>
                  <a:schemeClr val="tx2"/>
                </a:solidFill>
                <a:latin typeface="Univers 45 Light" charset="0"/>
                <a:ea typeface="Univers 45 Light" charset="0"/>
                <a:cs typeface="Univers 45 Light" charset="0"/>
              </a:defRPr>
            </a:lvl2pPr>
            <a:lvl3pPr marL="914377" indent="0" algn="r">
              <a:lnSpc>
                <a:spcPts val="1067"/>
              </a:lnSpc>
              <a:spcBef>
                <a:spcPts val="0"/>
              </a:spcBef>
              <a:buNone/>
              <a:defRPr sz="933">
                <a:solidFill>
                  <a:schemeClr val="tx2"/>
                </a:solidFill>
                <a:latin typeface="Univers 45 Light" charset="0"/>
                <a:ea typeface="Univers 45 Light" charset="0"/>
                <a:cs typeface="Univers 45 Light" charset="0"/>
              </a:defRPr>
            </a:lvl3pPr>
            <a:lvl4pPr marL="1371566" indent="0" algn="r">
              <a:lnSpc>
                <a:spcPts val="1067"/>
              </a:lnSpc>
              <a:spcBef>
                <a:spcPts val="0"/>
              </a:spcBef>
              <a:buNone/>
              <a:defRPr sz="933">
                <a:solidFill>
                  <a:schemeClr val="tx2"/>
                </a:solidFill>
                <a:latin typeface="Univers 45 Light" charset="0"/>
                <a:ea typeface="Univers 45 Light" charset="0"/>
                <a:cs typeface="Univers 45 Light" charset="0"/>
              </a:defRPr>
            </a:lvl4pPr>
            <a:lvl5pPr marL="1828754" indent="0" algn="r">
              <a:lnSpc>
                <a:spcPts val="1067"/>
              </a:lnSpc>
              <a:spcBef>
                <a:spcPts val="0"/>
              </a:spcBef>
              <a:buNone/>
              <a:defRPr sz="933">
                <a:solidFill>
                  <a:schemeClr val="tx2"/>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0613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Picture White">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5"/>
          </p:nvPr>
        </p:nvSpPr>
        <p:spPr>
          <a:xfrm>
            <a:off x="3331634" y="0"/>
            <a:ext cx="8860367" cy="6858000"/>
          </a:xfrm>
        </p:spPr>
        <p:txBody>
          <a:bodyPr anchor="ctr"/>
          <a:lstStyle>
            <a:lvl1pPr marL="0" indent="0" algn="ctr">
              <a:buNone/>
              <a:defRPr>
                <a:solidFill>
                  <a:schemeClr val="tx1"/>
                </a:solidFill>
              </a:defRPr>
            </a:lvl1pPr>
          </a:lstStyle>
          <a:p>
            <a:r>
              <a:rPr lang="en-US"/>
              <a:t>Click icon to add picture</a:t>
            </a:r>
          </a:p>
        </p:txBody>
      </p:sp>
      <p:sp>
        <p:nvSpPr>
          <p:cNvPr id="2" name="Title 1"/>
          <p:cNvSpPr>
            <a:spLocks noGrp="1"/>
          </p:cNvSpPr>
          <p:nvPr>
            <p:ph type="ctrTitle"/>
          </p:nvPr>
        </p:nvSpPr>
        <p:spPr>
          <a:xfrm>
            <a:off x="480000" y="673413"/>
            <a:ext cx="2678401" cy="1236667"/>
          </a:xfrm>
        </p:spPr>
        <p:txBody>
          <a:bodyPr anchor="t">
            <a:noAutofit/>
          </a:bodyPr>
          <a:lstStyle>
            <a:lvl1pPr algn="l">
              <a:lnSpc>
                <a:spcPts val="3067"/>
              </a:lnSpc>
              <a:defRPr sz="2800" b="1" i="0">
                <a:solidFill>
                  <a:schemeClr val="accent1"/>
                </a:solidFill>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26784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480000" y="2113280"/>
            <a:ext cx="2678401" cy="4036907"/>
          </a:xfrm>
        </p:spPr>
        <p:txBody>
          <a:bodyPr>
            <a:noAutofit/>
          </a:bodyPr>
          <a:lstStyle>
            <a:lvl1pPr marL="0" indent="0">
              <a:lnSpc>
                <a:spcPct val="90000"/>
              </a:lnSpc>
              <a:spcBef>
                <a:spcPts val="0"/>
              </a:spcBef>
              <a:buFont typeface="Arial" charset="0"/>
              <a:buNone/>
              <a:defRPr sz="2133" b="1">
                <a:solidFill>
                  <a:schemeClr val="tx1"/>
                </a:solidFill>
                <a:latin typeface="+mn-lt"/>
                <a:ea typeface="Arial" charset="0"/>
                <a:cs typeface="Arial" charset="0"/>
              </a:defRPr>
            </a:lvl1pPr>
            <a:lvl2pPr marL="287993" indent="-287993">
              <a:spcBef>
                <a:spcPts val="800"/>
              </a:spcBef>
              <a:buFont typeface="Arial" charset="0"/>
              <a:buChar char="•"/>
              <a:defRPr sz="2133">
                <a:solidFill>
                  <a:schemeClr val="tx1"/>
                </a:solidFill>
                <a:latin typeface="+mn-lt"/>
              </a:defRPr>
            </a:lvl2pPr>
            <a:lvl3pPr marL="290393" indent="0">
              <a:spcBef>
                <a:spcPts val="0"/>
              </a:spcBef>
              <a:buNone/>
              <a:defRPr sz="1867">
                <a:solidFill>
                  <a:schemeClr val="tx1"/>
                </a:solidFill>
                <a:latin typeface="+mn-lt"/>
              </a:defRPr>
            </a:lvl3pPr>
            <a:lvl4pPr marL="575986" indent="0">
              <a:spcBef>
                <a:spcPts val="0"/>
              </a:spcBef>
              <a:buNone/>
              <a:defRPr sz="1600">
                <a:solidFill>
                  <a:schemeClr val="tx1"/>
                </a:solidFill>
                <a:latin typeface="+mn-lt"/>
              </a:defRPr>
            </a:lvl4pPr>
            <a:lvl5pPr marL="863978" indent="0">
              <a:spcBef>
                <a:spcPts val="0"/>
              </a:spcBef>
              <a:buNone/>
              <a:defRPr sz="1333">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solidFill>
                  <a:schemeClr val="bg1"/>
                </a:solidFill>
                <a:latin typeface="Univers 45 Light" charset="0"/>
                <a:ea typeface="Univers 45 Light" charset="0"/>
                <a:cs typeface="Univers 45 Light" charset="0"/>
              </a:defRPr>
            </a:lvl1pPr>
            <a:lvl2pPr marL="457189" indent="0" algn="r">
              <a:lnSpc>
                <a:spcPts val="1067"/>
              </a:lnSpc>
              <a:spcBef>
                <a:spcPts val="0"/>
              </a:spcBef>
              <a:buNone/>
              <a:defRPr sz="933">
                <a:solidFill>
                  <a:schemeClr val="bg1"/>
                </a:solidFill>
                <a:latin typeface="Univers 45 Light" charset="0"/>
                <a:ea typeface="Univers 45 Light" charset="0"/>
                <a:cs typeface="Univers 45 Light" charset="0"/>
              </a:defRPr>
            </a:lvl2pPr>
            <a:lvl3pPr marL="914377" indent="0" algn="r">
              <a:lnSpc>
                <a:spcPts val="1067"/>
              </a:lnSpc>
              <a:spcBef>
                <a:spcPts val="0"/>
              </a:spcBef>
              <a:buNone/>
              <a:defRPr sz="933">
                <a:solidFill>
                  <a:schemeClr val="bg1"/>
                </a:solidFill>
                <a:latin typeface="Univers 45 Light" charset="0"/>
                <a:ea typeface="Univers 45 Light" charset="0"/>
                <a:cs typeface="Univers 45 Light" charset="0"/>
              </a:defRPr>
            </a:lvl3pPr>
            <a:lvl4pPr marL="1371566" indent="0" algn="r">
              <a:lnSpc>
                <a:spcPts val="1067"/>
              </a:lnSpc>
              <a:spcBef>
                <a:spcPts val="0"/>
              </a:spcBef>
              <a:buNone/>
              <a:defRPr sz="933">
                <a:solidFill>
                  <a:schemeClr val="bg1"/>
                </a:solidFill>
                <a:latin typeface="Univers 45 Light" charset="0"/>
                <a:ea typeface="Univers 45 Light" charset="0"/>
                <a:cs typeface="Univers 45 Light" charset="0"/>
              </a:defRPr>
            </a:lvl4pPr>
            <a:lvl5pPr marL="1828754" indent="0" algn="r">
              <a:lnSpc>
                <a:spcPts val="1067"/>
              </a:lnSpc>
              <a:spcBef>
                <a:spcPts val="0"/>
              </a:spcBef>
              <a:buNone/>
              <a:defRPr sz="933">
                <a:solidFill>
                  <a:schemeClr val="bg1"/>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393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Column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solidFill>
                  <a:schemeClr val="bg1"/>
                </a:solidFill>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3331200" y="673414"/>
            <a:ext cx="4080000" cy="5476773"/>
          </a:xfrm>
        </p:spPr>
        <p:txBody>
          <a:bodyPr>
            <a:noAutofit/>
          </a:bodyPr>
          <a:lstStyle>
            <a:lvl1pPr marL="0" indent="0">
              <a:lnSpc>
                <a:spcPct val="90000"/>
              </a:lnSpc>
              <a:spcBef>
                <a:spcPts val="0"/>
              </a:spcBef>
              <a:buFont typeface="Arial" charset="0"/>
              <a:buNone/>
              <a:defRPr sz="2133" b="1">
                <a:solidFill>
                  <a:schemeClr val="bg1"/>
                </a:solidFill>
                <a:latin typeface="+mn-lt"/>
                <a:ea typeface="Arial" charset="0"/>
                <a:cs typeface="Arial" charset="0"/>
              </a:defRPr>
            </a:lvl1pPr>
            <a:lvl2pPr marL="287993" indent="-287993">
              <a:spcBef>
                <a:spcPts val="800"/>
              </a:spcBef>
              <a:buFont typeface="Arial" charset="0"/>
              <a:buChar char="•"/>
              <a:defRPr sz="2133">
                <a:solidFill>
                  <a:schemeClr val="bg1"/>
                </a:solidFill>
                <a:latin typeface="+mn-lt"/>
              </a:defRPr>
            </a:lvl2pPr>
            <a:lvl3pPr marL="290393" indent="0">
              <a:spcBef>
                <a:spcPts val="0"/>
              </a:spcBef>
              <a:buNone/>
              <a:defRPr sz="1867">
                <a:solidFill>
                  <a:schemeClr val="bg1"/>
                </a:solidFill>
                <a:latin typeface="+mn-lt"/>
              </a:defRPr>
            </a:lvl3pPr>
            <a:lvl4pPr marL="575986" indent="0">
              <a:spcBef>
                <a:spcPts val="0"/>
              </a:spcBef>
              <a:buNone/>
              <a:defRPr sz="1600">
                <a:solidFill>
                  <a:schemeClr val="bg1"/>
                </a:solidFill>
                <a:latin typeface="+mn-lt"/>
              </a:defRPr>
            </a:lvl4pPr>
            <a:lvl5pPr marL="863978" indent="0">
              <a:spcBef>
                <a:spcPts val="0"/>
              </a:spcBef>
              <a:buNone/>
              <a:defRPr sz="1333">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6"/>
          </p:nvPr>
        </p:nvSpPr>
        <p:spPr>
          <a:xfrm>
            <a:off x="7632701" y="668867"/>
            <a:ext cx="4078817" cy="5481320"/>
          </a:xfrm>
        </p:spPr>
        <p:txBody>
          <a:bodyPr anchor="ctr"/>
          <a:lstStyle>
            <a:lvl1pPr marL="0" indent="0" algn="ctr">
              <a:buNone/>
              <a:defRPr>
                <a:solidFill>
                  <a:schemeClr val="bg1"/>
                </a:solidFill>
              </a:defRPr>
            </a:lvl1pPr>
          </a:lstStyle>
          <a:p>
            <a:r>
              <a:rPr lang="en-US"/>
              <a:t>Click icon to add picture</a:t>
            </a:r>
          </a:p>
        </p:txBody>
      </p:sp>
      <p:sp>
        <p:nvSpPr>
          <p:cNvPr id="12"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solidFill>
                  <a:schemeClr val="tx2"/>
                </a:solidFill>
                <a:latin typeface="Univers 45 Light" charset="0"/>
                <a:ea typeface="Univers 45 Light" charset="0"/>
                <a:cs typeface="Univers 45 Light" charset="0"/>
              </a:defRPr>
            </a:lvl1pPr>
            <a:lvl2pPr marL="457189" indent="0" algn="r">
              <a:lnSpc>
                <a:spcPts val="1067"/>
              </a:lnSpc>
              <a:spcBef>
                <a:spcPts val="0"/>
              </a:spcBef>
              <a:buNone/>
              <a:defRPr sz="933">
                <a:solidFill>
                  <a:schemeClr val="tx2"/>
                </a:solidFill>
                <a:latin typeface="Univers 45 Light" charset="0"/>
                <a:ea typeface="Univers 45 Light" charset="0"/>
                <a:cs typeface="Univers 45 Light" charset="0"/>
              </a:defRPr>
            </a:lvl2pPr>
            <a:lvl3pPr marL="914377" indent="0" algn="r">
              <a:lnSpc>
                <a:spcPts val="1067"/>
              </a:lnSpc>
              <a:spcBef>
                <a:spcPts val="0"/>
              </a:spcBef>
              <a:buNone/>
              <a:defRPr sz="933">
                <a:solidFill>
                  <a:schemeClr val="tx2"/>
                </a:solidFill>
                <a:latin typeface="Univers 45 Light" charset="0"/>
                <a:ea typeface="Univers 45 Light" charset="0"/>
                <a:cs typeface="Univers 45 Light" charset="0"/>
              </a:defRPr>
            </a:lvl3pPr>
            <a:lvl4pPr marL="1371566" indent="0" algn="r">
              <a:lnSpc>
                <a:spcPts val="1067"/>
              </a:lnSpc>
              <a:spcBef>
                <a:spcPts val="0"/>
              </a:spcBef>
              <a:buNone/>
              <a:defRPr sz="933">
                <a:solidFill>
                  <a:schemeClr val="tx2"/>
                </a:solidFill>
                <a:latin typeface="Univers 45 Light" charset="0"/>
                <a:ea typeface="Univers 45 Light" charset="0"/>
                <a:cs typeface="Univers 45 Light" charset="0"/>
              </a:defRPr>
            </a:lvl4pPr>
            <a:lvl5pPr marL="1828754" indent="0" algn="r">
              <a:lnSpc>
                <a:spcPts val="1067"/>
              </a:lnSpc>
              <a:spcBef>
                <a:spcPts val="0"/>
              </a:spcBef>
              <a:buNone/>
              <a:defRPr sz="933">
                <a:solidFill>
                  <a:schemeClr val="tx2"/>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136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Bleed Pictur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solidFill>
                  <a:schemeClr val="bg1"/>
                </a:solidFill>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4"/>
          </p:nvPr>
        </p:nvSpPr>
        <p:spPr>
          <a:xfrm>
            <a:off x="3331200" y="673414"/>
            <a:ext cx="4080000" cy="5476773"/>
          </a:xfrm>
        </p:spPr>
        <p:txBody>
          <a:bodyPr>
            <a:noAutofit/>
          </a:bodyPr>
          <a:lstStyle>
            <a:lvl1pPr marL="0" indent="0">
              <a:lnSpc>
                <a:spcPct val="90000"/>
              </a:lnSpc>
              <a:spcBef>
                <a:spcPts val="0"/>
              </a:spcBef>
              <a:buFont typeface="Arial" charset="0"/>
              <a:buNone/>
              <a:defRPr sz="2133" b="1">
                <a:solidFill>
                  <a:schemeClr val="bg1"/>
                </a:solidFill>
                <a:latin typeface="+mn-lt"/>
                <a:ea typeface="Arial" charset="0"/>
                <a:cs typeface="Arial" charset="0"/>
              </a:defRPr>
            </a:lvl1pPr>
            <a:lvl2pPr marL="287993" indent="-287993">
              <a:spcBef>
                <a:spcPts val="800"/>
              </a:spcBef>
              <a:buFont typeface="Arial" charset="0"/>
              <a:buChar char="•"/>
              <a:defRPr sz="2133">
                <a:solidFill>
                  <a:schemeClr val="bg1"/>
                </a:solidFill>
                <a:latin typeface="+mn-lt"/>
              </a:defRPr>
            </a:lvl2pPr>
            <a:lvl3pPr marL="290393" indent="0">
              <a:spcBef>
                <a:spcPts val="0"/>
              </a:spcBef>
              <a:buNone/>
              <a:defRPr sz="1867">
                <a:solidFill>
                  <a:schemeClr val="bg1"/>
                </a:solidFill>
                <a:latin typeface="+mn-lt"/>
              </a:defRPr>
            </a:lvl3pPr>
            <a:lvl4pPr marL="575986" indent="0">
              <a:spcBef>
                <a:spcPts val="0"/>
              </a:spcBef>
              <a:buNone/>
              <a:defRPr sz="1600">
                <a:solidFill>
                  <a:schemeClr val="bg1"/>
                </a:solidFill>
                <a:latin typeface="+mn-lt"/>
              </a:defRPr>
            </a:lvl4pPr>
            <a:lvl5pPr marL="863978" indent="0">
              <a:spcBef>
                <a:spcPts val="0"/>
              </a:spcBef>
              <a:buNone/>
              <a:defRPr sz="1333">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6"/>
          </p:nvPr>
        </p:nvSpPr>
        <p:spPr>
          <a:xfrm>
            <a:off x="7626352" y="1"/>
            <a:ext cx="4565649" cy="6858000"/>
          </a:xfrm>
        </p:spPr>
        <p:txBody>
          <a:bodyPr anchor="ctr"/>
          <a:lstStyle>
            <a:lvl1pPr marL="0" indent="0" algn="ctr">
              <a:buNone/>
              <a:defRPr>
                <a:solidFill>
                  <a:schemeClr val="bg1"/>
                </a:solidFill>
              </a:defRPr>
            </a:lvl1pPr>
          </a:lstStyle>
          <a:p>
            <a:r>
              <a:rPr lang="en-US"/>
              <a:t>Click icon to add picture</a:t>
            </a:r>
          </a:p>
        </p:txBody>
      </p:sp>
      <p:sp>
        <p:nvSpPr>
          <p:cNvPr id="11"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solidFill>
                  <a:schemeClr val="bg1"/>
                </a:solidFill>
                <a:latin typeface="Univers 45 Light" charset="0"/>
                <a:ea typeface="Univers 45 Light" charset="0"/>
                <a:cs typeface="Univers 45 Light" charset="0"/>
              </a:defRPr>
            </a:lvl1pPr>
            <a:lvl2pPr marL="457189" indent="0" algn="r">
              <a:lnSpc>
                <a:spcPts val="1067"/>
              </a:lnSpc>
              <a:spcBef>
                <a:spcPts val="0"/>
              </a:spcBef>
              <a:buNone/>
              <a:defRPr sz="933">
                <a:solidFill>
                  <a:schemeClr val="bg1"/>
                </a:solidFill>
                <a:latin typeface="Univers 45 Light" charset="0"/>
                <a:ea typeface="Univers 45 Light" charset="0"/>
                <a:cs typeface="Univers 45 Light" charset="0"/>
              </a:defRPr>
            </a:lvl2pPr>
            <a:lvl3pPr marL="914377" indent="0" algn="r">
              <a:lnSpc>
                <a:spcPts val="1067"/>
              </a:lnSpc>
              <a:spcBef>
                <a:spcPts val="0"/>
              </a:spcBef>
              <a:buNone/>
              <a:defRPr sz="933">
                <a:solidFill>
                  <a:schemeClr val="bg1"/>
                </a:solidFill>
                <a:latin typeface="Univers 45 Light" charset="0"/>
                <a:ea typeface="Univers 45 Light" charset="0"/>
                <a:cs typeface="Univers 45 Light" charset="0"/>
              </a:defRPr>
            </a:lvl3pPr>
            <a:lvl4pPr marL="1371566" indent="0" algn="r">
              <a:lnSpc>
                <a:spcPts val="1067"/>
              </a:lnSpc>
              <a:spcBef>
                <a:spcPts val="0"/>
              </a:spcBef>
              <a:buNone/>
              <a:defRPr sz="933">
                <a:solidFill>
                  <a:schemeClr val="bg1"/>
                </a:solidFill>
                <a:latin typeface="Univers 45 Light" charset="0"/>
                <a:ea typeface="Univers 45 Light" charset="0"/>
                <a:cs typeface="Univers 45 Light" charset="0"/>
              </a:defRPr>
            </a:lvl4pPr>
            <a:lvl5pPr marL="1828754" indent="0" algn="r">
              <a:lnSpc>
                <a:spcPts val="1067"/>
              </a:lnSpc>
              <a:spcBef>
                <a:spcPts val="0"/>
              </a:spcBef>
              <a:buNone/>
              <a:defRPr sz="933">
                <a:solidFill>
                  <a:schemeClr val="bg1"/>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91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71AB-7271-4C25-8515-A9682438E9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12AF21-7B3F-4311-9141-654547F9B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3BB38-53CF-4294-88D3-6F79778F3000}"/>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5" name="Footer Placeholder 4">
            <a:extLst>
              <a:ext uri="{FF2B5EF4-FFF2-40B4-BE49-F238E27FC236}">
                <a16:creationId xmlns:a16="http://schemas.microsoft.com/office/drawing/2014/main" id="{AD249562-8F11-403A-A3C8-3427F77291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2E0064-42A6-4540-9578-1F4C583EACB2}"/>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1598090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With Picture">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12192000" cy="6858000"/>
          </a:xfrm>
        </p:spPr>
        <p:txBody>
          <a:bodyPr anchor="ctr"/>
          <a:lstStyle>
            <a:lvl1pPr marL="0" indent="0" algn="ctr">
              <a:buNone/>
              <a:defRPr/>
            </a:lvl1pPr>
          </a:lstStyle>
          <a:p>
            <a:r>
              <a:rPr lang="en-US"/>
              <a:t>Click icon to add picture</a:t>
            </a:r>
          </a:p>
        </p:txBody>
      </p:sp>
      <p:sp>
        <p:nvSpPr>
          <p:cNvPr id="2" name="Title 1"/>
          <p:cNvSpPr>
            <a:spLocks noGrp="1"/>
          </p:cNvSpPr>
          <p:nvPr>
            <p:ph type="ctrTitle"/>
          </p:nvPr>
        </p:nvSpPr>
        <p:spPr>
          <a:xfrm>
            <a:off x="480000" y="673414"/>
            <a:ext cx="2678401" cy="5476773"/>
          </a:xfrm>
        </p:spPr>
        <p:txBody>
          <a:bodyPr anchor="t">
            <a:noAutofit/>
          </a:bodyPr>
          <a:lstStyle>
            <a:lvl1pPr algn="l">
              <a:lnSpc>
                <a:spcPts val="3067"/>
              </a:lnSpc>
              <a:defRPr sz="2800" b="1" i="0">
                <a:latin typeface="Georgia" charset="0"/>
                <a:ea typeface="Georgia" charset="0"/>
                <a:cs typeface="Georgia" charset="0"/>
              </a:defRPr>
            </a:lvl1pPr>
          </a:lstStyle>
          <a:p>
            <a:r>
              <a:rPr lang="en-US"/>
              <a:t>Click to edit Master title style</a:t>
            </a:r>
          </a:p>
        </p:txBody>
      </p:sp>
      <p:cxnSp>
        <p:nvCxnSpPr>
          <p:cNvPr id="14" name="Straight Connector 13"/>
          <p:cNvCxnSpPr/>
          <p:nvPr userDrawn="1"/>
        </p:nvCxnSpPr>
        <p:spPr>
          <a:xfrm>
            <a:off x="480001" y="480000"/>
            <a:ext cx="267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3331200" y="480000"/>
            <a:ext cx="8380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latin typeface="Univers 45 Light" charset="0"/>
                <a:ea typeface="Univers 45 Light" charset="0"/>
                <a:cs typeface="Univers 45 Light" charset="0"/>
              </a:defRPr>
            </a:lvl1pPr>
            <a:lvl2pPr marL="457189" indent="0" algn="r">
              <a:lnSpc>
                <a:spcPts val="1067"/>
              </a:lnSpc>
              <a:spcBef>
                <a:spcPts val="0"/>
              </a:spcBef>
              <a:buNone/>
              <a:defRPr sz="933">
                <a:latin typeface="Univers 45 Light" charset="0"/>
                <a:ea typeface="Univers 45 Light" charset="0"/>
                <a:cs typeface="Univers 45 Light" charset="0"/>
              </a:defRPr>
            </a:lvl2pPr>
            <a:lvl3pPr marL="914377" indent="0" algn="r">
              <a:lnSpc>
                <a:spcPts val="1067"/>
              </a:lnSpc>
              <a:spcBef>
                <a:spcPts val="0"/>
              </a:spcBef>
              <a:buNone/>
              <a:defRPr sz="933">
                <a:latin typeface="Univers 45 Light" charset="0"/>
                <a:ea typeface="Univers 45 Light" charset="0"/>
                <a:cs typeface="Univers 45 Light" charset="0"/>
              </a:defRPr>
            </a:lvl3pPr>
            <a:lvl4pPr marL="1371566" indent="0" algn="r">
              <a:lnSpc>
                <a:spcPts val="1067"/>
              </a:lnSpc>
              <a:spcBef>
                <a:spcPts val="0"/>
              </a:spcBef>
              <a:buNone/>
              <a:defRPr sz="933">
                <a:latin typeface="Univers 45 Light" charset="0"/>
                <a:ea typeface="Univers 45 Light" charset="0"/>
                <a:cs typeface="Univers 45 Light" charset="0"/>
              </a:defRPr>
            </a:lvl4pPr>
            <a:lvl5pPr marL="1828754" indent="0" algn="r">
              <a:lnSpc>
                <a:spcPts val="1067"/>
              </a:lnSpc>
              <a:spcBef>
                <a:spcPts val="0"/>
              </a:spcBef>
              <a:buNone/>
              <a:defRPr sz="933">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1547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 White Graphics">
    <p:bg>
      <p:bgPr>
        <a:solidFill>
          <a:schemeClr val="tx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6859200"/>
          </a:xfrm>
        </p:spPr>
        <p:txBody>
          <a:bodyPr anchor="ctr"/>
          <a:lstStyle>
            <a:lvl1pPr marL="0" indent="0" algn="ctr">
              <a:buNone/>
              <a:defRPr>
                <a:latin typeface="Arial" charset="0"/>
                <a:ea typeface="Arial" charset="0"/>
                <a:cs typeface="Arial" charset="0"/>
              </a:defRPr>
            </a:lvl1pPr>
          </a:lstStyle>
          <a:p>
            <a:r>
              <a:rPr lang="en-US"/>
              <a:t>Click icon to add picture</a:t>
            </a:r>
          </a:p>
        </p:txBody>
      </p:sp>
      <p:cxnSp>
        <p:nvCxnSpPr>
          <p:cNvPr id="14" name="Straight Connector 13"/>
          <p:cNvCxnSpPr/>
          <p:nvPr userDrawn="1"/>
        </p:nvCxnSpPr>
        <p:spPr>
          <a:xfrm>
            <a:off x="480000" y="480000"/>
            <a:ext cx="1123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latin typeface="Univers 45 Light" charset="0"/>
                <a:ea typeface="Univers 45 Light" charset="0"/>
                <a:cs typeface="Univers 45 Light" charset="0"/>
              </a:defRPr>
            </a:lvl1pPr>
            <a:lvl2pPr marL="457189" indent="0" algn="r">
              <a:lnSpc>
                <a:spcPts val="1067"/>
              </a:lnSpc>
              <a:spcBef>
                <a:spcPts val="0"/>
              </a:spcBef>
              <a:buNone/>
              <a:defRPr sz="933">
                <a:latin typeface="Univers 45 Light" charset="0"/>
                <a:ea typeface="Univers 45 Light" charset="0"/>
                <a:cs typeface="Univers 45 Light" charset="0"/>
              </a:defRPr>
            </a:lvl2pPr>
            <a:lvl3pPr marL="914377" indent="0" algn="r">
              <a:lnSpc>
                <a:spcPts val="1067"/>
              </a:lnSpc>
              <a:spcBef>
                <a:spcPts val="0"/>
              </a:spcBef>
              <a:buNone/>
              <a:defRPr sz="933">
                <a:latin typeface="Univers 45 Light" charset="0"/>
                <a:ea typeface="Univers 45 Light" charset="0"/>
                <a:cs typeface="Univers 45 Light" charset="0"/>
              </a:defRPr>
            </a:lvl3pPr>
            <a:lvl4pPr marL="1371566" indent="0" algn="r">
              <a:lnSpc>
                <a:spcPts val="1067"/>
              </a:lnSpc>
              <a:spcBef>
                <a:spcPts val="0"/>
              </a:spcBef>
              <a:buNone/>
              <a:defRPr sz="933">
                <a:latin typeface="Univers 45 Light" charset="0"/>
                <a:ea typeface="Univers 45 Light" charset="0"/>
                <a:cs typeface="Univers 45 Light" charset="0"/>
              </a:defRPr>
            </a:lvl4pPr>
            <a:lvl5pPr marL="1828754" indent="0" algn="r">
              <a:lnSpc>
                <a:spcPts val="1067"/>
              </a:lnSpc>
              <a:spcBef>
                <a:spcPts val="0"/>
              </a:spcBef>
              <a:buNone/>
              <a:defRPr sz="933">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602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 DkGrey Graphics">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12192000" cy="6859200"/>
          </a:xfrm>
        </p:spPr>
        <p:txBody>
          <a:bodyPr anchor="ctr"/>
          <a:lstStyle>
            <a:lvl1pPr marL="0" indent="0" algn="ctr">
              <a:buNone/>
              <a:defRPr>
                <a:latin typeface="Arial" charset="0"/>
                <a:ea typeface="Arial" charset="0"/>
                <a:cs typeface="Arial" charset="0"/>
              </a:defRPr>
            </a:lvl1pPr>
          </a:lstStyle>
          <a:p>
            <a:r>
              <a:rPr lang="en-US"/>
              <a:t>Click icon to add picture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0000" y="672000"/>
            <a:ext cx="849376" cy="833120"/>
          </a:xfrm>
          <a:prstGeom prst="rect">
            <a:avLst/>
          </a:prstGeom>
        </p:spPr>
      </p:pic>
      <p:cxnSp>
        <p:nvCxnSpPr>
          <p:cNvPr id="14" name="Straight Connector 13"/>
          <p:cNvCxnSpPr/>
          <p:nvPr userDrawn="1"/>
        </p:nvCxnSpPr>
        <p:spPr>
          <a:xfrm>
            <a:off x="480000" y="480000"/>
            <a:ext cx="1123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0000" y="6384000"/>
            <a:ext cx="1123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1"/>
          </p:nvPr>
        </p:nvSpPr>
        <p:spPr>
          <a:xfrm>
            <a:off x="4916330" y="6463524"/>
            <a:ext cx="6795671" cy="277481"/>
          </a:xfrm>
        </p:spPr>
        <p:txBody>
          <a:bodyPr>
            <a:noAutofit/>
          </a:bodyPr>
          <a:lstStyle>
            <a:lvl1pPr marL="0" indent="0" algn="r">
              <a:lnSpc>
                <a:spcPts val="1067"/>
              </a:lnSpc>
              <a:spcBef>
                <a:spcPts val="0"/>
              </a:spcBef>
              <a:buNone/>
              <a:defRPr sz="933">
                <a:solidFill>
                  <a:schemeClr val="tx1"/>
                </a:solidFill>
                <a:latin typeface="Univers 45 Light" charset="0"/>
                <a:ea typeface="Univers 45 Light" charset="0"/>
                <a:cs typeface="Univers 45 Light" charset="0"/>
              </a:defRPr>
            </a:lvl1pPr>
            <a:lvl2pPr marL="457189" indent="0" algn="r">
              <a:lnSpc>
                <a:spcPts val="1067"/>
              </a:lnSpc>
              <a:spcBef>
                <a:spcPts val="0"/>
              </a:spcBef>
              <a:buNone/>
              <a:defRPr sz="933">
                <a:solidFill>
                  <a:schemeClr val="tx1"/>
                </a:solidFill>
                <a:latin typeface="Univers 45 Light" charset="0"/>
                <a:ea typeface="Univers 45 Light" charset="0"/>
                <a:cs typeface="Univers 45 Light" charset="0"/>
              </a:defRPr>
            </a:lvl2pPr>
            <a:lvl3pPr marL="914377" indent="0" algn="r">
              <a:lnSpc>
                <a:spcPts val="1067"/>
              </a:lnSpc>
              <a:spcBef>
                <a:spcPts val="0"/>
              </a:spcBef>
              <a:buNone/>
              <a:defRPr sz="933">
                <a:solidFill>
                  <a:schemeClr val="tx1"/>
                </a:solidFill>
                <a:latin typeface="Univers 45 Light" charset="0"/>
                <a:ea typeface="Univers 45 Light" charset="0"/>
                <a:cs typeface="Univers 45 Light" charset="0"/>
              </a:defRPr>
            </a:lvl3pPr>
            <a:lvl4pPr marL="1371566" indent="0" algn="r">
              <a:lnSpc>
                <a:spcPts val="1067"/>
              </a:lnSpc>
              <a:spcBef>
                <a:spcPts val="0"/>
              </a:spcBef>
              <a:buNone/>
              <a:defRPr sz="933">
                <a:solidFill>
                  <a:schemeClr val="tx1"/>
                </a:solidFill>
                <a:latin typeface="Univers 45 Light" charset="0"/>
                <a:ea typeface="Univers 45 Light" charset="0"/>
                <a:cs typeface="Univers 45 Light" charset="0"/>
              </a:defRPr>
            </a:lvl4pPr>
            <a:lvl5pPr marL="1828754" indent="0" algn="r">
              <a:lnSpc>
                <a:spcPts val="1067"/>
              </a:lnSpc>
              <a:spcBef>
                <a:spcPts val="0"/>
              </a:spcBef>
              <a:buNone/>
              <a:defRPr sz="933">
                <a:solidFill>
                  <a:schemeClr val="tx1"/>
                </a:solidFill>
                <a:latin typeface="Univers 45 Light" charset="0"/>
                <a:ea typeface="Univers 45 Light" charset="0"/>
                <a:cs typeface="Univers 45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841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B301-B9D9-4C6B-8E0E-9C38C288F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EEA867-BD0D-4CBF-8945-421E6A1FDB9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A4EF89-EEBD-4340-B705-14613E0CFCDB}"/>
              </a:ext>
            </a:extLst>
          </p:cNvPr>
          <p:cNvSpPr>
            <a:spLocks noGrp="1"/>
          </p:cNvSpPr>
          <p:nvPr>
            <p:ph type="dt" sz="half" idx="10"/>
          </p:nvPr>
        </p:nvSpPr>
        <p:spPr/>
        <p:txBody>
          <a:bodyPr/>
          <a:lstStyle/>
          <a:p>
            <a:fld id="{5AB5B445-B6D7-4012-9A7F-1276086A607C}" type="datetimeFigureOut">
              <a:rPr lang="en-GB" smtClean="0"/>
              <a:t>13/02/2023</a:t>
            </a:fld>
            <a:endParaRPr lang="en-GB"/>
          </a:p>
        </p:txBody>
      </p:sp>
      <p:sp>
        <p:nvSpPr>
          <p:cNvPr id="5" name="Footer Placeholder 4">
            <a:extLst>
              <a:ext uri="{FF2B5EF4-FFF2-40B4-BE49-F238E27FC236}">
                <a16:creationId xmlns:a16="http://schemas.microsoft.com/office/drawing/2014/main" id="{2177FCC6-BB89-4907-A34A-23E6E46386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210983-EDD7-44AE-95BF-30BC4325B942}"/>
              </a:ext>
            </a:extLst>
          </p:cNvPr>
          <p:cNvSpPr>
            <a:spLocks noGrp="1"/>
          </p:cNvSpPr>
          <p:nvPr>
            <p:ph type="sldNum" sz="quarter" idx="12"/>
          </p:nvPr>
        </p:nvSpPr>
        <p:spPr/>
        <p:txBody>
          <a:bodyPr/>
          <a:lstStyle/>
          <a:p>
            <a:fld id="{35C6D770-7039-4BD5-A7FF-5EF76CD16C00}" type="slidenum">
              <a:rPr lang="en-GB" smtClean="0"/>
              <a:t>‹#›</a:t>
            </a:fld>
            <a:endParaRPr lang="en-GB"/>
          </a:p>
        </p:txBody>
      </p:sp>
    </p:spTree>
    <p:extLst>
      <p:ext uri="{BB962C8B-B14F-4D97-AF65-F5344CB8AC3E}">
        <p14:creationId xmlns:p14="http://schemas.microsoft.com/office/powerpoint/2010/main" val="1649894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734D0-BFD8-49F2-A872-F090C87629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983BE-AFBC-4A79-814B-732077E2A9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01F70FC-2FE3-4A7D-B52F-0EE4821F70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634BDB-A215-4D6C-899C-E7121F7F6B64}"/>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6" name="Footer Placeholder 5">
            <a:extLst>
              <a:ext uri="{FF2B5EF4-FFF2-40B4-BE49-F238E27FC236}">
                <a16:creationId xmlns:a16="http://schemas.microsoft.com/office/drawing/2014/main" id="{F6EC9EBF-0302-49D1-8507-88057EDAF8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30D3A9-EDDA-454E-BFFF-642E27493698}"/>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204842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B35C1-2B1D-4A5A-9962-C68CD76516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65B8FB-00D1-4EB4-A5BE-13287DAE6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9E4272-15B6-4EC2-96CC-C8235D3747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A2BD0C-DB2A-4760-B182-6FC0AE31C4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3413D0-330A-4F21-B50C-CDEC33C093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717673-E5CA-417F-9112-AA29D4A7DE6F}"/>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8" name="Footer Placeholder 7">
            <a:extLst>
              <a:ext uri="{FF2B5EF4-FFF2-40B4-BE49-F238E27FC236}">
                <a16:creationId xmlns:a16="http://schemas.microsoft.com/office/drawing/2014/main" id="{82871B79-BCFB-4D3B-BA8C-278A0AC220F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BAF5B91-3AF4-4AD5-B4C5-364490036BE7}"/>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138274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9F159-7F6F-453E-95AE-56FE5576DF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3741B7-F581-4BDC-A530-B07467493203}"/>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4" name="Footer Placeholder 3">
            <a:extLst>
              <a:ext uri="{FF2B5EF4-FFF2-40B4-BE49-F238E27FC236}">
                <a16:creationId xmlns:a16="http://schemas.microsoft.com/office/drawing/2014/main" id="{E46090D4-3C46-44E7-8854-9F93AF2568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849E21-4763-4DFA-9968-3E342A66C7FB}"/>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2409082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4EEEAD-1507-4A4D-8C91-765357A79964}"/>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3" name="Footer Placeholder 2">
            <a:extLst>
              <a:ext uri="{FF2B5EF4-FFF2-40B4-BE49-F238E27FC236}">
                <a16:creationId xmlns:a16="http://schemas.microsoft.com/office/drawing/2014/main" id="{EB1AAAC6-9F0D-4EA2-9DFF-3FEACB77E2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ED5D8F-B40C-4EB7-9B38-B59E6BB8C3B9}"/>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345495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B830E-255E-45F4-A6F7-A99854E686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E317D98-C5FC-44BB-8CF9-26C4A8B34C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3E75B50-1FFB-42DD-8C00-7C73272ED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63B71-081E-4860-B18A-BD38514C77B8}"/>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6" name="Footer Placeholder 5">
            <a:extLst>
              <a:ext uri="{FF2B5EF4-FFF2-40B4-BE49-F238E27FC236}">
                <a16:creationId xmlns:a16="http://schemas.microsoft.com/office/drawing/2014/main" id="{9DFBD985-7D24-4698-BD52-F352E10FE7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DD9DA1-C87F-4EA6-B41D-3E09C4DD4A0F}"/>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2507808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F311-12B3-4727-9463-D412ECDFEB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E5695C-0C59-4B43-934A-A1657FF6E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E94E8B0-07BA-4341-8C59-667B48B76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E5F583-F066-408D-9D37-9CBFB32E4763}"/>
              </a:ext>
            </a:extLst>
          </p:cNvPr>
          <p:cNvSpPr>
            <a:spLocks noGrp="1"/>
          </p:cNvSpPr>
          <p:nvPr>
            <p:ph type="dt" sz="half" idx="10"/>
          </p:nvPr>
        </p:nvSpPr>
        <p:spPr/>
        <p:txBody>
          <a:bodyPr/>
          <a:lstStyle/>
          <a:p>
            <a:fld id="{5E70FAFE-64F9-432A-94F0-95808911D566}" type="datetimeFigureOut">
              <a:rPr lang="en-GB" smtClean="0"/>
              <a:t>13/02/2023</a:t>
            </a:fld>
            <a:endParaRPr lang="en-GB"/>
          </a:p>
        </p:txBody>
      </p:sp>
      <p:sp>
        <p:nvSpPr>
          <p:cNvPr id="6" name="Footer Placeholder 5">
            <a:extLst>
              <a:ext uri="{FF2B5EF4-FFF2-40B4-BE49-F238E27FC236}">
                <a16:creationId xmlns:a16="http://schemas.microsoft.com/office/drawing/2014/main" id="{5474EE67-62A6-4853-BFFF-F8F13EE6CE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0A3C28-A4C3-4382-8A7E-528317195BD3}"/>
              </a:ext>
            </a:extLst>
          </p:cNvPr>
          <p:cNvSpPr>
            <a:spLocks noGrp="1"/>
          </p:cNvSpPr>
          <p:nvPr>
            <p:ph type="sldNum" sz="quarter" idx="12"/>
          </p:nvPr>
        </p:nvSpPr>
        <p:spPr/>
        <p:txBody>
          <a:bodyPr/>
          <a:lstStyle/>
          <a:p>
            <a:fld id="{E8495785-D29A-404D-94FA-0CDA99C81295}" type="slidenum">
              <a:rPr lang="en-GB" smtClean="0"/>
              <a:t>‹#›</a:t>
            </a:fld>
            <a:endParaRPr lang="en-GB"/>
          </a:p>
        </p:txBody>
      </p:sp>
    </p:spTree>
    <p:extLst>
      <p:ext uri="{BB962C8B-B14F-4D97-AF65-F5344CB8AC3E}">
        <p14:creationId xmlns:p14="http://schemas.microsoft.com/office/powerpoint/2010/main" val="277961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CBB310-EFD8-4F04-8F63-44ED749E51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8065F3-B9A1-4571-A071-53EF3F0F6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432C42-30EC-49F0-BE83-3E7E1DE5B3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0FAFE-64F9-432A-94F0-95808911D566}" type="datetimeFigureOut">
              <a:rPr lang="en-GB" smtClean="0"/>
              <a:t>13/02/2023</a:t>
            </a:fld>
            <a:endParaRPr lang="en-GB"/>
          </a:p>
        </p:txBody>
      </p:sp>
      <p:sp>
        <p:nvSpPr>
          <p:cNvPr id="5" name="Footer Placeholder 4">
            <a:extLst>
              <a:ext uri="{FF2B5EF4-FFF2-40B4-BE49-F238E27FC236}">
                <a16:creationId xmlns:a16="http://schemas.microsoft.com/office/drawing/2014/main" id="{F9234131-0E89-4C5D-986A-B05B3A8D17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0DD161-0BB3-4700-9436-64B416F24E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95785-D29A-404D-94FA-0CDA99C81295}" type="slidenum">
              <a:rPr lang="en-GB" smtClean="0"/>
              <a:t>‹#›</a:t>
            </a:fld>
            <a:endParaRPr lang="en-GB"/>
          </a:p>
        </p:txBody>
      </p:sp>
    </p:spTree>
    <p:extLst>
      <p:ext uri="{BB962C8B-B14F-4D97-AF65-F5344CB8AC3E}">
        <p14:creationId xmlns:p14="http://schemas.microsoft.com/office/powerpoint/2010/main" val="589893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44" r:id="rId13"/>
    <p:sldLayoutId id="214748374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bg1"/>
                </a:solidFill>
              </a:defRPr>
            </a:lvl1pPr>
          </a:lstStyle>
          <a:p>
            <a:fld id="{41761086-8101-4545-BDB0-2F041358B28F}" type="slidenum">
              <a:rPr lang="en-US" smtClean="0"/>
              <a:pPr/>
              <a:t>‹#›</a:t>
            </a:fld>
            <a:endParaRPr lang="en-US"/>
          </a:p>
        </p:txBody>
      </p:sp>
    </p:spTree>
    <p:extLst>
      <p:ext uri="{BB962C8B-B14F-4D97-AF65-F5344CB8AC3E}">
        <p14:creationId xmlns:p14="http://schemas.microsoft.com/office/powerpoint/2010/main" val="9434243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743" r:id="rId19"/>
  </p:sldLayoutIdLst>
  <p:hf sldNum="0" hdr="0" ftr="0" dt="0"/>
  <p:txStyles>
    <p:titleStyle>
      <a:lvl1pPr algn="l" defTabSz="914377"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33.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hyperlink" Target="mailto:enquiries@artscouncil.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5.jpe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jpeg"/><Relationship Id="rId7" Type="http://schemas.openxmlformats.org/officeDocument/2006/relationships/image" Target="../media/image20.sv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2.sv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34.sv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82ED3A1C-D857-193A-8D3A-6B7A64F54A2E}"/>
              </a:ext>
            </a:extLst>
          </p:cNvPr>
          <p:cNvPicPr>
            <a:picLocks noChangeAspect="1"/>
          </p:cNvPicPr>
          <p:nvPr/>
        </p:nvPicPr>
        <p:blipFill rotWithShape="1">
          <a:blip r:embed="rId3"/>
          <a:srcRect l="-80" t="8192" r="-472" b="14894"/>
          <a:stretch/>
        </p:blipFill>
        <p:spPr>
          <a:xfrm>
            <a:off x="351344" y="443472"/>
            <a:ext cx="11486817" cy="5872845"/>
          </a:xfrm>
          <a:prstGeom prst="rect">
            <a:avLst/>
          </a:prstGeom>
        </p:spPr>
      </p:pic>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6" name="TextBox 5">
            <a:extLst>
              <a:ext uri="{FF2B5EF4-FFF2-40B4-BE49-F238E27FC236}">
                <a16:creationId xmlns:a16="http://schemas.microsoft.com/office/drawing/2014/main" id="{B38EB8F7-693B-67AE-7C98-A481CF03B6CD}"/>
              </a:ext>
            </a:extLst>
          </p:cNvPr>
          <p:cNvSpPr txBox="1"/>
          <p:nvPr/>
        </p:nvSpPr>
        <p:spPr>
          <a:xfrm>
            <a:off x="348715" y="-183134"/>
            <a:ext cx="10461404" cy="5693866"/>
          </a:xfrm>
          <a:prstGeom prst="rect">
            <a:avLst/>
          </a:prstGeom>
          <a:noFill/>
        </p:spPr>
        <p:txBody>
          <a:bodyPr wrap="square" lIns="91440" tIns="45720" rIns="91440" bIns="45720" rtlCol="0" anchor="t">
            <a:spAutoFit/>
          </a:bodyPr>
          <a:lstStyle/>
          <a:p>
            <a:endParaRPr lang="en-GB" sz="5000" b="1">
              <a:solidFill>
                <a:srgbClr val="FFFFFF"/>
              </a:solidFill>
              <a:latin typeface="Arial"/>
              <a:cs typeface="Arial"/>
            </a:endParaRPr>
          </a:p>
          <a:p>
            <a:r>
              <a:rPr lang="en-GB" sz="5000" b="1">
                <a:solidFill>
                  <a:srgbClr val="FFFFFF"/>
                </a:solidFill>
                <a:latin typeface="Arial"/>
                <a:cs typeface="Arial"/>
              </a:rPr>
              <a:t>LIBRARIES </a:t>
            </a:r>
            <a:endParaRPr lang="en-US" sz="5000" b="1">
              <a:solidFill>
                <a:srgbClr val="FFFFFF"/>
              </a:solidFill>
              <a:latin typeface="Arial"/>
              <a:cs typeface="Calibri" panose="020F0502020204030204"/>
            </a:endParaRPr>
          </a:p>
          <a:p>
            <a:r>
              <a:rPr lang="en-GB" sz="5000" b="1">
                <a:solidFill>
                  <a:srgbClr val="FFFFFF"/>
                </a:solidFill>
                <a:latin typeface="Arial"/>
                <a:cs typeface="Arial"/>
              </a:rPr>
              <a:t>IMPROVEMENT </a:t>
            </a:r>
            <a:endParaRPr lang="en-US" sz="5000" b="1">
              <a:solidFill>
                <a:srgbClr val="FFFFFF"/>
              </a:solidFill>
              <a:latin typeface="Arial"/>
              <a:cs typeface="Calibri" panose="020F0502020204030204"/>
            </a:endParaRPr>
          </a:p>
          <a:p>
            <a:r>
              <a:rPr lang="en-GB" sz="5000" b="1">
                <a:solidFill>
                  <a:srgbClr val="FFFFFF"/>
                </a:solidFill>
                <a:latin typeface="Arial"/>
                <a:cs typeface="Arial"/>
              </a:rPr>
              <a:t>FUND</a:t>
            </a:r>
            <a:endParaRPr lang="en-US" sz="5000" b="1">
              <a:solidFill>
                <a:srgbClr val="FFFFFF"/>
              </a:solidFill>
              <a:latin typeface="Arial"/>
              <a:cs typeface="Calibri" panose="020F0502020204030204"/>
            </a:endParaRPr>
          </a:p>
          <a:p>
            <a:r>
              <a:rPr lang="en-GB" sz="5000" b="1">
                <a:solidFill>
                  <a:srgbClr val="FFFFFF"/>
                </a:solidFill>
                <a:latin typeface="Arial"/>
                <a:cs typeface="Arial"/>
              </a:rPr>
              <a:t>ROUND 3</a:t>
            </a:r>
          </a:p>
          <a:p>
            <a:endParaRPr lang="en-GB" sz="3200" b="1">
              <a:solidFill>
                <a:srgbClr val="FFFFFF"/>
              </a:solidFill>
              <a:latin typeface="Arial"/>
              <a:cs typeface="Arial"/>
            </a:endParaRPr>
          </a:p>
          <a:p>
            <a:r>
              <a:rPr lang="en-GB" sz="3200" b="1">
                <a:solidFill>
                  <a:srgbClr val="FFFFFF"/>
                </a:solidFill>
                <a:latin typeface="Arial"/>
                <a:cs typeface="Arial"/>
              </a:rPr>
              <a:t>Webinar 1 - Introduction</a:t>
            </a:r>
            <a:endParaRPr lang="en-GB"/>
          </a:p>
          <a:p>
            <a:endParaRPr lang="en-GB" sz="5000" b="1">
              <a:solidFill>
                <a:srgbClr val="FFFFFF"/>
              </a:solidFill>
              <a:latin typeface="Arial"/>
              <a:cs typeface="Arial"/>
            </a:endParaRPr>
          </a:p>
        </p:txBody>
      </p:sp>
      <p:sp>
        <p:nvSpPr>
          <p:cNvPr id="7" name="TextBox 6">
            <a:extLst>
              <a:ext uri="{FF2B5EF4-FFF2-40B4-BE49-F238E27FC236}">
                <a16:creationId xmlns:a16="http://schemas.microsoft.com/office/drawing/2014/main" id="{A997FF29-DC07-D76F-0189-2C77CB3B2B47}"/>
              </a:ext>
            </a:extLst>
          </p:cNvPr>
          <p:cNvSpPr txBox="1"/>
          <p:nvPr/>
        </p:nvSpPr>
        <p:spPr>
          <a:xfrm>
            <a:off x="9252857" y="6095999"/>
            <a:ext cx="384110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err="1">
                <a:solidFill>
                  <a:schemeClr val="bg1"/>
                </a:solidFill>
                <a:cs typeface="Arial"/>
              </a:rPr>
              <a:t>Storyhouse</a:t>
            </a:r>
            <a:r>
              <a:rPr lang="en-GB" sz="800">
                <a:solidFill>
                  <a:schemeClr val="bg1"/>
                </a:solidFill>
                <a:cs typeface="Arial"/>
              </a:rPr>
              <a:t> – Children's Library </a:t>
            </a:r>
            <a:r>
              <a:rPr lang="en-GB" sz="800">
                <a:solidFill>
                  <a:schemeClr val="bg1"/>
                </a:solidFill>
                <a:ea typeface="+mn-lt"/>
                <a:cs typeface="+mn-lt"/>
              </a:rPr>
              <a:t>Photo © Mark Carline</a:t>
            </a:r>
            <a:endParaRPr lang="en-GB" sz="800">
              <a:solidFill>
                <a:schemeClr val="bg1"/>
              </a:solidFill>
              <a:cs typeface="Arial"/>
            </a:endParaRPr>
          </a:p>
        </p:txBody>
      </p:sp>
    </p:spTree>
    <p:extLst>
      <p:ext uri="{BB962C8B-B14F-4D97-AF65-F5344CB8AC3E}">
        <p14:creationId xmlns:p14="http://schemas.microsoft.com/office/powerpoint/2010/main" val="3256112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238646" y="389178"/>
            <a:ext cx="9398383" cy="1231106"/>
          </a:xfrm>
          <a:prstGeom prst="rect">
            <a:avLst/>
          </a:prstGeom>
          <a:noFill/>
        </p:spPr>
        <p:txBody>
          <a:bodyPr wrap="square" lIns="91440" tIns="45720" rIns="91440" bIns="45720" rtlCol="0" anchor="t">
            <a:spAutoFit/>
          </a:bodyPr>
          <a:lstStyle/>
          <a:p>
            <a:r>
              <a:rPr lang="en-GB" sz="3200" b="1">
                <a:latin typeface="Arial"/>
                <a:cs typeface="Arial"/>
              </a:rPr>
              <a:t>Eligible Costs</a:t>
            </a:r>
          </a:p>
          <a:p>
            <a:endParaRPr lang="en-GB" sz="2400">
              <a:latin typeface="Arial"/>
              <a:cs typeface="Arial"/>
            </a:endParaRPr>
          </a:p>
          <a:p>
            <a:pPr lvl="1"/>
            <a:endParaRPr lang="en-GB"/>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238646" y="1074448"/>
            <a:ext cx="31239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8" name="Table 2">
            <a:extLst>
              <a:ext uri="{FF2B5EF4-FFF2-40B4-BE49-F238E27FC236}">
                <a16:creationId xmlns:a16="http://schemas.microsoft.com/office/drawing/2014/main" id="{F99C8859-D9F4-71F0-855F-1078BD53530A}"/>
              </a:ext>
            </a:extLst>
          </p:cNvPr>
          <p:cNvGraphicFramePr>
            <a:graphicFrameLocks noGrp="1"/>
          </p:cNvGraphicFramePr>
          <p:nvPr>
            <p:extLst>
              <p:ext uri="{D42A27DB-BD31-4B8C-83A1-F6EECF244321}">
                <p14:modId xmlns:p14="http://schemas.microsoft.com/office/powerpoint/2010/main" val="104923083"/>
              </p:ext>
            </p:extLst>
          </p:nvPr>
        </p:nvGraphicFramePr>
        <p:xfrm>
          <a:off x="3518965" y="395155"/>
          <a:ext cx="8227150" cy="5641792"/>
        </p:xfrm>
        <a:graphic>
          <a:graphicData uri="http://schemas.openxmlformats.org/drawingml/2006/table">
            <a:tbl>
              <a:tblPr firstRow="1" bandRow="1">
                <a:tableStyleId>{5C22544A-7EE6-4342-B048-85BDC9FD1C3A}</a:tableStyleId>
              </a:tblPr>
              <a:tblGrid>
                <a:gridCol w="3876844">
                  <a:extLst>
                    <a:ext uri="{9D8B030D-6E8A-4147-A177-3AD203B41FA5}">
                      <a16:colId xmlns:a16="http://schemas.microsoft.com/office/drawing/2014/main" val="3659950801"/>
                    </a:ext>
                  </a:extLst>
                </a:gridCol>
                <a:gridCol w="4350306">
                  <a:extLst>
                    <a:ext uri="{9D8B030D-6E8A-4147-A177-3AD203B41FA5}">
                      <a16:colId xmlns:a16="http://schemas.microsoft.com/office/drawing/2014/main" val="2675711368"/>
                    </a:ext>
                  </a:extLst>
                </a:gridCol>
              </a:tblGrid>
              <a:tr h="459012">
                <a:tc>
                  <a:txBody>
                    <a:bodyPr/>
                    <a:lstStyle/>
                    <a:p>
                      <a:r>
                        <a:rPr lang="en-GB" sz="2400"/>
                        <a:t>Yes </a:t>
                      </a:r>
                      <a:r>
                        <a:rPr lang="en-GB" sz="2400" b="1" i="0" u="none" strike="noStrike" noProof="0">
                          <a:latin typeface="Wingdings"/>
                          <a:sym typeface="Wingdings"/>
                        </a:rPr>
                        <a:t></a:t>
                      </a:r>
                      <a:r>
                        <a:rPr lang="en-GB" sz="2400" b="1" i="0" u="none" strike="noStrike" noProof="0">
                          <a:latin typeface="Arial"/>
                        </a:rPr>
                        <a:t> </a:t>
                      </a:r>
                      <a:endParaRPr lang="en-GB" sz="2400"/>
                    </a:p>
                  </a:txBody>
                  <a:tcPr marL="121920" marR="121920" marT="60960" marB="60960" anchor="ctr">
                    <a:solidFill>
                      <a:srgbClr val="00B050"/>
                    </a:solidFill>
                  </a:tcPr>
                </a:tc>
                <a:tc>
                  <a:txBody>
                    <a:bodyPr/>
                    <a:lstStyle/>
                    <a:p>
                      <a:r>
                        <a:rPr lang="en-GB" sz="2400"/>
                        <a:t>No </a:t>
                      </a:r>
                      <a:r>
                        <a:rPr lang="en-GB" sz="2400" b="1" i="0" u="none" strike="noStrike" noProof="0">
                          <a:latin typeface="Wingdings"/>
                          <a:sym typeface="Wingdings"/>
                        </a:rPr>
                        <a:t></a:t>
                      </a:r>
                      <a:endParaRPr lang="en-US"/>
                    </a:p>
                  </a:txBody>
                  <a:tcPr marL="121920" marR="121920" marT="60960" marB="60960" anchor="ctr">
                    <a:solidFill>
                      <a:srgbClr val="C00000"/>
                    </a:solidFill>
                  </a:tcPr>
                </a:tc>
                <a:extLst>
                  <a:ext uri="{0D108BD9-81ED-4DB2-BD59-A6C34878D82A}">
                    <a16:rowId xmlns:a16="http://schemas.microsoft.com/office/drawing/2014/main" val="1385986313"/>
                  </a:ext>
                </a:extLst>
              </a:tr>
              <a:tr h="688518">
                <a:tc>
                  <a:txBody>
                    <a:bodyPr/>
                    <a:lstStyle/>
                    <a:p>
                      <a:r>
                        <a:rPr lang="en-GB" sz="2000"/>
                        <a:t>Construction </a:t>
                      </a:r>
                    </a:p>
                    <a:p>
                      <a:r>
                        <a:rPr lang="en-GB" sz="2000"/>
                        <a:t>Materials, prelims &amp; fees</a:t>
                      </a:r>
                    </a:p>
                  </a:txBody>
                  <a:tcPr marL="121920" marR="121920" marT="60960" marB="60960" anchor="ctr">
                    <a:solidFill>
                      <a:schemeClr val="accent3">
                        <a:lumMod val="20000"/>
                        <a:lumOff val="80000"/>
                      </a:schemeClr>
                    </a:solidFill>
                  </a:tcPr>
                </a:tc>
                <a:tc>
                  <a:txBody>
                    <a:bodyPr/>
                    <a:lstStyle/>
                    <a:p>
                      <a:r>
                        <a:rPr lang="en-GB" sz="2000"/>
                        <a:t>Book stocks</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val="3077094401"/>
                  </a:ext>
                </a:extLst>
              </a:tr>
              <a:tr h="126228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a:t>Mechanical, electrical and plumbing (MEP)</a:t>
                      </a:r>
                    </a:p>
                  </a:txBody>
                  <a:tcPr marL="121920" marR="121920" marT="60960" marB="60960" anchor="ctr">
                    <a:solidFill>
                      <a:schemeClr val="accent3">
                        <a:lumMod val="20000"/>
                        <a:lumOff val="80000"/>
                      </a:schemeClr>
                    </a:solidFill>
                  </a:tcPr>
                </a:tc>
                <a:tc>
                  <a:txBody>
                    <a:bodyPr/>
                    <a:lstStyle/>
                    <a:p>
                      <a:r>
                        <a:rPr lang="en-GB" sz="2000"/>
                        <a:t>Programming costs – </a:t>
                      </a:r>
                    </a:p>
                    <a:p>
                      <a:pPr marL="285750" indent="-285750">
                        <a:buFont typeface="Arial" panose="020B0604020202020204" pitchFamily="34" charset="0"/>
                        <a:buChar char="•"/>
                      </a:pPr>
                      <a:r>
                        <a:rPr lang="en-GB" sz="2000"/>
                        <a:t>Performance fees</a:t>
                      </a:r>
                    </a:p>
                    <a:p>
                      <a:pPr marL="285750" indent="-285750">
                        <a:buFont typeface="Arial" panose="020B0604020202020204" pitchFamily="34" charset="0"/>
                        <a:buChar char="•"/>
                      </a:pPr>
                      <a:r>
                        <a:rPr lang="en-GB" sz="2000"/>
                        <a:t>Workshop fees</a:t>
                      </a:r>
                    </a:p>
                    <a:p>
                      <a:pPr marL="285750" indent="-285750">
                        <a:buFont typeface="Arial" panose="020B0604020202020204" pitchFamily="34" charset="0"/>
                        <a:buChar char="•"/>
                      </a:pPr>
                      <a:r>
                        <a:rPr lang="en-GB" sz="2000"/>
                        <a:t>Producer/Director Fees</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val="3984390335"/>
                  </a:ext>
                </a:extLst>
              </a:tr>
              <a:tr h="401635">
                <a:tc>
                  <a:txBody>
                    <a:bodyPr/>
                    <a:lstStyle/>
                    <a:p>
                      <a:r>
                        <a:rPr lang="en-GB" sz="2000"/>
                        <a:t>Equipment purchases</a:t>
                      </a:r>
                    </a:p>
                  </a:txBody>
                  <a:tcPr marL="121920" marR="121920" marT="60960" marB="60960" anchor="ctr">
                    <a:solidFill>
                      <a:schemeClr val="accent3">
                        <a:lumMod val="20000"/>
                        <a:lumOff val="80000"/>
                      </a:schemeClr>
                    </a:solidFill>
                  </a:tcPr>
                </a:tc>
                <a:tc>
                  <a:txBody>
                    <a:bodyPr/>
                    <a:lstStyle/>
                    <a:p>
                      <a:r>
                        <a:rPr lang="en-GB" sz="2000"/>
                        <a:t>Marketing &amp; promotion</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val="3012073461"/>
                  </a:ext>
                </a:extLst>
              </a:tr>
              <a:tr h="40163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a:t>Software licenses</a:t>
                      </a:r>
                    </a:p>
                  </a:txBody>
                  <a:tcPr marL="121920" marR="121920" marT="60960" marB="60960" anchor="ctr">
                    <a:solidFill>
                      <a:schemeClr val="accent3">
                        <a:lumMod val="20000"/>
                        <a:lumOff val="80000"/>
                      </a:schemeClr>
                    </a:solidFill>
                  </a:tcPr>
                </a:tc>
                <a:tc>
                  <a:txBody>
                    <a:bodyPr/>
                    <a:lstStyle/>
                    <a:p>
                      <a:r>
                        <a:rPr lang="en-GB" sz="2000"/>
                        <a:t>Ongoing running costs</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val="112383020"/>
                  </a:ext>
                </a:extLst>
              </a:tr>
              <a:tr h="80048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2000"/>
                        <a:t>Furniture &amp; digital asset purchases</a:t>
                      </a:r>
                    </a:p>
                  </a:txBody>
                  <a:tcPr marL="121920" marR="121920" marT="60960" marB="60960" anchor="ctr">
                    <a:solidFill>
                      <a:schemeClr val="accent3">
                        <a:lumMod val="20000"/>
                        <a:lumOff val="80000"/>
                      </a:schemeClr>
                    </a:solidFill>
                  </a:tcPr>
                </a:tc>
                <a:tc>
                  <a:txBody>
                    <a:bodyPr/>
                    <a:lstStyle/>
                    <a:p>
                      <a:r>
                        <a:rPr lang="en-GB" sz="2000"/>
                        <a:t>Costs incurred before we can make a decision (Access Audits, RIBA 1-3)</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val="119850931"/>
                  </a:ext>
                </a:extLst>
              </a:tr>
              <a:tr h="764992">
                <a:tc>
                  <a:txBody>
                    <a:bodyPr/>
                    <a:lstStyle/>
                    <a:p>
                      <a:r>
                        <a:rPr lang="en-GB" sz="2000"/>
                        <a:t>Capital Project Management fees</a:t>
                      </a:r>
                    </a:p>
                  </a:txBody>
                  <a:tcPr marL="121920" marR="121920" marT="60960" marB="60960" anchor="ctr">
                    <a:solidFill>
                      <a:schemeClr val="accent3">
                        <a:lumMod val="20000"/>
                        <a:lumOff val="80000"/>
                      </a:schemeClr>
                    </a:solidFill>
                  </a:tcPr>
                </a:tc>
                <a:tc>
                  <a:txBody>
                    <a:bodyPr/>
                    <a:lstStyle/>
                    <a:p>
                      <a:r>
                        <a:rPr lang="en-GB" sz="2000"/>
                        <a:t>Anything below de minimis limit as per your org’s capital policy</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val="255893745"/>
                  </a:ext>
                </a:extLst>
              </a:tr>
              <a:tr h="401635">
                <a:tc>
                  <a:txBody>
                    <a:bodyPr/>
                    <a:lstStyle/>
                    <a:p>
                      <a:r>
                        <a:rPr lang="en-GB" sz="2000"/>
                        <a:t>Contingency AND Inflation</a:t>
                      </a:r>
                    </a:p>
                  </a:txBody>
                  <a:tcPr marL="121920" marR="121920" marT="60960" marB="60960" anchor="ctr">
                    <a:solidFill>
                      <a:schemeClr val="accent3">
                        <a:lumMod val="20000"/>
                        <a:lumOff val="80000"/>
                      </a:schemeClr>
                    </a:solidFill>
                  </a:tcPr>
                </a:tc>
                <a:tc>
                  <a:txBody>
                    <a:bodyPr/>
                    <a:lstStyle/>
                    <a:p>
                      <a:r>
                        <a:rPr lang="en-GB" sz="2000"/>
                        <a:t>Other non-capital costs</a:t>
                      </a:r>
                    </a:p>
                  </a:txBody>
                  <a:tcPr marL="121920" marR="121920" marT="60960" marB="60960" anchor="ctr">
                    <a:solidFill>
                      <a:schemeClr val="accent5">
                        <a:lumMod val="40000"/>
                        <a:lumOff val="60000"/>
                      </a:schemeClr>
                    </a:solidFill>
                  </a:tcPr>
                </a:tc>
                <a:extLst>
                  <a:ext uri="{0D108BD9-81ED-4DB2-BD59-A6C34878D82A}">
                    <a16:rowId xmlns:a16="http://schemas.microsoft.com/office/drawing/2014/main" val="168179701"/>
                  </a:ext>
                </a:extLst>
              </a:tr>
            </a:tbl>
          </a:graphicData>
        </a:graphic>
      </p:graphicFrame>
    </p:spTree>
    <p:extLst>
      <p:ext uri="{BB962C8B-B14F-4D97-AF65-F5344CB8AC3E}">
        <p14:creationId xmlns:p14="http://schemas.microsoft.com/office/powerpoint/2010/main" val="1184418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et's Create Cd" panose="020B0806020203020204" pitchFamily="34" charset="0"/>
                <a:ea typeface="+mn-ea"/>
                <a:cs typeface="+mn-cs"/>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57803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a:ea typeface="+mn-ea"/>
                <a:cs typeface="Arial"/>
              </a:rPr>
              <a:t>Expression of Interest (</a:t>
            </a:r>
            <a:r>
              <a:rPr kumimoji="0" lang="en-GB" sz="3200" b="1" i="0" u="none" strike="noStrike" kern="1200" cap="none" spc="0" normalizeH="0" baseline="0" noProof="0" err="1">
                <a:ln>
                  <a:noFill/>
                </a:ln>
                <a:solidFill>
                  <a:srgbClr val="000000"/>
                </a:solidFill>
                <a:effectLst/>
                <a:uLnTx/>
                <a:uFillTx/>
                <a:latin typeface="Arial"/>
                <a:ea typeface="+mn-ea"/>
                <a:cs typeface="Arial"/>
              </a:rPr>
              <a:t>EoI</a:t>
            </a:r>
            <a:r>
              <a:rPr kumimoji="0" lang="en-GB" sz="3200" b="1" i="0" u="none" strike="noStrike" kern="1200" cap="none" spc="0" normalizeH="0" baseline="0" noProof="0">
                <a:ln>
                  <a:noFill/>
                </a:ln>
                <a:solidFill>
                  <a:srgbClr val="000000"/>
                </a:solidFill>
                <a:effectLst/>
                <a:uLnTx/>
                <a:uFillTx/>
                <a:latin typeface="Arial"/>
                <a:ea typeface="+mn-ea"/>
                <a:cs typeface="Arial"/>
              </a:rPr>
              <a:t>)</a:t>
            </a:r>
          </a:p>
          <a:p>
            <a:pPr marL="380365" marR="0" lvl="0" indent="-380365" algn="l" defTabSz="914400" rtl="0" eaLnBrk="1" fontAlgn="auto" latinLnBrk="0" hangingPunct="1">
              <a:lnSpc>
                <a:spcPct val="130000"/>
              </a:lnSpc>
              <a:spcBef>
                <a:spcPts val="0"/>
              </a:spcBef>
              <a:spcAft>
                <a:spcPts val="0"/>
              </a:spcAft>
              <a:buClrTx/>
              <a:buSzTx/>
              <a:buFont typeface="Arial,Sans-Serif"/>
              <a:buChar char="•"/>
              <a:tabLst/>
              <a:defRPr/>
            </a:pPr>
            <a:endParaRPr kumimoji="0" lang="en-GB" sz="2000" b="1" i="0" u="none" strike="noStrike" kern="1200" cap="none" spc="0" normalizeH="0" baseline="0" noProof="0">
              <a:ln>
                <a:noFill/>
              </a:ln>
              <a:solidFill>
                <a:srgbClr val="000000"/>
              </a:solidFill>
              <a:effectLst/>
              <a:uLnTx/>
              <a:uFillTx/>
              <a:latin typeface="Arial"/>
              <a:ea typeface="+mn-lt"/>
              <a:cs typeface="Arial"/>
            </a:endParaRPr>
          </a:p>
          <a:p>
            <a:pPr>
              <a:lnSpc>
                <a:spcPct val="130000"/>
              </a:lnSpc>
            </a:pPr>
            <a:r>
              <a:rPr kumimoji="0" lang="en-GB" sz="2200" b="1" i="0" u="none" strike="noStrike" kern="1200" cap="none" spc="0" normalizeH="0" baseline="0" noProof="0">
                <a:ln>
                  <a:noFill/>
                </a:ln>
                <a:solidFill>
                  <a:srgbClr val="000000"/>
                </a:solidFill>
                <a:effectLst/>
                <a:uLnTx/>
                <a:uFillTx/>
                <a:latin typeface="Arial"/>
                <a:ea typeface="+mn-lt"/>
                <a:cs typeface="Arial"/>
              </a:rPr>
              <a:t>Basic details – </a:t>
            </a:r>
            <a:r>
              <a:rPr kumimoji="0" lang="en-GB" sz="2200" b="0" i="0" u="none" strike="noStrike" kern="1200" cap="none" spc="0" normalizeH="0" baseline="0" noProof="0">
                <a:ln>
                  <a:noFill/>
                </a:ln>
                <a:solidFill>
                  <a:srgbClr val="000000"/>
                </a:solidFill>
                <a:effectLst/>
                <a:uLnTx/>
                <a:uFillTx/>
                <a:latin typeface="Arial"/>
                <a:ea typeface="+mn-lt"/>
                <a:cs typeface="Arial"/>
              </a:rPr>
              <a:t>project</a:t>
            </a:r>
            <a:r>
              <a:rPr kumimoji="0" lang="en-GB" sz="2200" b="1" i="0" u="none" strike="noStrike" kern="1200" cap="none" spc="0" normalizeH="0" baseline="0" noProof="0">
                <a:ln>
                  <a:noFill/>
                </a:ln>
                <a:solidFill>
                  <a:srgbClr val="000000"/>
                </a:solidFill>
                <a:effectLst/>
                <a:uLnTx/>
                <a:uFillTx/>
                <a:latin typeface="Arial"/>
                <a:ea typeface="+mn-lt"/>
                <a:cs typeface="Arial"/>
              </a:rPr>
              <a:t> </a:t>
            </a:r>
            <a:r>
              <a:rPr kumimoji="0" lang="en-GB" sz="2200" b="0" i="0" u="none" strike="noStrike" kern="1200" cap="none" spc="0" normalizeH="0" baseline="0" noProof="0">
                <a:ln>
                  <a:noFill/>
                </a:ln>
                <a:solidFill>
                  <a:srgbClr val="000000"/>
                </a:solidFill>
                <a:effectLst/>
                <a:uLnTx/>
                <a:uFillTx/>
                <a:latin typeface="Arial"/>
                <a:ea typeface="+mn-lt"/>
                <a:cs typeface="Arial"/>
              </a:rPr>
              <a:t>cost, bid amount, project dates</a:t>
            </a:r>
            <a:endParaRPr kumimoji="0" lang="en-US" sz="2200" b="0" i="0" u="none" strike="noStrike" kern="1200" cap="none" spc="0" normalizeH="0" baseline="0" noProof="0">
              <a:ln>
                <a:noFill/>
              </a:ln>
              <a:solidFill>
                <a:srgbClr val="000000"/>
              </a:solidFill>
              <a:effectLst/>
              <a:uLnTx/>
              <a:uFillTx/>
              <a:latin typeface="Arial"/>
              <a:ea typeface="+mn-lt"/>
              <a:cs typeface="Arial"/>
            </a:endParaRPr>
          </a:p>
          <a:p>
            <a:pPr>
              <a:lnSpc>
                <a:spcPct val="130000"/>
              </a:lnSpc>
            </a:pPr>
            <a:r>
              <a:rPr kumimoji="0" lang="en-GB" sz="2200" b="1" i="0" u="none" strike="noStrike" kern="1200" cap="none" spc="0" normalizeH="0" baseline="0" noProof="0">
                <a:ln>
                  <a:noFill/>
                </a:ln>
                <a:solidFill>
                  <a:srgbClr val="000000"/>
                </a:solidFill>
                <a:effectLst/>
                <a:uLnTx/>
                <a:uFillTx/>
                <a:latin typeface="Arial"/>
                <a:ea typeface="+mn-lt"/>
                <a:cs typeface="Arial"/>
              </a:rPr>
              <a:t>Statutory approvals </a:t>
            </a:r>
            <a:r>
              <a:rPr kumimoji="0" lang="en-GB" sz="2200" b="0" i="0" u="none" strike="noStrike" kern="1200" cap="none" spc="0" normalizeH="0" baseline="0" noProof="0">
                <a:ln>
                  <a:noFill/>
                </a:ln>
                <a:solidFill>
                  <a:srgbClr val="000000"/>
                </a:solidFill>
                <a:effectLst/>
                <a:uLnTx/>
                <a:uFillTx/>
                <a:latin typeface="Arial"/>
                <a:ea typeface="+mn-lt"/>
                <a:cs typeface="Arial"/>
              </a:rPr>
              <a:t>&amp; </a:t>
            </a:r>
            <a:r>
              <a:rPr kumimoji="0" lang="en-GB" sz="2200" b="1" i="0" u="none" strike="noStrike" kern="1200" cap="none" spc="0" normalizeH="0" baseline="0" noProof="0">
                <a:ln>
                  <a:noFill/>
                </a:ln>
                <a:solidFill>
                  <a:srgbClr val="000000"/>
                </a:solidFill>
                <a:effectLst/>
                <a:uLnTx/>
                <a:uFillTx/>
                <a:latin typeface="Arial"/>
                <a:ea typeface="+mn-lt"/>
                <a:cs typeface="Arial"/>
              </a:rPr>
              <a:t>RIBA design stage</a:t>
            </a:r>
            <a:endParaRPr kumimoji="0" lang="en-US" sz="2200" i="0" u="none" strike="noStrike" kern="1200" cap="none" spc="0" normalizeH="0" baseline="0" noProof="0">
              <a:ln>
                <a:noFill/>
              </a:ln>
              <a:solidFill>
                <a:srgbClr val="000000"/>
              </a:solidFill>
              <a:effectLst/>
              <a:uLnTx/>
              <a:uFillTx/>
              <a:latin typeface="Arial"/>
              <a:ea typeface="+mn-lt"/>
              <a:cs typeface="Arial"/>
            </a:endParaRPr>
          </a:p>
          <a:p>
            <a:pPr>
              <a:lnSpc>
                <a:spcPct val="130000"/>
              </a:lnSpc>
            </a:pPr>
            <a:r>
              <a:rPr kumimoji="0" lang="en-GB" sz="2200" b="1" i="0" u="none" strike="noStrike" kern="1200" cap="none" spc="0" normalizeH="0" baseline="0" noProof="0">
                <a:ln>
                  <a:noFill/>
                </a:ln>
                <a:solidFill>
                  <a:srgbClr val="000000"/>
                </a:solidFill>
                <a:effectLst/>
                <a:uLnTx/>
                <a:uFillTx/>
                <a:latin typeface="Arial"/>
                <a:ea typeface="+mn-lt"/>
                <a:cs typeface="Arial"/>
              </a:rPr>
              <a:t>Details of library site(s)</a:t>
            </a:r>
          </a:p>
          <a:p>
            <a:pPr>
              <a:lnSpc>
                <a:spcPct val="130000"/>
              </a:lnSpc>
            </a:pPr>
            <a:r>
              <a:rPr kumimoji="0" lang="en-GB" sz="2200" b="1" i="0" u="none" strike="noStrike" kern="1200" cap="none" spc="0" normalizeH="0" baseline="0" noProof="0">
                <a:ln>
                  <a:noFill/>
                </a:ln>
                <a:solidFill>
                  <a:srgbClr val="000000"/>
                </a:solidFill>
                <a:effectLst/>
                <a:uLnTx/>
                <a:uFillTx/>
                <a:latin typeface="Arial"/>
                <a:ea typeface="+mn-lt"/>
                <a:cs typeface="Arial"/>
              </a:rPr>
              <a:t>Project description:</a:t>
            </a:r>
            <a:endParaRPr kumimoji="0" lang="en-US" sz="2200" b="1" i="0" u="none" strike="noStrike" kern="1200" cap="none" spc="0" normalizeH="0" baseline="0" noProof="0">
              <a:ln>
                <a:noFill/>
              </a:ln>
              <a:solidFill>
                <a:srgbClr val="000000"/>
              </a:solidFill>
              <a:effectLst/>
              <a:uLnTx/>
              <a:uFillTx/>
              <a:latin typeface="Arial"/>
              <a:ea typeface="+mn-lt"/>
              <a:cs typeface="Arial"/>
            </a:endParaRPr>
          </a:p>
          <a:p>
            <a:pPr marL="2666365" lvl="5" indent="-380365">
              <a:lnSpc>
                <a:spcPct val="130000"/>
              </a:lnSpc>
              <a:buFont typeface="Arial,Sans-Serif"/>
              <a:buChar char="•"/>
            </a:pPr>
            <a:r>
              <a:rPr kumimoji="0" lang="en-GB" sz="2200" b="0" i="0" u="none" strike="noStrike" kern="1200" cap="none" spc="0" normalizeH="0" baseline="0" noProof="0">
                <a:ln>
                  <a:noFill/>
                </a:ln>
                <a:solidFill>
                  <a:srgbClr val="000000"/>
                </a:solidFill>
                <a:effectLst/>
                <a:uLnTx/>
                <a:uFillTx/>
                <a:latin typeface="Arial"/>
                <a:ea typeface="+mn-lt"/>
                <a:cs typeface="Arial"/>
              </a:rPr>
              <a:t>Details of </a:t>
            </a:r>
            <a:r>
              <a:rPr kumimoji="0" lang="en-GB" sz="2200" b="1" i="0" u="none" strike="noStrike" kern="1200" cap="none" spc="0" normalizeH="0" baseline="0" noProof="0">
                <a:ln>
                  <a:noFill/>
                </a:ln>
                <a:solidFill>
                  <a:srgbClr val="000000"/>
                </a:solidFill>
                <a:effectLst/>
                <a:uLnTx/>
                <a:uFillTx/>
                <a:latin typeface="Arial"/>
                <a:ea typeface="+mn-lt"/>
                <a:cs typeface="Arial"/>
              </a:rPr>
              <a:t>the proposed project </a:t>
            </a:r>
            <a:endParaRPr kumimoji="0" lang="en-GB" sz="2200" b="0" i="0" u="none" strike="noStrike" kern="1200" cap="none" spc="0" normalizeH="0" baseline="0" noProof="0">
              <a:ln>
                <a:noFill/>
              </a:ln>
              <a:solidFill>
                <a:srgbClr val="000000"/>
              </a:solidFill>
              <a:effectLst/>
              <a:uLnTx/>
              <a:uFillTx/>
              <a:latin typeface="Arial"/>
              <a:ea typeface="+mn-lt"/>
              <a:cs typeface="Arial"/>
            </a:endParaRPr>
          </a:p>
          <a:p>
            <a:pPr marL="2666365" lvl="5" indent="-380365">
              <a:lnSpc>
                <a:spcPct val="130000"/>
              </a:lnSpc>
              <a:buFont typeface="Arial,Sans-Serif"/>
              <a:buChar char="•"/>
            </a:pPr>
            <a:r>
              <a:rPr kumimoji="0" lang="en-GB" sz="2200" b="1" i="0" u="none" strike="noStrike" kern="1200" cap="none" spc="0" normalizeH="0" baseline="0" noProof="0">
                <a:ln>
                  <a:noFill/>
                </a:ln>
                <a:solidFill>
                  <a:srgbClr val="000000"/>
                </a:solidFill>
                <a:effectLst/>
                <a:uLnTx/>
                <a:uFillTx/>
                <a:latin typeface="Arial"/>
                <a:ea typeface="+mn-lt"/>
                <a:cs typeface="Arial"/>
              </a:rPr>
              <a:t>Evidence of need </a:t>
            </a:r>
            <a:endParaRPr kumimoji="0" lang="en-US" sz="2200" b="0" i="0" u="none" strike="noStrike" kern="1200" cap="none" spc="0" normalizeH="0" baseline="0" noProof="0">
              <a:ln>
                <a:noFill/>
              </a:ln>
              <a:solidFill>
                <a:srgbClr val="000000"/>
              </a:solidFill>
              <a:effectLst/>
              <a:uLnTx/>
              <a:uFillTx/>
              <a:latin typeface="Arial"/>
              <a:ea typeface="+mn-lt"/>
              <a:cs typeface="Arial"/>
            </a:endParaRPr>
          </a:p>
          <a:p>
            <a:pPr marL="2666365" lvl="5" indent="-380365">
              <a:lnSpc>
                <a:spcPct val="130000"/>
              </a:lnSpc>
              <a:buFont typeface="Arial,Sans-Serif"/>
              <a:buChar char="•"/>
            </a:pPr>
            <a:r>
              <a:rPr kumimoji="0" lang="en-GB" sz="2200" b="0" i="0" u="none" strike="noStrike" kern="1200" cap="none" spc="0" normalizeH="0" baseline="0" noProof="0">
                <a:ln>
                  <a:noFill/>
                </a:ln>
                <a:solidFill>
                  <a:srgbClr val="000000"/>
                </a:solidFill>
                <a:effectLst/>
                <a:uLnTx/>
                <a:uFillTx/>
                <a:latin typeface="Arial"/>
                <a:ea typeface="+mn-lt"/>
                <a:cs typeface="Arial"/>
              </a:rPr>
              <a:t>Contribution to the </a:t>
            </a:r>
            <a:r>
              <a:rPr kumimoji="0" lang="en-GB" sz="2200" b="1" i="0" u="none" strike="noStrike" kern="1200" cap="none" spc="0" normalizeH="0" baseline="0" noProof="0">
                <a:ln>
                  <a:noFill/>
                </a:ln>
                <a:solidFill>
                  <a:srgbClr val="000000"/>
                </a:solidFill>
                <a:effectLst/>
                <a:uLnTx/>
                <a:uFillTx/>
                <a:latin typeface="Arial"/>
                <a:ea typeface="+mn-lt"/>
                <a:cs typeface="Arial"/>
              </a:rPr>
              <a:t>aims</a:t>
            </a:r>
            <a:r>
              <a:rPr kumimoji="0" lang="en-GB" sz="2200" b="0" i="0" u="none" strike="noStrike" kern="1200" cap="none" spc="0" normalizeH="0" baseline="0" noProof="0">
                <a:ln>
                  <a:noFill/>
                </a:ln>
                <a:solidFill>
                  <a:srgbClr val="000000"/>
                </a:solidFill>
                <a:effectLst/>
                <a:uLnTx/>
                <a:uFillTx/>
                <a:latin typeface="Arial"/>
                <a:ea typeface="+mn-lt"/>
                <a:cs typeface="Arial"/>
              </a:rPr>
              <a:t> and </a:t>
            </a:r>
            <a:r>
              <a:rPr kumimoji="0" lang="en-GB" sz="2200" b="1" i="0" u="none" strike="noStrike" kern="1200" cap="none" spc="0" normalizeH="0" baseline="0" noProof="0">
                <a:ln>
                  <a:noFill/>
                </a:ln>
                <a:solidFill>
                  <a:srgbClr val="000000"/>
                </a:solidFill>
                <a:effectLst/>
                <a:uLnTx/>
                <a:uFillTx/>
                <a:latin typeface="Arial"/>
                <a:ea typeface="+mn-lt"/>
                <a:cs typeface="Arial"/>
              </a:rPr>
              <a:t>outcomes of LIF </a:t>
            </a:r>
            <a:endParaRPr kumimoji="0" lang="en-US" sz="2200" b="0" i="0" u="none" strike="noStrike" kern="1200" cap="none" spc="0" normalizeH="0" baseline="0" noProof="0">
              <a:ln>
                <a:noFill/>
              </a:ln>
              <a:solidFill>
                <a:srgbClr val="000000"/>
              </a:solidFill>
              <a:effectLst/>
              <a:uLnTx/>
              <a:uFillTx/>
              <a:latin typeface="Arial"/>
              <a:ea typeface="+mn-lt"/>
              <a:cs typeface="Arial"/>
            </a:endParaRPr>
          </a:p>
          <a:p>
            <a:pPr marL="2666365" lvl="5" indent="-380365">
              <a:lnSpc>
                <a:spcPct val="130000"/>
              </a:lnSpc>
              <a:buFont typeface="Arial,Sans-Serif"/>
              <a:buChar char="•"/>
            </a:pPr>
            <a:r>
              <a:rPr kumimoji="0" lang="en-GB" sz="2200" b="0" i="0" u="none" strike="noStrike" kern="1200" cap="none" spc="0" normalizeH="0" baseline="0" noProof="0">
                <a:ln>
                  <a:noFill/>
                </a:ln>
                <a:solidFill>
                  <a:srgbClr val="000000"/>
                </a:solidFill>
                <a:effectLst/>
                <a:uLnTx/>
                <a:uFillTx/>
                <a:latin typeface="Arial"/>
                <a:ea typeface="+mn-lt"/>
                <a:cs typeface="Arial"/>
              </a:rPr>
              <a:t>Details of </a:t>
            </a:r>
            <a:r>
              <a:rPr kumimoji="0" lang="en-GB" sz="2200" b="1" i="0" u="none" strike="noStrike" kern="1200" cap="none" spc="0" normalizeH="0" baseline="0" noProof="0">
                <a:ln>
                  <a:noFill/>
                </a:ln>
                <a:solidFill>
                  <a:srgbClr val="000000"/>
                </a:solidFill>
                <a:effectLst/>
                <a:uLnTx/>
                <a:uFillTx/>
                <a:latin typeface="Arial"/>
                <a:ea typeface="+mn-lt"/>
                <a:cs typeface="Arial"/>
              </a:rPr>
              <a:t>preparatory work </a:t>
            </a:r>
            <a:endParaRPr kumimoji="0" lang="en-US" sz="2200" b="0" i="0" u="none" strike="noStrike" kern="1200" cap="none" spc="0" normalizeH="0" baseline="0" noProof="0">
              <a:ln>
                <a:noFill/>
              </a:ln>
              <a:solidFill>
                <a:srgbClr val="000000"/>
              </a:solidFill>
              <a:effectLst/>
              <a:uLnTx/>
              <a:uFillTx/>
              <a:latin typeface="Arial"/>
              <a:ea typeface="+mn-lt"/>
              <a:cs typeface="Arial"/>
            </a:endParaRPr>
          </a:p>
          <a:p>
            <a:pPr marL="2666365" lvl="5" indent="-380365">
              <a:lnSpc>
                <a:spcPct val="130000"/>
              </a:lnSpc>
              <a:buFont typeface="Arial,Sans-Serif"/>
              <a:buChar char="•"/>
            </a:pPr>
            <a:r>
              <a:rPr kumimoji="0" lang="en-GB" sz="2200" b="0" i="0" u="none" strike="noStrike" kern="1200" cap="none" spc="0" normalizeH="0" baseline="0" noProof="0">
                <a:ln>
                  <a:noFill/>
                </a:ln>
                <a:solidFill>
                  <a:srgbClr val="000000"/>
                </a:solidFill>
                <a:effectLst/>
                <a:uLnTx/>
                <a:uFillTx/>
                <a:latin typeface="Arial"/>
                <a:ea typeface="+mn-lt"/>
                <a:cs typeface="Arial"/>
              </a:rPr>
              <a:t>Any </a:t>
            </a:r>
            <a:r>
              <a:rPr kumimoji="0" lang="en-GB" sz="2200" b="1" i="0" u="none" strike="noStrike" kern="1200" cap="none" spc="0" normalizeH="0" baseline="0" noProof="0">
                <a:ln>
                  <a:noFill/>
                </a:ln>
                <a:solidFill>
                  <a:srgbClr val="000000"/>
                </a:solidFill>
                <a:effectLst/>
                <a:uLnTx/>
                <a:uFillTx/>
                <a:latin typeface="Arial"/>
                <a:ea typeface="+mn-lt"/>
                <a:cs typeface="Arial"/>
              </a:rPr>
              <a:t>partnership funding </a:t>
            </a:r>
            <a:r>
              <a:rPr kumimoji="0" lang="en-GB" sz="2200" b="0" i="0" u="none" strike="noStrike" kern="1200" cap="none" spc="0" normalizeH="0" baseline="0" noProof="0">
                <a:ln>
                  <a:noFill/>
                </a:ln>
                <a:solidFill>
                  <a:srgbClr val="000000"/>
                </a:solidFill>
                <a:effectLst/>
                <a:uLnTx/>
                <a:uFillTx/>
                <a:latin typeface="Arial"/>
                <a:ea typeface="+mn-lt"/>
                <a:cs typeface="Arial"/>
              </a:rPr>
              <a:t>or </a:t>
            </a:r>
            <a:r>
              <a:rPr kumimoji="0" lang="en-GB" sz="2200" b="1" i="0" u="none" strike="noStrike" kern="1200" cap="none" spc="0" normalizeH="0" baseline="0" noProof="0">
                <a:ln>
                  <a:noFill/>
                </a:ln>
                <a:solidFill>
                  <a:srgbClr val="000000"/>
                </a:solidFill>
                <a:effectLst/>
                <a:uLnTx/>
                <a:uFillTx/>
                <a:latin typeface="Arial"/>
                <a:ea typeface="+mn-lt"/>
                <a:cs typeface="Arial"/>
              </a:rPr>
              <a:t>in-kind support</a:t>
            </a:r>
            <a:endParaRPr kumimoji="0" lang="en-GB" sz="2200" b="0" i="0" u="none" strike="noStrike" kern="1200" cap="none" spc="0" normalizeH="0" baseline="0" noProof="0">
              <a:ln>
                <a:noFill/>
              </a:ln>
              <a:solidFill>
                <a:srgbClr val="000000"/>
              </a:solidFill>
              <a:effectLst/>
              <a:uLnTx/>
              <a:uFillTx/>
              <a:latin typeface="Arial"/>
              <a:ea typeface="+mn-lt"/>
              <a:cs typeface="Arial"/>
            </a:endParaRPr>
          </a:p>
          <a:p>
            <a:pPr marL="2666365" lvl="5" indent="-380365">
              <a:lnSpc>
                <a:spcPct val="130000"/>
              </a:lnSpc>
              <a:buFont typeface="Arial,Sans-Serif"/>
              <a:buChar char="•"/>
            </a:pPr>
            <a:r>
              <a:rPr kumimoji="0" lang="en-GB" sz="2200" b="0" i="0" u="none" strike="noStrike" kern="1200" cap="none" spc="0" normalizeH="0" baseline="0" noProof="0">
                <a:ln>
                  <a:noFill/>
                </a:ln>
                <a:solidFill>
                  <a:srgbClr val="000000"/>
                </a:solidFill>
                <a:effectLst/>
                <a:uLnTx/>
                <a:uFillTx/>
                <a:latin typeface="Arial"/>
                <a:ea typeface="+mn-lt"/>
                <a:cs typeface="Arial"/>
              </a:rPr>
              <a:t>Previous grantees - how you would manage multiple projects and how it will benefit a </a:t>
            </a:r>
            <a:r>
              <a:rPr kumimoji="0" lang="en-GB" sz="2200" b="1" i="0" u="none" strike="noStrike" kern="1200" cap="none" spc="0" normalizeH="0" baseline="0" noProof="0">
                <a:ln>
                  <a:noFill/>
                </a:ln>
                <a:solidFill>
                  <a:srgbClr val="000000"/>
                </a:solidFill>
                <a:effectLst/>
                <a:uLnTx/>
                <a:uFillTx/>
                <a:latin typeface="Arial"/>
                <a:ea typeface="+mn-lt"/>
                <a:cs typeface="Arial"/>
              </a:rPr>
              <a:t>wider group of people</a:t>
            </a:r>
            <a:endParaRPr kumimoji="0" lang="en-GB" sz="2400" b="1" i="0" u="none" strike="noStrike" kern="1200" cap="none" spc="0" normalizeH="0" baseline="0" noProof="0">
              <a:ln>
                <a:noFill/>
              </a:ln>
              <a:solidFill>
                <a:srgbClr val="000000"/>
              </a:solidFill>
              <a:effectLst/>
              <a:uLnTx/>
              <a:uFillTx/>
              <a:latin typeface="Arial"/>
              <a:ea typeface="+mn-ea"/>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Graphic 7" descr="List with solid fill">
            <a:extLst>
              <a:ext uri="{FF2B5EF4-FFF2-40B4-BE49-F238E27FC236}">
                <a16:creationId xmlns:a16="http://schemas.microsoft.com/office/drawing/2014/main" id="{168E43FF-D866-396A-413D-3F592B02DE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4750" y="3250175"/>
            <a:ext cx="2199343" cy="2199343"/>
          </a:xfrm>
          <a:prstGeom prst="rect">
            <a:avLst/>
          </a:prstGeom>
        </p:spPr>
      </p:pic>
    </p:spTree>
    <p:extLst>
      <p:ext uri="{BB962C8B-B14F-4D97-AF65-F5344CB8AC3E}">
        <p14:creationId xmlns:p14="http://schemas.microsoft.com/office/powerpoint/2010/main" val="4059512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313200"/>
            <a:ext cx="6334701" cy="5755422"/>
          </a:xfrm>
          <a:prstGeom prst="rect">
            <a:avLst/>
          </a:prstGeom>
          <a:noFill/>
        </p:spPr>
        <p:txBody>
          <a:bodyPr wrap="square" lIns="91440" tIns="45720" rIns="91440" bIns="45720" rtlCol="0" anchor="t">
            <a:spAutoFit/>
          </a:bodyPr>
          <a:lstStyle/>
          <a:p>
            <a:r>
              <a:rPr lang="en-GB" sz="3200" b="1">
                <a:latin typeface="Arial"/>
                <a:cs typeface="Arial"/>
              </a:rPr>
              <a:t>Writing the project description</a:t>
            </a:r>
          </a:p>
          <a:p>
            <a:endParaRPr lang="en-GB" sz="2400">
              <a:latin typeface="Arial"/>
              <a:cs typeface="Arial"/>
            </a:endParaRPr>
          </a:p>
          <a:p>
            <a:pPr marL="800100" lvl="1" indent="-342900">
              <a:buFont typeface="Arial" panose="020B0604020202020204" pitchFamily="34" charset="0"/>
              <a:buChar char="•"/>
            </a:pPr>
            <a:r>
              <a:rPr lang="en-GB" sz="2400" b="0"/>
              <a:t>Overview of the library service​</a:t>
            </a:r>
          </a:p>
          <a:p>
            <a:pPr marL="800100" lvl="1" indent="-342900">
              <a:buFont typeface="Arial" panose="020B0604020202020204" pitchFamily="34" charset="0"/>
              <a:buChar char="•"/>
            </a:pPr>
            <a:endParaRPr lang="en-GB" sz="2400" b="0"/>
          </a:p>
          <a:p>
            <a:pPr marL="800100" lvl="1" indent="-342900">
              <a:buFont typeface="Arial" panose="020B0604020202020204" pitchFamily="34" charset="0"/>
              <a:buChar char="•"/>
            </a:pPr>
            <a:r>
              <a:rPr lang="en-GB" sz="2400" b="0"/>
              <a:t>What work will be carried out?​</a:t>
            </a:r>
          </a:p>
          <a:p>
            <a:pPr marL="800100" lvl="1" indent="-342900">
              <a:buFont typeface="Arial" panose="020B0604020202020204" pitchFamily="34" charset="0"/>
              <a:buChar char="•"/>
            </a:pPr>
            <a:r>
              <a:rPr lang="en-GB" sz="2400" b="0"/>
              <a:t>What items will be purchased?​</a:t>
            </a:r>
          </a:p>
          <a:p>
            <a:pPr marL="800100" lvl="1" indent="-342900">
              <a:buFont typeface="Arial" panose="020B0604020202020204" pitchFamily="34" charset="0"/>
              <a:buChar char="•"/>
            </a:pPr>
            <a:endParaRPr lang="en-GB" sz="2400" b="0"/>
          </a:p>
          <a:p>
            <a:pPr marL="800100" lvl="1" indent="-342900">
              <a:buFont typeface="Arial" panose="020B0604020202020204" pitchFamily="34" charset="0"/>
              <a:buChar char="•"/>
            </a:pPr>
            <a:r>
              <a:rPr lang="en-GB" sz="2400" b="0"/>
              <a:t>When will all this happen?​</a:t>
            </a:r>
          </a:p>
          <a:p>
            <a:pPr marL="800100" lvl="1" indent="-342900">
              <a:buFont typeface="Arial" panose="020B0604020202020204" pitchFamily="34" charset="0"/>
              <a:buChar char="•"/>
            </a:pPr>
            <a:r>
              <a:rPr lang="en-GB" sz="2400" b="0"/>
              <a:t>Which site(s) will it happen at?​</a:t>
            </a:r>
          </a:p>
          <a:p>
            <a:pPr marL="800100" lvl="1" indent="-342900">
              <a:buFont typeface="Arial" panose="020B0604020202020204" pitchFamily="34" charset="0"/>
              <a:buChar char="•"/>
            </a:pPr>
            <a:endParaRPr lang="en-GB" sz="2400" b="0"/>
          </a:p>
          <a:p>
            <a:pPr marL="800100" lvl="1" indent="-342900">
              <a:buFont typeface="Arial" panose="020B0604020202020204" pitchFamily="34" charset="0"/>
              <a:buChar char="•"/>
            </a:pPr>
            <a:r>
              <a:rPr lang="en-GB" sz="2400" b="0"/>
              <a:t>Who will it benefit?​</a:t>
            </a:r>
          </a:p>
          <a:p>
            <a:pPr marL="800100" lvl="1" indent="-342900">
              <a:buFont typeface="Arial" panose="020B0604020202020204" pitchFamily="34" charset="0"/>
              <a:buChar char="•"/>
            </a:pPr>
            <a:r>
              <a:rPr lang="en-GB" sz="2400" b="0"/>
              <a:t>Why? - Evidence of need</a:t>
            </a:r>
          </a:p>
          <a:p>
            <a:pPr lvl="1"/>
            <a:endParaRPr lang="en-GB" sz="2400" b="0"/>
          </a:p>
          <a:p>
            <a:pPr lvl="1"/>
            <a:r>
              <a:rPr lang="en-GB" sz="2400" b="1">
                <a:solidFill>
                  <a:srgbClr val="C00000"/>
                </a:solidFill>
              </a:rPr>
              <a:t>Assume we know nothing </a:t>
            </a:r>
            <a:r>
              <a:rPr lang="en-GB" sz="2400" b="0"/>
              <a:t>– test it with someone unfamiliar with the project</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596874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7B223E06-6EDC-3085-A3AF-88C21423DDD0}"/>
              </a:ext>
            </a:extLst>
          </p:cNvPr>
          <p:cNvPicPr>
            <a:picLocks noChangeAspect="1"/>
          </p:cNvPicPr>
          <p:nvPr/>
        </p:nvPicPr>
        <p:blipFill rotWithShape="1">
          <a:blip r:embed="rId4"/>
          <a:srcRect l="31045" t="308" r="9970" b="-304"/>
          <a:stretch/>
        </p:blipFill>
        <p:spPr>
          <a:xfrm>
            <a:off x="6614920" y="460772"/>
            <a:ext cx="5128870" cy="5799454"/>
          </a:xfrm>
          <a:prstGeom prst="rect">
            <a:avLst/>
          </a:prstGeom>
        </p:spPr>
      </p:pic>
      <p:sp>
        <p:nvSpPr>
          <p:cNvPr id="11" name="TextBox 10">
            <a:extLst>
              <a:ext uri="{FF2B5EF4-FFF2-40B4-BE49-F238E27FC236}">
                <a16:creationId xmlns:a16="http://schemas.microsoft.com/office/drawing/2014/main" id="{38C1E5C9-8C24-E268-6E1F-083139158318}"/>
              </a:ext>
            </a:extLst>
          </p:cNvPr>
          <p:cNvSpPr txBox="1"/>
          <p:nvPr/>
        </p:nvSpPr>
        <p:spPr>
          <a:xfrm>
            <a:off x="9906000" y="6078140"/>
            <a:ext cx="296465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cs typeface="Arial"/>
              </a:rPr>
              <a:t>Beeston Library. </a:t>
            </a:r>
            <a:r>
              <a:rPr lang="en-GB" sz="800">
                <a:solidFill>
                  <a:schemeClr val="bg1"/>
                </a:solidFill>
                <a:ea typeface="+mn-lt"/>
                <a:cs typeface="+mn-lt"/>
              </a:rPr>
              <a:t>Photo © Neil Pledger</a:t>
            </a:r>
          </a:p>
        </p:txBody>
      </p:sp>
    </p:spTree>
    <p:extLst>
      <p:ext uri="{BB962C8B-B14F-4D97-AF65-F5344CB8AC3E}">
        <p14:creationId xmlns:p14="http://schemas.microsoft.com/office/powerpoint/2010/main" val="299177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et's Create Cd" panose="020B0806020203020204" pitchFamily="34" charset="0"/>
                <a:ea typeface="+mn-ea"/>
                <a:cs typeface="+mn-cs"/>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29130" y="274497"/>
            <a:ext cx="7818408" cy="40318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a:ea typeface="+mn-ea"/>
                <a:cs typeface="Arial"/>
              </a:rPr>
              <a:t>Evidencing need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a:ln>
                  <a:noFill/>
                </a:ln>
                <a:solidFill>
                  <a:srgbClr val="000000"/>
                </a:solidFill>
                <a:effectLst/>
                <a:uLnTx/>
                <a:uFillTx/>
                <a:latin typeface="Arial"/>
                <a:ea typeface="+mn-ea"/>
                <a:cs typeface="+mn-cs"/>
              </a:rPr>
              <a:t>Why this particular project &amp; why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1" i="0" u="none" strike="noStrike" kern="1200" cap="none" spc="0" normalizeH="0" baseline="0" noProof="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Feedback from users &amp; communities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Surveys and focus groups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Library/LA priorities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Access Audits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600" b="0" i="0" u="none" strike="noStrike" kern="1200" cap="none" spc="0" normalizeH="0" baseline="0" noProof="0">
                <a:ln>
                  <a:noFill/>
                </a:ln>
                <a:solidFill>
                  <a:srgbClr val="000000"/>
                </a:solidFill>
                <a:effectLst/>
                <a:uLnTx/>
                <a:uFillTx/>
                <a:latin typeface="Arial"/>
                <a:ea typeface="+mn-ea"/>
                <a:cs typeface="+mn-cs"/>
              </a:rPr>
              <a:t>Research/Data </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450890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65879EA4-7E73-17C5-4B81-E363976603F1}"/>
              </a:ext>
            </a:extLst>
          </p:cNvPr>
          <p:cNvGraphicFramePr/>
          <p:nvPr/>
        </p:nvGraphicFramePr>
        <p:xfrm>
          <a:off x="2686514" y="2510271"/>
          <a:ext cx="9968230" cy="4347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4099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176615"/>
            <a:ext cx="10994269" cy="6273641"/>
          </a:xfrm>
          <a:prstGeom prst="rect">
            <a:avLst/>
          </a:prstGeom>
          <a:noFill/>
        </p:spPr>
        <p:txBody>
          <a:bodyPr wrap="square" lIns="91440" tIns="45720" rIns="91440" bIns="45720" rtlCol="0" anchor="t">
            <a:spAutoFit/>
          </a:bodyPr>
          <a:lstStyle/>
          <a:p>
            <a:r>
              <a:rPr lang="en-GB" sz="3200" b="1">
                <a:latin typeface="Arial"/>
                <a:cs typeface="Arial"/>
              </a:rPr>
              <a:t>Evidencing need case studies</a:t>
            </a:r>
          </a:p>
          <a:p>
            <a:endParaRPr lang="en-GB" sz="2400">
              <a:latin typeface="Arial"/>
              <a:cs typeface="Arial"/>
            </a:endParaRPr>
          </a:p>
          <a:p>
            <a:pPr lvl="1"/>
            <a:endParaRPr lang="en-GB"/>
          </a:p>
          <a:p>
            <a:pPr marL="0" lvl="1">
              <a:lnSpc>
                <a:spcPct val="120000"/>
              </a:lnSpc>
            </a:pPr>
            <a:r>
              <a:rPr lang="en-GB" sz="2400" b="1">
                <a:ea typeface="+mn-lt"/>
                <a:cs typeface="+mn-lt"/>
              </a:rPr>
              <a:t>SEND-led projects - </a:t>
            </a:r>
            <a:r>
              <a:rPr lang="en-GB" sz="2400">
                <a:ea typeface="+mn-lt"/>
                <a:cs typeface="+mn-lt"/>
              </a:rPr>
              <a:t>to improve spaces and facilities</a:t>
            </a:r>
            <a:endParaRPr lang="en-US" sz="2400">
              <a:ea typeface="+mn-lt"/>
              <a:cs typeface="+mn-lt"/>
            </a:endParaRPr>
          </a:p>
          <a:p>
            <a:pPr marL="0" lvl="1">
              <a:lnSpc>
                <a:spcPct val="120000"/>
              </a:lnSpc>
            </a:pPr>
            <a:endParaRPr lang="en-GB" sz="2400">
              <a:ea typeface="+mn-lt"/>
              <a:cs typeface="+mn-lt"/>
            </a:endParaRPr>
          </a:p>
          <a:p>
            <a:pPr marL="0" lvl="1">
              <a:lnSpc>
                <a:spcPct val="120000"/>
              </a:lnSpc>
            </a:pPr>
            <a:r>
              <a:rPr lang="en-GB" sz="2400" b="1">
                <a:ea typeface="+mn-lt"/>
                <a:cs typeface="+mn-lt"/>
              </a:rPr>
              <a:t>Extended opening hours tech – </a:t>
            </a:r>
            <a:r>
              <a:rPr lang="en-GB" sz="2400">
                <a:ea typeface="+mn-lt"/>
                <a:cs typeface="+mn-lt"/>
              </a:rPr>
              <a:t>for</a:t>
            </a:r>
            <a:r>
              <a:rPr lang="en-GB" sz="2400" b="1">
                <a:ea typeface="+mn-lt"/>
                <a:cs typeface="+mn-lt"/>
              </a:rPr>
              <a:t> </a:t>
            </a:r>
            <a:r>
              <a:rPr lang="en-GB" sz="2400">
                <a:ea typeface="+mn-lt"/>
                <a:cs typeface="+mn-lt"/>
              </a:rPr>
              <a:t>local adult users who work shift patterns</a:t>
            </a:r>
            <a:endParaRPr lang="en-US" sz="2400">
              <a:ea typeface="+mn-lt"/>
              <a:cs typeface="+mn-lt"/>
            </a:endParaRPr>
          </a:p>
          <a:p>
            <a:pPr marL="0" lvl="1">
              <a:lnSpc>
                <a:spcPct val="120000"/>
              </a:lnSpc>
            </a:pPr>
            <a:endParaRPr lang="en-GB" sz="2400">
              <a:ea typeface="+mn-lt"/>
              <a:cs typeface="+mn-lt"/>
            </a:endParaRPr>
          </a:p>
          <a:p>
            <a:pPr marL="0" lvl="1">
              <a:lnSpc>
                <a:spcPct val="120000"/>
              </a:lnSpc>
            </a:pPr>
            <a:r>
              <a:rPr lang="en-GB" sz="2400" b="1">
                <a:ea typeface="+mn-lt"/>
                <a:cs typeface="+mn-lt"/>
              </a:rPr>
              <a:t>Families with under 5’s </a:t>
            </a:r>
            <a:r>
              <a:rPr lang="en-GB" sz="2400">
                <a:ea typeface="+mn-lt"/>
                <a:cs typeface="+mn-lt"/>
              </a:rPr>
              <a:t>- New entranceway, internal/external refurbishment &amp; changing facilities </a:t>
            </a:r>
            <a:endParaRPr lang="en-US" sz="2400">
              <a:ea typeface="+mn-lt"/>
              <a:cs typeface="+mn-lt"/>
            </a:endParaRPr>
          </a:p>
          <a:p>
            <a:pPr marL="0" lvl="1">
              <a:lnSpc>
                <a:spcPct val="120000"/>
              </a:lnSpc>
            </a:pPr>
            <a:endParaRPr lang="en-GB" sz="2400">
              <a:ea typeface="+mn-lt"/>
              <a:cs typeface="+mn-lt"/>
            </a:endParaRPr>
          </a:p>
          <a:p>
            <a:pPr marL="0" lvl="1">
              <a:lnSpc>
                <a:spcPct val="120000"/>
              </a:lnSpc>
            </a:pPr>
            <a:r>
              <a:rPr lang="en-GB" sz="2400" b="1">
                <a:ea typeface="+mn-lt"/>
                <a:cs typeface="+mn-lt"/>
              </a:rPr>
              <a:t>Accessible surveys &amp; access audit – </a:t>
            </a:r>
            <a:r>
              <a:rPr lang="en-GB" sz="2400">
                <a:ea typeface="+mn-lt"/>
                <a:cs typeface="+mn-lt"/>
              </a:rPr>
              <a:t>giving every library user a voice and responding to need</a:t>
            </a:r>
            <a:endParaRPr lang="en-US" sz="2400">
              <a:ea typeface="+mn-lt"/>
              <a:cs typeface="+mn-lt"/>
            </a:endParaRPr>
          </a:p>
          <a:p>
            <a:pPr marL="0" lvl="1">
              <a:lnSpc>
                <a:spcPct val="120000"/>
              </a:lnSpc>
            </a:pPr>
            <a:endParaRPr lang="en-GB" sz="2400">
              <a:ea typeface="+mn-lt"/>
              <a:cs typeface="+mn-lt"/>
            </a:endParaRPr>
          </a:p>
          <a:p>
            <a:pPr marL="0" lvl="1">
              <a:lnSpc>
                <a:spcPct val="120000"/>
              </a:lnSpc>
            </a:pPr>
            <a:r>
              <a:rPr lang="en-GB" sz="2400" b="1">
                <a:ea typeface="+mn-lt"/>
                <a:cs typeface="+mn-lt"/>
              </a:rPr>
              <a:t>Use of space &amp; commercial potential </a:t>
            </a:r>
            <a:r>
              <a:rPr lang="en-GB" sz="2400">
                <a:ea typeface="+mn-lt"/>
                <a:cs typeface="+mn-lt"/>
              </a:rPr>
              <a:t>– demand outstripped resource</a:t>
            </a:r>
            <a:endParaRPr lang="en-GB" sz="2400">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961107"/>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998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6417141"/>
          </a:xfrm>
          <a:prstGeom prst="rect">
            <a:avLst/>
          </a:prstGeom>
          <a:noFill/>
        </p:spPr>
        <p:txBody>
          <a:bodyPr wrap="square" lIns="91440" tIns="45720" rIns="91440" bIns="45720" rtlCol="0" anchor="t">
            <a:spAutoFit/>
          </a:bodyPr>
          <a:lstStyle/>
          <a:p>
            <a:r>
              <a:rPr lang="en-GB" sz="3200" b="1">
                <a:latin typeface="Arial"/>
                <a:cs typeface="Arial"/>
              </a:rPr>
              <a:t>Before you apply</a:t>
            </a:r>
          </a:p>
          <a:p>
            <a:endParaRPr lang="en-GB" sz="3200" b="1">
              <a:ea typeface="+mn-lt"/>
              <a:cs typeface="+mn-lt"/>
            </a:endParaRPr>
          </a:p>
          <a:p>
            <a:pPr marL="380365" indent="-380365">
              <a:lnSpc>
                <a:spcPct val="120000"/>
              </a:lnSpc>
              <a:spcBef>
                <a:spcPts val="600"/>
              </a:spcBef>
              <a:buFont typeface="Arial,Sans-Serif"/>
              <a:buChar char="•"/>
            </a:pPr>
            <a:r>
              <a:rPr lang="en-GB" sz="2400">
                <a:ea typeface="+mn-lt"/>
                <a:cs typeface="+mn-lt"/>
              </a:rPr>
              <a:t>Have you set up an </a:t>
            </a:r>
            <a:r>
              <a:rPr lang="en-GB" sz="2400" b="1">
                <a:ea typeface="+mn-lt"/>
                <a:cs typeface="+mn-lt"/>
              </a:rPr>
              <a:t>applicant profile </a:t>
            </a:r>
            <a:r>
              <a:rPr lang="en-GB" sz="2400">
                <a:ea typeface="+mn-lt"/>
                <a:cs typeface="+mn-lt"/>
              </a:rPr>
              <a:t>for the library/local authority on our application portal?</a:t>
            </a:r>
            <a:endParaRPr lang="en-US" sz="2400">
              <a:ea typeface="+mn-lt"/>
              <a:cs typeface="+mn-lt"/>
            </a:endParaRPr>
          </a:p>
          <a:p>
            <a:pPr marL="380365" indent="-380365">
              <a:lnSpc>
                <a:spcPct val="120000"/>
              </a:lnSpc>
              <a:spcBef>
                <a:spcPts val="600"/>
              </a:spcBef>
              <a:buFont typeface="Arial,Sans-Serif"/>
              <a:buChar char="•"/>
            </a:pPr>
            <a:endParaRPr lang="en-GB" sz="2400">
              <a:ea typeface="+mn-lt"/>
              <a:cs typeface="+mn-lt"/>
            </a:endParaRPr>
          </a:p>
          <a:p>
            <a:pPr marL="380365" indent="-380365">
              <a:lnSpc>
                <a:spcPct val="120000"/>
              </a:lnSpc>
              <a:spcBef>
                <a:spcPts val="600"/>
              </a:spcBef>
              <a:buFont typeface="Arial,Sans-Serif"/>
              <a:buChar char="•"/>
            </a:pPr>
            <a:r>
              <a:rPr lang="en-GB" sz="2400">
                <a:ea typeface="+mn-lt"/>
                <a:cs typeface="+mn-lt"/>
              </a:rPr>
              <a:t>Do you own the </a:t>
            </a:r>
            <a:r>
              <a:rPr lang="en-GB" sz="2400" b="1">
                <a:ea typeface="+mn-lt"/>
                <a:cs typeface="+mn-lt"/>
              </a:rPr>
              <a:t>freehold or leasehold </a:t>
            </a:r>
            <a:r>
              <a:rPr lang="en-GB" sz="2400">
                <a:ea typeface="+mn-lt"/>
                <a:cs typeface="+mn-lt"/>
              </a:rPr>
              <a:t>(minimum 5/10 years - see guidance for </a:t>
            </a:r>
            <a:r>
              <a:rPr lang="en-GB" sz="2400" err="1">
                <a:ea typeface="+mn-lt"/>
                <a:cs typeface="+mn-lt"/>
              </a:rPr>
              <a:t>reqs</a:t>
            </a:r>
            <a:r>
              <a:rPr lang="en-GB" sz="2400">
                <a:ea typeface="+mn-lt"/>
                <a:cs typeface="+mn-lt"/>
              </a:rPr>
              <a:t>) on the property where the work will take place?</a:t>
            </a:r>
            <a:endParaRPr lang="en-US" sz="2400">
              <a:ea typeface="+mn-lt"/>
              <a:cs typeface="+mn-lt"/>
            </a:endParaRPr>
          </a:p>
          <a:p>
            <a:pPr marL="285750" indent="-285750">
              <a:lnSpc>
                <a:spcPct val="120000"/>
              </a:lnSpc>
              <a:spcBef>
                <a:spcPts val="600"/>
              </a:spcBef>
              <a:buFont typeface="Arial"/>
              <a:buChar char="•"/>
            </a:pPr>
            <a:endParaRPr lang="en-GB" sz="2400">
              <a:ea typeface="+mn-lt"/>
              <a:cs typeface="+mn-lt"/>
            </a:endParaRPr>
          </a:p>
          <a:p>
            <a:pPr marL="380365" indent="-380365">
              <a:lnSpc>
                <a:spcPct val="120000"/>
              </a:lnSpc>
              <a:spcBef>
                <a:spcPts val="600"/>
              </a:spcBef>
              <a:buFont typeface="Arial,Sans-Serif"/>
              <a:buChar char="•"/>
            </a:pPr>
            <a:r>
              <a:rPr lang="en-GB" sz="2400">
                <a:ea typeface="+mn-lt"/>
                <a:cs typeface="+mn-lt"/>
              </a:rPr>
              <a:t>Building projects – following the </a:t>
            </a:r>
            <a:r>
              <a:rPr lang="en-GB" sz="2400" b="1">
                <a:ea typeface="+mn-lt"/>
                <a:cs typeface="+mn-lt"/>
              </a:rPr>
              <a:t>RIBA design stages </a:t>
            </a:r>
            <a:r>
              <a:rPr lang="en-GB" sz="2400">
                <a:ea typeface="+mn-lt"/>
                <a:cs typeface="+mn-lt"/>
              </a:rPr>
              <a:t>(stage 3 completion required by full application deadline in September 2023)</a:t>
            </a:r>
            <a:endParaRPr lang="en-US" sz="2400">
              <a:ea typeface="+mn-lt"/>
              <a:cs typeface="+mn-lt"/>
            </a:endParaRPr>
          </a:p>
          <a:p>
            <a:pPr marL="380365" indent="-380365">
              <a:lnSpc>
                <a:spcPct val="120000"/>
              </a:lnSpc>
              <a:spcBef>
                <a:spcPts val="600"/>
              </a:spcBef>
              <a:buFont typeface="Arial,Sans-Serif"/>
              <a:buChar char="•"/>
            </a:pPr>
            <a:endParaRPr lang="en-GB" sz="2400">
              <a:ea typeface="+mn-lt"/>
              <a:cs typeface="+mn-lt"/>
            </a:endParaRPr>
          </a:p>
          <a:p>
            <a:pPr marL="285750" indent="-285750">
              <a:lnSpc>
                <a:spcPct val="120000"/>
              </a:lnSpc>
              <a:spcBef>
                <a:spcPts val="600"/>
              </a:spcBef>
              <a:buFont typeface="Arial"/>
              <a:buChar char="•"/>
            </a:pPr>
            <a:r>
              <a:rPr lang="en-GB" sz="2400" b="1">
                <a:ea typeface="+mn-lt"/>
                <a:cs typeface="+mn-lt"/>
              </a:rPr>
              <a:t>Unsure? – get in touch via RM or enquiries</a:t>
            </a:r>
            <a:endParaRPr lang="en-US" sz="2000">
              <a:cs typeface="Arial"/>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33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6779805"/>
          </a:xfrm>
          <a:prstGeom prst="rect">
            <a:avLst/>
          </a:prstGeom>
          <a:noFill/>
        </p:spPr>
        <p:txBody>
          <a:bodyPr wrap="square" lIns="91440" tIns="45720" rIns="91440" bIns="45720" rtlCol="0" anchor="t">
            <a:spAutoFit/>
          </a:bodyPr>
          <a:lstStyle/>
          <a:p>
            <a:r>
              <a:rPr lang="en-GB" sz="3200" b="1">
                <a:latin typeface="Arial"/>
                <a:cs typeface="Arial"/>
              </a:rPr>
              <a:t>Balancing Criteria &amp; Decision Making</a:t>
            </a:r>
          </a:p>
          <a:p>
            <a:endParaRPr lang="en-GB" sz="3200" b="1">
              <a:ea typeface="+mn-lt"/>
              <a:cs typeface="+mn-lt"/>
            </a:endParaRPr>
          </a:p>
          <a:p>
            <a:pPr marL="380365" indent="-380365">
              <a:lnSpc>
                <a:spcPct val="130000"/>
              </a:lnSpc>
              <a:buFont typeface="Arial,Sans-Serif"/>
              <a:buChar char="•"/>
            </a:pPr>
            <a:endParaRPr lang="en-GB" sz="2000" b="1">
              <a:ea typeface="+mn-lt"/>
              <a:cs typeface="+mn-lt"/>
            </a:endParaRPr>
          </a:p>
          <a:p>
            <a:pPr>
              <a:lnSpc>
                <a:spcPct val="90000"/>
              </a:lnSpc>
              <a:spcBef>
                <a:spcPts val="1000"/>
              </a:spcBef>
            </a:pPr>
            <a:r>
              <a:rPr lang="en-GB" sz="2400" err="1">
                <a:ea typeface="+mn-lt"/>
                <a:cs typeface="+mn-lt"/>
              </a:rPr>
              <a:t>EoI</a:t>
            </a:r>
            <a:r>
              <a:rPr lang="en-GB" sz="2400">
                <a:ea typeface="+mn-lt"/>
                <a:cs typeface="+mn-lt"/>
              </a:rPr>
              <a:t> panel &amp; Programme Advisory Panel will review applications and assessments against balancing criteria:</a:t>
            </a:r>
            <a:endParaRPr lang="en-US" sz="2400">
              <a:ea typeface="+mn-lt"/>
              <a:cs typeface="+mn-lt"/>
            </a:endParaRPr>
          </a:p>
          <a:p>
            <a:pPr marL="285750" indent="-285750">
              <a:lnSpc>
                <a:spcPct val="90000"/>
              </a:lnSpc>
              <a:spcBef>
                <a:spcPts val="1000"/>
              </a:spcBef>
              <a:buFont typeface="Arial"/>
              <a:buChar char="•"/>
            </a:pPr>
            <a:endParaRPr lang="en-US" sz="2400">
              <a:ea typeface="+mn-lt"/>
              <a:cs typeface="+mn-lt"/>
            </a:endParaRPr>
          </a:p>
          <a:p>
            <a:pPr marL="800100" lvl="1" indent="-342900">
              <a:lnSpc>
                <a:spcPct val="90000"/>
              </a:lnSpc>
              <a:spcBef>
                <a:spcPts val="1000"/>
              </a:spcBef>
              <a:buClr>
                <a:schemeClr val="accent5"/>
              </a:buClr>
              <a:buFont typeface="Wingdings" panose="05000000000000000000" pitchFamily="2" charset="2"/>
              <a:buChar char="q"/>
            </a:pPr>
            <a:r>
              <a:rPr lang="en-GB" sz="2400">
                <a:ea typeface="+mn-lt"/>
                <a:cs typeface="+mn-lt"/>
              </a:rPr>
              <a:t>Geography - inc. Priority Places and Levelling Up for Culture Places</a:t>
            </a:r>
          </a:p>
          <a:p>
            <a:pPr marL="800100" lvl="1" indent="-342900">
              <a:lnSpc>
                <a:spcPct val="90000"/>
              </a:lnSpc>
              <a:spcBef>
                <a:spcPts val="1000"/>
              </a:spcBef>
              <a:buClr>
                <a:schemeClr val="accent5"/>
              </a:buClr>
              <a:buFont typeface="Wingdings" panose="05000000000000000000" pitchFamily="2" charset="2"/>
              <a:buChar char="q"/>
            </a:pPr>
            <a:r>
              <a:rPr lang="en-GB" sz="2400">
                <a:ea typeface="+mn-lt"/>
                <a:cs typeface="+mn-lt"/>
              </a:rPr>
              <a:t>Risk and deliverability </a:t>
            </a:r>
          </a:p>
          <a:p>
            <a:pPr marL="800100" lvl="1" indent="-342900">
              <a:lnSpc>
                <a:spcPct val="90000"/>
              </a:lnSpc>
              <a:spcBef>
                <a:spcPts val="1000"/>
              </a:spcBef>
              <a:buClr>
                <a:schemeClr val="accent5"/>
              </a:buClr>
              <a:buFont typeface="Wingdings" panose="05000000000000000000" pitchFamily="2" charset="2"/>
              <a:buChar char="q"/>
            </a:pPr>
            <a:r>
              <a:rPr lang="en-GB" sz="2400">
                <a:ea typeface="+mn-lt"/>
                <a:cs typeface="+mn-lt"/>
              </a:rPr>
              <a:t>Strategic fit (Let’s Create)</a:t>
            </a:r>
          </a:p>
          <a:p>
            <a:pPr marL="800100" lvl="1" indent="-342900">
              <a:lnSpc>
                <a:spcPct val="90000"/>
              </a:lnSpc>
              <a:spcBef>
                <a:spcPts val="1000"/>
              </a:spcBef>
              <a:buClr>
                <a:schemeClr val="accent5"/>
              </a:buClr>
              <a:buFont typeface="Wingdings" panose="05000000000000000000" pitchFamily="2" charset="2"/>
              <a:buChar char="q"/>
            </a:pPr>
            <a:r>
              <a:rPr lang="en-GB" sz="2400">
                <a:ea typeface="+mn-lt"/>
                <a:cs typeface="+mn-lt"/>
              </a:rPr>
              <a:t>Type of project</a:t>
            </a:r>
            <a:endParaRPr lang="en-US" sz="2400">
              <a:ea typeface="+mn-lt"/>
              <a:cs typeface="+mn-lt"/>
            </a:endParaRPr>
          </a:p>
          <a:p>
            <a:pPr>
              <a:lnSpc>
                <a:spcPct val="90000"/>
              </a:lnSpc>
              <a:spcBef>
                <a:spcPts val="1000"/>
              </a:spcBef>
            </a:pPr>
            <a:endParaRPr lang="en-GB" sz="2400">
              <a:ea typeface="+mn-lt"/>
              <a:cs typeface="+mn-lt"/>
            </a:endParaRPr>
          </a:p>
          <a:p>
            <a:pPr>
              <a:lnSpc>
                <a:spcPct val="90000"/>
              </a:lnSpc>
              <a:spcBef>
                <a:spcPts val="1000"/>
              </a:spcBef>
            </a:pPr>
            <a:r>
              <a:rPr lang="en-GB" sz="2400">
                <a:ea typeface="+mn-lt"/>
                <a:cs typeface="+mn-lt"/>
              </a:rPr>
              <a:t>Final decisions made by Arts Council England's Executive Board</a:t>
            </a:r>
            <a:endParaRPr lang="en-US" sz="2400">
              <a:cs typeface="Arial"/>
            </a:endParaRPr>
          </a:p>
          <a:p>
            <a:endParaRPr lang="en-GB" sz="3200" b="1">
              <a:ea typeface="+mn-lt"/>
              <a:cs typeface="+mn-lt"/>
            </a:endParaRPr>
          </a:p>
          <a:p>
            <a:pPr lvl="1">
              <a:lnSpc>
                <a:spcPts val="3333"/>
              </a:lnSpc>
            </a:pPr>
            <a:endParaRPr lang="en-US" sz="2000">
              <a:cs typeface="Arial"/>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1081517"/>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971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7" name="TextBox 6">
            <a:extLst>
              <a:ext uri="{FF2B5EF4-FFF2-40B4-BE49-F238E27FC236}">
                <a16:creationId xmlns:a16="http://schemas.microsoft.com/office/drawing/2014/main" id="{865B0B74-1517-1FEC-38DD-AEEEA5F7ECF1}"/>
              </a:ext>
            </a:extLst>
          </p:cNvPr>
          <p:cNvSpPr txBox="1"/>
          <p:nvPr/>
        </p:nvSpPr>
        <p:spPr>
          <a:xfrm>
            <a:off x="329129" y="191954"/>
            <a:ext cx="10863411" cy="2800767"/>
          </a:xfrm>
          <a:prstGeom prst="rect">
            <a:avLst/>
          </a:prstGeom>
          <a:noFill/>
        </p:spPr>
        <p:txBody>
          <a:bodyPr wrap="square" lIns="91440" tIns="45720" rIns="91440" bIns="45720" rtlCol="0" anchor="t">
            <a:spAutoFit/>
          </a:bodyPr>
          <a:lstStyle/>
          <a:p>
            <a:r>
              <a:rPr lang="en-GB" sz="4400" b="1">
                <a:latin typeface="Arial"/>
                <a:cs typeface="Arial"/>
              </a:rPr>
              <a:t>Webinar 2 – </a:t>
            </a:r>
            <a:endParaRPr lang="en-US">
              <a:latin typeface="Arial"/>
              <a:cs typeface="Arial"/>
            </a:endParaRPr>
          </a:p>
          <a:p>
            <a:r>
              <a:rPr lang="en-GB" sz="4400" b="1">
                <a:latin typeface="Arial"/>
                <a:cs typeface="Arial"/>
              </a:rPr>
              <a:t>Full Applications</a:t>
            </a:r>
            <a:endParaRPr lang="en-US">
              <a:cs typeface="Arial"/>
            </a:endParaRPr>
          </a:p>
          <a:p>
            <a:endParaRPr lang="en-GB" sz="3200" b="1">
              <a:latin typeface="Arial"/>
              <a:cs typeface="Arial"/>
            </a:endParaRPr>
          </a:p>
          <a:p>
            <a:r>
              <a:rPr lang="en-GB" sz="3200" b="1">
                <a:latin typeface="Arial"/>
                <a:cs typeface="Arial"/>
              </a:rPr>
              <a:t>July 2023:</a:t>
            </a:r>
          </a:p>
          <a:p>
            <a:endParaRPr lang="en-GB" sz="2400">
              <a:latin typeface="Arial"/>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29129" y="1784229"/>
            <a:ext cx="4698891"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4A4A31A0-5934-5F83-B074-935DA8C46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805" y="633079"/>
            <a:ext cx="5962734" cy="5683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7927910F-5E55-4E3F-CE2E-1245DFABF190}"/>
              </a:ext>
            </a:extLst>
          </p:cNvPr>
          <p:cNvSpPr txBox="1"/>
          <p:nvPr/>
        </p:nvSpPr>
        <p:spPr>
          <a:xfrm>
            <a:off x="9406864" y="6031147"/>
            <a:ext cx="3106473"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6" name="TextBox 5">
            <a:extLst>
              <a:ext uri="{FF2B5EF4-FFF2-40B4-BE49-F238E27FC236}">
                <a16:creationId xmlns:a16="http://schemas.microsoft.com/office/drawing/2014/main" id="{26A90CAB-EDCC-36C9-E2B9-13C2E0D772BA}"/>
              </a:ext>
            </a:extLst>
          </p:cNvPr>
          <p:cNvSpPr txBox="1"/>
          <p:nvPr/>
        </p:nvSpPr>
        <p:spPr>
          <a:xfrm>
            <a:off x="329129" y="2733079"/>
            <a:ext cx="522170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chemeClr val="accent2"/>
              </a:buClr>
              <a:buFont typeface="Wingdings" panose="05000000000000000000" pitchFamily="2" charset="2"/>
              <a:buChar char="q"/>
            </a:pPr>
            <a:r>
              <a:rPr lang="en-GB" sz="2400">
                <a:cs typeface="Arial"/>
              </a:rPr>
              <a:t>Brief recap of this webinar</a:t>
            </a:r>
          </a:p>
          <a:p>
            <a:pPr marL="342900" indent="-342900">
              <a:buClr>
                <a:schemeClr val="accent2"/>
              </a:buClr>
              <a:buFont typeface="Wingdings" panose="05000000000000000000" pitchFamily="2" charset="2"/>
              <a:buChar char="q"/>
            </a:pPr>
            <a:r>
              <a:rPr lang="en-GB" sz="2400">
                <a:cs typeface="Arial"/>
              </a:rPr>
              <a:t>RIBA stage 3 - design drawings/cost plans</a:t>
            </a:r>
          </a:p>
          <a:p>
            <a:pPr marL="342900" indent="-342900">
              <a:buClr>
                <a:schemeClr val="accent2"/>
              </a:buClr>
              <a:buFont typeface="Wingdings" panose="05000000000000000000" pitchFamily="2" charset="2"/>
              <a:buChar char="q"/>
            </a:pPr>
            <a:r>
              <a:rPr lang="en-GB" sz="2400">
                <a:cs typeface="Arial"/>
              </a:rPr>
              <a:t>Access audits</a:t>
            </a:r>
            <a:r>
              <a:rPr lang="en-US" sz="2400">
                <a:cs typeface="Arial"/>
              </a:rPr>
              <a:t>​</a:t>
            </a:r>
          </a:p>
          <a:p>
            <a:pPr marL="342900" indent="-342900">
              <a:buClr>
                <a:schemeClr val="accent2"/>
              </a:buClr>
              <a:buFont typeface="Wingdings" panose="05000000000000000000" pitchFamily="2" charset="2"/>
              <a:buChar char="q"/>
            </a:pPr>
            <a:r>
              <a:rPr lang="en-GB" sz="2400">
                <a:cs typeface="Arial"/>
              </a:rPr>
              <a:t>Budgets &amp; Cashflows</a:t>
            </a:r>
            <a:r>
              <a:rPr lang="en-US" sz="2400">
                <a:cs typeface="Arial"/>
              </a:rPr>
              <a:t>​</a:t>
            </a:r>
          </a:p>
          <a:p>
            <a:pPr marL="342900" indent="-342900">
              <a:buClr>
                <a:schemeClr val="accent2"/>
              </a:buClr>
              <a:buFont typeface="Wingdings" panose="05000000000000000000" pitchFamily="2" charset="2"/>
              <a:buChar char="q"/>
            </a:pPr>
            <a:r>
              <a:rPr lang="en-GB" sz="2400">
                <a:cs typeface="Arial"/>
              </a:rPr>
              <a:t>Costed Risk Registers</a:t>
            </a:r>
            <a:r>
              <a:rPr lang="en-US" sz="2400">
                <a:cs typeface="Arial"/>
              </a:rPr>
              <a:t>​</a:t>
            </a:r>
          </a:p>
          <a:p>
            <a:pPr marL="342900" indent="-342900">
              <a:buClr>
                <a:schemeClr val="accent2"/>
              </a:buClr>
              <a:buFont typeface="Wingdings" panose="05000000000000000000" pitchFamily="2" charset="2"/>
              <a:buChar char="q"/>
            </a:pPr>
            <a:r>
              <a:rPr lang="en-GB" sz="2400">
                <a:cs typeface="Arial"/>
              </a:rPr>
              <a:t>Procurement method statements</a:t>
            </a:r>
          </a:p>
          <a:p>
            <a:pPr marL="342900" indent="-342900">
              <a:buClr>
                <a:schemeClr val="accent2"/>
              </a:buClr>
              <a:buFont typeface="Wingdings" panose="05000000000000000000" pitchFamily="2" charset="2"/>
              <a:buChar char="q"/>
            </a:pPr>
            <a:r>
              <a:rPr lang="en-GB" sz="2400">
                <a:cs typeface="Arial"/>
              </a:rPr>
              <a:t>Common mistakes and challenges</a:t>
            </a:r>
            <a:r>
              <a:rPr lang="en-US" sz="2400">
                <a:cs typeface="Arial"/>
              </a:rPr>
              <a:t>​</a:t>
            </a:r>
          </a:p>
          <a:p>
            <a:pPr marL="342900" indent="-342900">
              <a:buClr>
                <a:schemeClr val="accent2"/>
              </a:buClr>
              <a:buFont typeface="Wingdings" panose="05000000000000000000" pitchFamily="2" charset="2"/>
              <a:buChar char="q"/>
            </a:pPr>
            <a:r>
              <a:rPr lang="en-GB" sz="2400">
                <a:cs typeface="Arial"/>
              </a:rPr>
              <a:t>Hints &amp; tips</a:t>
            </a:r>
            <a:r>
              <a:rPr lang="en-US" sz="2400">
                <a:cs typeface="Arial"/>
              </a:rPr>
              <a:t>​</a:t>
            </a:r>
          </a:p>
        </p:txBody>
      </p:sp>
    </p:spTree>
    <p:extLst>
      <p:ext uri="{BB962C8B-B14F-4D97-AF65-F5344CB8AC3E}">
        <p14:creationId xmlns:p14="http://schemas.microsoft.com/office/powerpoint/2010/main" val="2664274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7" name="TextBox 6">
            <a:extLst>
              <a:ext uri="{FF2B5EF4-FFF2-40B4-BE49-F238E27FC236}">
                <a16:creationId xmlns:a16="http://schemas.microsoft.com/office/drawing/2014/main" id="{865B0B74-1517-1FEC-38DD-AEEEA5F7ECF1}"/>
              </a:ext>
            </a:extLst>
          </p:cNvPr>
          <p:cNvSpPr txBox="1"/>
          <p:nvPr/>
        </p:nvSpPr>
        <p:spPr>
          <a:xfrm>
            <a:off x="499961" y="281306"/>
            <a:ext cx="2933209" cy="1169551"/>
          </a:xfrm>
          <a:prstGeom prst="rect">
            <a:avLst/>
          </a:prstGeom>
          <a:noFill/>
        </p:spPr>
        <p:txBody>
          <a:bodyPr wrap="square" lIns="91440" tIns="45720" rIns="91440" bIns="45720" rtlCol="0" anchor="t">
            <a:spAutoFit/>
          </a:bodyPr>
          <a:lstStyle/>
          <a:p>
            <a:r>
              <a:rPr lang="en-GB" sz="7000" b="1">
                <a:latin typeface="Arial"/>
                <a:cs typeface="Arial"/>
              </a:rPr>
              <a:t>Q&amp;A</a:t>
            </a:r>
          </a:p>
        </p:txBody>
      </p:sp>
      <p:sp>
        <p:nvSpPr>
          <p:cNvPr id="5" name="TextBox 4">
            <a:extLst>
              <a:ext uri="{FF2B5EF4-FFF2-40B4-BE49-F238E27FC236}">
                <a16:creationId xmlns:a16="http://schemas.microsoft.com/office/drawing/2014/main" id="{6EB8F65A-CB23-CB2C-B402-487C4343376E}"/>
              </a:ext>
            </a:extLst>
          </p:cNvPr>
          <p:cNvSpPr txBox="1"/>
          <p:nvPr/>
        </p:nvSpPr>
        <p:spPr>
          <a:xfrm>
            <a:off x="499961" y="1522221"/>
            <a:ext cx="5130919" cy="4170372"/>
          </a:xfrm>
          <a:prstGeom prst="rect">
            <a:avLst/>
          </a:prstGeom>
          <a:noFill/>
        </p:spPr>
        <p:txBody>
          <a:bodyPr wrap="square" lIns="91440" tIns="45720" rIns="91440" bIns="45720" rtlCol="0" anchor="t">
            <a:spAutoFit/>
          </a:bodyPr>
          <a:lstStyle/>
          <a:p>
            <a:pPr>
              <a:lnSpc>
                <a:spcPct val="130000"/>
              </a:lnSpc>
            </a:pPr>
            <a:r>
              <a:rPr lang="en-GB" sz="2800" b="1"/>
              <a:t>artscouncil.org.uk/LIF</a:t>
            </a:r>
          </a:p>
          <a:p>
            <a:pPr>
              <a:lnSpc>
                <a:spcPct val="130000"/>
              </a:lnSpc>
            </a:pPr>
            <a:endParaRPr lang="en-GB" sz="1800" b="1"/>
          </a:p>
          <a:p>
            <a:pPr marL="342900" indent="-342900">
              <a:lnSpc>
                <a:spcPct val="130000"/>
              </a:lnSpc>
              <a:buFont typeface="Arial,Sans-Serif" panose="020B0604020202020204" pitchFamily="34" charset="0"/>
              <a:buChar char="•"/>
            </a:pPr>
            <a:r>
              <a:rPr lang="en-GB" sz="2400" b="1">
                <a:ea typeface="+mn-lt"/>
                <a:cs typeface="+mn-lt"/>
              </a:rPr>
              <a:t>Full guidance and Easy Read</a:t>
            </a:r>
            <a:endParaRPr lang="en-US" sz="2400">
              <a:ea typeface="+mn-lt"/>
              <a:cs typeface="+mn-lt"/>
            </a:endParaRPr>
          </a:p>
          <a:p>
            <a:pPr marL="342900" indent="-342900">
              <a:lnSpc>
                <a:spcPct val="130000"/>
              </a:lnSpc>
              <a:buFont typeface="Arial,Sans-Serif" panose="020B0604020202020204" pitchFamily="34" charset="0"/>
              <a:buChar char="•"/>
            </a:pPr>
            <a:r>
              <a:rPr lang="en-GB" sz="2400" b="1">
                <a:ea typeface="+mn-lt"/>
                <a:cs typeface="+mn-lt"/>
              </a:rPr>
              <a:t>Frequently asked questions</a:t>
            </a:r>
            <a:endParaRPr lang="en-US" sz="2400">
              <a:ea typeface="+mn-lt"/>
              <a:cs typeface="+mn-lt"/>
            </a:endParaRPr>
          </a:p>
          <a:p>
            <a:pPr marL="342900" indent="-342900">
              <a:lnSpc>
                <a:spcPct val="130000"/>
              </a:lnSpc>
              <a:buFont typeface="Arial,Sans-Serif" panose="020B0604020202020204" pitchFamily="34" charset="0"/>
              <a:buChar char="•"/>
            </a:pPr>
            <a:r>
              <a:rPr lang="en-GB" sz="2400" b="1">
                <a:ea typeface="+mn-lt"/>
                <a:cs typeface="+mn-lt"/>
              </a:rPr>
              <a:t>Building Excellence in the Cultural Sector</a:t>
            </a:r>
            <a:endParaRPr lang="en-US" sz="2400">
              <a:ea typeface="+mn-lt"/>
              <a:cs typeface="+mn-lt"/>
            </a:endParaRPr>
          </a:p>
          <a:p>
            <a:pPr marL="342900" indent="-342900">
              <a:lnSpc>
                <a:spcPct val="130000"/>
              </a:lnSpc>
              <a:buFont typeface="Arial,Sans-Serif" panose="020B0604020202020204" pitchFamily="34" charset="0"/>
              <a:buChar char="•"/>
            </a:pPr>
            <a:r>
              <a:rPr lang="en-GB" sz="2400" b="1"/>
              <a:t>Contact: </a:t>
            </a:r>
            <a:r>
              <a:rPr lang="en-GB" sz="2400" b="1">
                <a:hlinkClick r:id="rId4">
                  <a:extLst>
                    <a:ext uri="{A12FA001-AC4F-418D-AE19-62706E023703}">
                      <ahyp:hlinkClr xmlns:ahyp="http://schemas.microsoft.com/office/drawing/2018/hyperlinkcolor" val="tx"/>
                    </a:ext>
                  </a:extLst>
                </a:hlinkClick>
              </a:rPr>
              <a:t>enquiries@artscouncil.org.uk</a:t>
            </a:r>
            <a:endParaRPr lang="en-GB" sz="2400">
              <a:hlinkClick r:id="rId4">
                <a:extLst>
                  <a:ext uri="{A12FA001-AC4F-418D-AE19-62706E023703}">
                    <ahyp:hlinkClr xmlns:ahyp="http://schemas.microsoft.com/office/drawing/2018/hyperlinkcolor" val="tx"/>
                  </a:ext>
                </a:extLst>
              </a:hlinkClick>
            </a:endParaRPr>
          </a:p>
          <a:p>
            <a:endParaRPr lang="en-GB"/>
          </a:p>
        </p:txBody>
      </p:sp>
      <p:cxnSp>
        <p:nvCxnSpPr>
          <p:cNvPr id="8" name="Straight Connector 7">
            <a:extLst>
              <a:ext uri="{FF2B5EF4-FFF2-40B4-BE49-F238E27FC236}">
                <a16:creationId xmlns:a16="http://schemas.microsoft.com/office/drawing/2014/main" id="{2E9D9492-09DD-7D92-D78E-B9682D298FD0}"/>
              </a:ext>
            </a:extLst>
          </p:cNvPr>
          <p:cNvCxnSpPr>
            <a:cxnSpLocks/>
          </p:cNvCxnSpPr>
          <p:nvPr/>
        </p:nvCxnSpPr>
        <p:spPr>
          <a:xfrm>
            <a:off x="499961" y="1450857"/>
            <a:ext cx="5018189" cy="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D5936FF4-CB52-1458-84F7-7A92210F1069}"/>
              </a:ext>
            </a:extLst>
          </p:cNvPr>
          <p:cNvPicPr>
            <a:picLocks noChangeAspect="1"/>
          </p:cNvPicPr>
          <p:nvPr/>
        </p:nvPicPr>
        <p:blipFill>
          <a:blip r:embed="rId5"/>
          <a:stretch>
            <a:fillRect/>
          </a:stretch>
        </p:blipFill>
        <p:spPr>
          <a:xfrm>
            <a:off x="6287278" y="404772"/>
            <a:ext cx="5464628" cy="5877396"/>
          </a:xfrm>
          <a:prstGeom prst="rect">
            <a:avLst/>
          </a:prstGeom>
        </p:spPr>
      </p:pic>
      <p:sp>
        <p:nvSpPr>
          <p:cNvPr id="11" name="TextBox 10">
            <a:extLst>
              <a:ext uri="{FF2B5EF4-FFF2-40B4-BE49-F238E27FC236}">
                <a16:creationId xmlns:a16="http://schemas.microsoft.com/office/drawing/2014/main" id="{098E2A91-10E4-8B74-CD5B-7B2E8B859C00}"/>
              </a:ext>
            </a:extLst>
          </p:cNvPr>
          <p:cNvSpPr txBox="1"/>
          <p:nvPr/>
        </p:nvSpPr>
        <p:spPr>
          <a:xfrm>
            <a:off x="8817428" y="6095999"/>
            <a:ext cx="303244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ea typeface="+mn-lt"/>
                <a:cs typeface="+mn-lt"/>
              </a:rPr>
              <a:t>Photo © Jill Jennings / Wakefield Libraries and Information Services</a:t>
            </a:r>
            <a:endParaRPr lang="en-US" sz="800">
              <a:solidFill>
                <a:schemeClr val="bg1"/>
              </a:solidFill>
              <a:cs typeface="Calibri"/>
            </a:endParaRPr>
          </a:p>
        </p:txBody>
      </p:sp>
    </p:spTree>
    <p:extLst>
      <p:ext uri="{BB962C8B-B14F-4D97-AF65-F5344CB8AC3E}">
        <p14:creationId xmlns:p14="http://schemas.microsoft.com/office/powerpoint/2010/main" val="224313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6" name="TextBox 5">
            <a:extLst>
              <a:ext uri="{FF2B5EF4-FFF2-40B4-BE49-F238E27FC236}">
                <a16:creationId xmlns:a16="http://schemas.microsoft.com/office/drawing/2014/main" id="{44F42E13-5087-260A-D954-14125EE0BCFD}"/>
              </a:ext>
            </a:extLst>
          </p:cNvPr>
          <p:cNvSpPr txBox="1"/>
          <p:nvPr/>
        </p:nvSpPr>
        <p:spPr>
          <a:xfrm>
            <a:off x="388529" y="838493"/>
            <a:ext cx="5665312" cy="56015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latin typeface="Arial"/>
                <a:cs typeface="Arial"/>
              </a:rPr>
              <a:t>Graeme Calvert </a:t>
            </a:r>
            <a:r>
              <a:rPr lang="en-GB" sz="2800">
                <a:latin typeface="Arial"/>
                <a:cs typeface="Arial"/>
              </a:rPr>
              <a:t>–</a:t>
            </a:r>
            <a:r>
              <a:rPr lang="en-GB" sz="2800" b="1">
                <a:latin typeface="Arial"/>
                <a:cs typeface="Arial"/>
              </a:rPr>
              <a:t> </a:t>
            </a:r>
            <a:r>
              <a:rPr lang="en-GB" sz="2800">
                <a:latin typeface="Arial"/>
                <a:cs typeface="Arial"/>
              </a:rPr>
              <a:t>Senior Officer, Collaborative Funding (Capital)</a:t>
            </a:r>
            <a:endParaRPr lang="en-US" sz="2400">
              <a:latin typeface="Arial"/>
              <a:cs typeface="Arial"/>
            </a:endParaRPr>
          </a:p>
          <a:p>
            <a:r>
              <a:rPr lang="en-GB" sz="2800">
                <a:latin typeface="Arial"/>
                <a:cs typeface="Arial"/>
              </a:rPr>
              <a:t> </a:t>
            </a:r>
            <a:br>
              <a:rPr lang="en-GB" sz="2800">
                <a:latin typeface="Arial"/>
                <a:cs typeface="Arial"/>
              </a:rPr>
            </a:br>
            <a:br>
              <a:rPr lang="en-GB" sz="2800">
                <a:latin typeface="Arial"/>
                <a:cs typeface="Arial"/>
              </a:rPr>
            </a:br>
            <a:r>
              <a:rPr lang="en-GB" sz="2800" b="1">
                <a:latin typeface="Arial"/>
                <a:cs typeface="Arial"/>
              </a:rPr>
              <a:t>Sophie Lancaster </a:t>
            </a:r>
            <a:r>
              <a:rPr lang="en-GB" sz="2800">
                <a:latin typeface="Arial"/>
                <a:cs typeface="Arial"/>
              </a:rPr>
              <a:t>–</a:t>
            </a:r>
            <a:r>
              <a:rPr lang="en-GB" sz="2800" b="1">
                <a:latin typeface="Arial"/>
                <a:cs typeface="Arial"/>
              </a:rPr>
              <a:t> </a:t>
            </a:r>
            <a:r>
              <a:rPr lang="en-GB" sz="2800">
                <a:latin typeface="Arial"/>
                <a:cs typeface="Arial"/>
              </a:rPr>
              <a:t>Senior Manager, Libraries Development Team</a:t>
            </a:r>
            <a:endParaRPr lang="en-US" sz="2400">
              <a:latin typeface="Arial"/>
              <a:cs typeface="Arial"/>
            </a:endParaRPr>
          </a:p>
          <a:p>
            <a:br>
              <a:rPr lang="en-GB" sz="2800">
                <a:latin typeface="Arial"/>
                <a:cs typeface="Arial"/>
              </a:rPr>
            </a:br>
            <a:br>
              <a:rPr lang="en-GB" sz="2800">
                <a:latin typeface="Arial"/>
                <a:cs typeface="Arial"/>
              </a:rPr>
            </a:br>
            <a:r>
              <a:rPr lang="en-GB" sz="2800" b="1">
                <a:latin typeface="Arial"/>
                <a:cs typeface="Arial"/>
              </a:rPr>
              <a:t>Briony Anderson </a:t>
            </a:r>
            <a:r>
              <a:rPr lang="en-GB" sz="2800">
                <a:latin typeface="Arial"/>
                <a:cs typeface="Arial"/>
              </a:rPr>
              <a:t>–</a:t>
            </a:r>
            <a:r>
              <a:rPr lang="en-GB" sz="2800" b="1">
                <a:latin typeface="Arial"/>
                <a:cs typeface="Arial"/>
              </a:rPr>
              <a:t> </a:t>
            </a:r>
            <a:r>
              <a:rPr lang="en-GB" sz="2800">
                <a:latin typeface="Arial"/>
                <a:cs typeface="Arial"/>
              </a:rPr>
              <a:t>Senior Officer, Collaborative Funding (Capital)</a:t>
            </a:r>
            <a:endParaRPr lang="en-US" sz="2400">
              <a:cs typeface="Arial"/>
            </a:endParaRPr>
          </a:p>
          <a:p>
            <a:endParaRPr lang="en-GB" sz="2200" b="1">
              <a:latin typeface="Arial"/>
              <a:cs typeface="Arial"/>
            </a:endParaRPr>
          </a:p>
        </p:txBody>
      </p:sp>
      <p:pic>
        <p:nvPicPr>
          <p:cNvPr id="5" name="Picture 6" descr="A picture containing person, outdoor, way, sidewalk&#10;&#10;Description automatically generated">
            <a:extLst>
              <a:ext uri="{FF2B5EF4-FFF2-40B4-BE49-F238E27FC236}">
                <a16:creationId xmlns:a16="http://schemas.microsoft.com/office/drawing/2014/main" id="{875D58B3-8CA0-CB2D-A5F7-EA9C32FD25AC}"/>
              </a:ext>
            </a:extLst>
          </p:cNvPr>
          <p:cNvPicPr>
            <a:picLocks noChangeAspect="1"/>
          </p:cNvPicPr>
          <p:nvPr/>
        </p:nvPicPr>
        <p:blipFill rotWithShape="1">
          <a:blip r:embed="rId4"/>
          <a:srcRect l="21632" r="18121" b="-228"/>
          <a:stretch/>
        </p:blipFill>
        <p:spPr>
          <a:xfrm>
            <a:off x="6458339" y="367846"/>
            <a:ext cx="5294196" cy="5893802"/>
          </a:xfrm>
          <a:prstGeom prst="rect">
            <a:avLst/>
          </a:prstGeom>
        </p:spPr>
      </p:pic>
      <p:sp>
        <p:nvSpPr>
          <p:cNvPr id="7" name="TextBox 6">
            <a:extLst>
              <a:ext uri="{FF2B5EF4-FFF2-40B4-BE49-F238E27FC236}">
                <a16:creationId xmlns:a16="http://schemas.microsoft.com/office/drawing/2014/main" id="{C247EE99-27E2-B6EF-A414-6F8961CB0D63}"/>
              </a:ext>
            </a:extLst>
          </p:cNvPr>
          <p:cNvSpPr txBox="1"/>
          <p:nvPr/>
        </p:nvSpPr>
        <p:spPr>
          <a:xfrm>
            <a:off x="7759959" y="6072673"/>
            <a:ext cx="437761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800">
                <a:solidFill>
                  <a:schemeClr val="bg1"/>
                </a:solidFill>
                <a:ea typeface="+mn-lt"/>
                <a:cs typeface="+mn-lt"/>
              </a:rPr>
              <a:t>Libraries Unlimited - Launch of the Summer Reading Challenge. Photo © Andy Casey</a:t>
            </a:r>
            <a:endParaRPr lang="en-GB" sz="800">
              <a:solidFill>
                <a:schemeClr val="bg1"/>
              </a:solidFill>
              <a:cs typeface="Arial"/>
            </a:endParaRPr>
          </a:p>
        </p:txBody>
      </p:sp>
    </p:spTree>
    <p:extLst>
      <p:ext uri="{BB962C8B-B14F-4D97-AF65-F5344CB8AC3E}">
        <p14:creationId xmlns:p14="http://schemas.microsoft.com/office/powerpoint/2010/main" val="3221408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91192" y="246140"/>
            <a:ext cx="10863411" cy="5970865"/>
          </a:xfrm>
          <a:prstGeom prst="rect">
            <a:avLst/>
          </a:prstGeom>
          <a:noFill/>
        </p:spPr>
        <p:txBody>
          <a:bodyPr wrap="square" lIns="91440" tIns="45720" rIns="91440" bIns="45720" rtlCol="0" anchor="t">
            <a:spAutoFit/>
          </a:bodyPr>
          <a:lstStyle/>
          <a:p>
            <a:r>
              <a:rPr lang="en-GB" sz="3200" b="1">
                <a:latin typeface="Arial"/>
                <a:cs typeface="Arial"/>
              </a:rPr>
              <a:t>Round 3 Overview</a:t>
            </a:r>
          </a:p>
          <a:p>
            <a:endParaRPr lang="en-GB" sz="2500" b="1">
              <a:latin typeface="Arial"/>
              <a:cs typeface="Arial"/>
            </a:endParaRPr>
          </a:p>
          <a:p>
            <a:pPr lvl="3"/>
            <a:r>
              <a:rPr lang="en-GB" sz="2500">
                <a:latin typeface="Arial"/>
                <a:cs typeface="Arial"/>
              </a:rPr>
              <a:t>LIF R3 has a budget of </a:t>
            </a:r>
            <a:r>
              <a:rPr lang="en-GB" sz="2500" b="1">
                <a:latin typeface="Arial"/>
                <a:cs typeface="Arial"/>
              </a:rPr>
              <a:t>£10.5 million</a:t>
            </a:r>
          </a:p>
          <a:p>
            <a:pPr lvl="3"/>
            <a:r>
              <a:rPr lang="en-GB" sz="2500">
                <a:latin typeface="Arial"/>
                <a:cs typeface="Arial"/>
              </a:rPr>
              <a:t>Grants of </a:t>
            </a:r>
            <a:r>
              <a:rPr lang="en-GB" sz="2500" b="1">
                <a:latin typeface="Arial"/>
                <a:cs typeface="Arial"/>
              </a:rPr>
              <a:t>£50,000 to £499,999</a:t>
            </a:r>
          </a:p>
          <a:p>
            <a:pPr lvl="3"/>
            <a:endParaRPr lang="en-GB" sz="2500">
              <a:latin typeface="Arial"/>
              <a:cs typeface="Arial"/>
            </a:endParaRPr>
          </a:p>
          <a:p>
            <a:pPr lvl="3"/>
            <a:r>
              <a:rPr lang="en-GB" sz="2500" b="1">
                <a:latin typeface="Arial"/>
                <a:cs typeface="Arial"/>
              </a:rPr>
              <a:t>Capital</a:t>
            </a:r>
            <a:r>
              <a:rPr lang="en-GB" sz="2500">
                <a:latin typeface="Arial"/>
                <a:cs typeface="Arial"/>
              </a:rPr>
              <a:t> expenditure only – orgs capital policies</a:t>
            </a:r>
          </a:p>
          <a:p>
            <a:pPr lvl="3"/>
            <a:endParaRPr lang="en-GB" sz="2500">
              <a:latin typeface="Arial"/>
              <a:cs typeface="Arial"/>
            </a:endParaRPr>
          </a:p>
          <a:p>
            <a:pPr lvl="3"/>
            <a:r>
              <a:rPr lang="en-GB" sz="2500">
                <a:latin typeface="Arial"/>
                <a:cs typeface="Arial"/>
              </a:rPr>
              <a:t>Only </a:t>
            </a:r>
            <a:r>
              <a:rPr lang="en-GB" sz="2500" b="1">
                <a:latin typeface="Arial"/>
                <a:cs typeface="Arial"/>
              </a:rPr>
              <a:t>Local Authorities </a:t>
            </a:r>
            <a:r>
              <a:rPr lang="en-GB" sz="2500">
                <a:latin typeface="Arial"/>
                <a:cs typeface="Arial"/>
              </a:rPr>
              <a:t>can apply as lead applicant </a:t>
            </a:r>
          </a:p>
          <a:p>
            <a:pPr lvl="3"/>
            <a:r>
              <a:rPr lang="en-GB" sz="2500">
                <a:latin typeface="Arial"/>
                <a:cs typeface="Arial"/>
              </a:rPr>
              <a:t>Other libraries (e.g. CMLs) can benefit as partners</a:t>
            </a:r>
          </a:p>
          <a:p>
            <a:pPr lvl="3"/>
            <a:endParaRPr lang="en-GB" sz="2500">
              <a:latin typeface="Arial"/>
              <a:cs typeface="Arial"/>
            </a:endParaRPr>
          </a:p>
          <a:p>
            <a:pPr lvl="3"/>
            <a:r>
              <a:rPr lang="en-GB" sz="2500">
                <a:latin typeface="Arial"/>
                <a:cs typeface="Arial"/>
              </a:rPr>
              <a:t>Funding from </a:t>
            </a:r>
            <a:r>
              <a:rPr lang="en-GB" sz="2500" b="1">
                <a:latin typeface="Arial"/>
                <a:cs typeface="Arial"/>
              </a:rPr>
              <a:t>1 April 2024 – 31 March 2027</a:t>
            </a:r>
          </a:p>
          <a:p>
            <a:pPr lvl="3"/>
            <a:r>
              <a:rPr lang="en-GB" sz="2500">
                <a:latin typeface="Arial"/>
                <a:cs typeface="Arial"/>
              </a:rPr>
              <a:t>Projects must begin </a:t>
            </a:r>
            <a:r>
              <a:rPr lang="en-GB" sz="2500" b="1">
                <a:latin typeface="Arial"/>
                <a:cs typeface="Arial"/>
              </a:rPr>
              <a:t>by</a:t>
            </a:r>
            <a:r>
              <a:rPr lang="en-GB" sz="2500">
                <a:latin typeface="Arial"/>
                <a:cs typeface="Arial"/>
              </a:rPr>
              <a:t> </a:t>
            </a:r>
            <a:r>
              <a:rPr lang="en-GB" sz="2500" b="1">
                <a:latin typeface="Arial"/>
                <a:cs typeface="Arial"/>
              </a:rPr>
              <a:t>1 July 2024</a:t>
            </a:r>
          </a:p>
          <a:p>
            <a:pPr lvl="3"/>
            <a:endParaRPr lang="en-GB" sz="2500">
              <a:latin typeface="Arial"/>
              <a:cs typeface="Arial"/>
            </a:endParaRPr>
          </a:p>
          <a:p>
            <a:pPr lvl="3"/>
            <a:r>
              <a:rPr lang="en-GB" sz="2500">
                <a:latin typeface="Arial"/>
                <a:cs typeface="Arial"/>
              </a:rPr>
              <a:t>We encourage </a:t>
            </a:r>
            <a:r>
              <a:rPr lang="en-GB" sz="2500" b="1">
                <a:latin typeface="Arial"/>
                <a:cs typeface="Arial"/>
              </a:rPr>
              <a:t>ambitious</a:t>
            </a:r>
            <a:r>
              <a:rPr lang="en-GB" sz="2500">
                <a:latin typeface="Arial"/>
                <a:cs typeface="Arial"/>
              </a:rPr>
              <a:t> projects – beyond BAU</a:t>
            </a:r>
          </a:p>
          <a:p>
            <a:pPr lvl="3"/>
            <a:r>
              <a:rPr lang="en-GB" sz="2500">
                <a:latin typeface="Arial"/>
                <a:cs typeface="Arial"/>
              </a:rPr>
              <a:t>Previous applicants/grantees can apply</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689584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descr="Pound with solid fill">
            <a:extLst>
              <a:ext uri="{FF2B5EF4-FFF2-40B4-BE49-F238E27FC236}">
                <a16:creationId xmlns:a16="http://schemas.microsoft.com/office/drawing/2014/main" id="{DB20460A-951F-74FA-C465-35633299D6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1192" y="1034012"/>
            <a:ext cx="900000" cy="900000"/>
          </a:xfrm>
          <a:prstGeom prst="rect">
            <a:avLst/>
          </a:prstGeom>
        </p:spPr>
      </p:pic>
      <p:pic>
        <p:nvPicPr>
          <p:cNvPr id="10" name="Graphic 9" descr="Excavator with solid fill">
            <a:extLst>
              <a:ext uri="{FF2B5EF4-FFF2-40B4-BE49-F238E27FC236}">
                <a16:creationId xmlns:a16="http://schemas.microsoft.com/office/drawing/2014/main" id="{8CF13144-52AA-1C50-44AF-75F0D8341D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1192" y="2111136"/>
            <a:ext cx="900000" cy="900000"/>
          </a:xfrm>
          <a:prstGeom prst="rect">
            <a:avLst/>
          </a:prstGeom>
        </p:spPr>
      </p:pic>
      <p:pic>
        <p:nvPicPr>
          <p:cNvPr id="12" name="Graphic 11" descr="Books with solid fill">
            <a:extLst>
              <a:ext uri="{FF2B5EF4-FFF2-40B4-BE49-F238E27FC236}">
                <a16:creationId xmlns:a16="http://schemas.microsoft.com/office/drawing/2014/main" id="{76C55B80-1A87-7FB9-44CF-DCB421BEA8A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1192" y="3188260"/>
            <a:ext cx="900000" cy="900000"/>
          </a:xfrm>
          <a:prstGeom prst="rect">
            <a:avLst/>
          </a:prstGeom>
        </p:spPr>
      </p:pic>
      <p:pic>
        <p:nvPicPr>
          <p:cNvPr id="15" name="Graphic 14" descr="Daily calendar with solid fill">
            <a:extLst>
              <a:ext uri="{FF2B5EF4-FFF2-40B4-BE49-F238E27FC236}">
                <a16:creationId xmlns:a16="http://schemas.microsoft.com/office/drawing/2014/main" id="{B352B520-A449-94C2-0250-05321AA11C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1192" y="4265384"/>
            <a:ext cx="900000" cy="900000"/>
          </a:xfrm>
          <a:prstGeom prst="rect">
            <a:avLst/>
          </a:prstGeom>
        </p:spPr>
      </p:pic>
      <p:pic>
        <p:nvPicPr>
          <p:cNvPr id="18" name="Graphic 17" descr="Shooting star with solid fill">
            <a:extLst>
              <a:ext uri="{FF2B5EF4-FFF2-40B4-BE49-F238E27FC236}">
                <a16:creationId xmlns:a16="http://schemas.microsoft.com/office/drawing/2014/main" id="{FD3C6825-D9A7-ABFE-4A2F-93CEC56080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1192" y="5342508"/>
            <a:ext cx="900000" cy="900000"/>
          </a:xfrm>
          <a:prstGeom prst="rect">
            <a:avLst/>
          </a:prstGeom>
        </p:spPr>
      </p:pic>
    </p:spTree>
    <p:extLst>
      <p:ext uri="{BB962C8B-B14F-4D97-AF65-F5344CB8AC3E}">
        <p14:creationId xmlns:p14="http://schemas.microsoft.com/office/powerpoint/2010/main" val="197082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Let's Create Cd" panose="020B0806020203020204" pitchFamily="34" charset="0"/>
                <a:ea typeface="+mn-ea"/>
                <a:cs typeface="+mn-cs"/>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282211"/>
            <a:ext cx="10552617" cy="51398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a:ea typeface="+mn-ea"/>
                <a:cs typeface="Arial"/>
              </a:rPr>
              <a:t>Aims of the fund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Investment in </a:t>
            </a:r>
            <a:r>
              <a:rPr kumimoji="0" lang="en-GB" sz="2400" b="1" i="0" u="none" strike="noStrike" kern="1200" cap="none" spc="0" normalizeH="0" baseline="0" noProof="0">
                <a:ln>
                  <a:noFill/>
                </a:ln>
                <a:solidFill>
                  <a:srgbClr val="000000"/>
                </a:solidFill>
                <a:effectLst/>
                <a:uLnTx/>
                <a:uFillTx/>
                <a:latin typeface="Arial"/>
                <a:ea typeface="+mn-lt"/>
                <a:cs typeface="Arial"/>
              </a:rPr>
              <a:t>digital infrastructure </a:t>
            </a:r>
            <a:r>
              <a:rPr kumimoji="0" lang="en-GB" sz="2400" b="0" i="0" u="none" strike="noStrike" kern="1200" cap="none" spc="0" normalizeH="0" baseline="0" noProof="0">
                <a:ln>
                  <a:noFill/>
                </a:ln>
                <a:solidFill>
                  <a:srgbClr val="000000"/>
                </a:solidFill>
                <a:effectLst/>
                <a:uLnTx/>
                <a:uFillTx/>
                <a:latin typeface="Arial"/>
                <a:ea typeface="+mn-lt"/>
                <a:cs typeface="Arial"/>
              </a:rPr>
              <a:t>and </a:t>
            </a:r>
            <a:r>
              <a:rPr kumimoji="0" lang="en-GB" sz="2400" b="1" i="0" u="none" strike="noStrike" kern="1200" cap="none" spc="0" normalizeH="0" baseline="0" noProof="0">
                <a:ln>
                  <a:noFill/>
                </a:ln>
                <a:solidFill>
                  <a:srgbClr val="000000"/>
                </a:solidFill>
                <a:effectLst/>
                <a:uLnTx/>
                <a:uFillTx/>
                <a:latin typeface="Arial"/>
                <a:ea typeface="+mn-lt"/>
                <a:cs typeface="Arial"/>
              </a:rPr>
              <a:t>physical spaces </a:t>
            </a:r>
            <a:r>
              <a:rPr kumimoji="0" lang="en-GB" sz="2400" b="0" i="0" u="none" strike="noStrike" kern="1200" cap="none" spc="0" normalizeH="0" baseline="0" noProof="0">
                <a:ln>
                  <a:noFill/>
                </a:ln>
                <a:solidFill>
                  <a:srgbClr val="000000"/>
                </a:solidFill>
                <a:effectLst/>
                <a:uLnTx/>
                <a:uFillTx/>
                <a:latin typeface="Arial"/>
                <a:ea typeface="+mn-lt"/>
                <a:cs typeface="Arial"/>
              </a:rPr>
              <a:t>to: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Arial"/>
              <a:ea typeface="+mn-lt"/>
              <a:cs typeface="Arial"/>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Increase the sustainability and potential for transformation of libraries by developing more flexible, more commercial spaces</a:t>
            </a:r>
          </a:p>
          <a:p>
            <a:pPr marL="1371600" marR="0" lvl="3"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a:ln>
                  <a:noFill/>
                </a:ln>
                <a:solidFill>
                  <a:srgbClr val="000000"/>
                </a:solidFill>
                <a:effectLst/>
                <a:uLnTx/>
                <a:uFillTx/>
                <a:latin typeface="Arial"/>
                <a:ea typeface="+mn-lt"/>
                <a:cs typeface="Arial"/>
              </a:rPr>
            </a:br>
            <a:endParaRPr kumimoji="0" lang="en-GB" sz="2400" b="0" i="0" u="none" strike="noStrike" kern="1200" cap="none" spc="0" normalizeH="0" baseline="0" noProof="0">
              <a:ln>
                <a:noFill/>
              </a:ln>
              <a:solidFill>
                <a:srgbClr val="000000"/>
              </a:solidFill>
              <a:effectLst/>
              <a:uLnTx/>
              <a:uFillTx/>
              <a:latin typeface="Arial"/>
              <a:ea typeface="+mn-lt"/>
              <a:cs typeface="Arial"/>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Increase and improve digital access within communities </a:t>
            </a:r>
          </a:p>
          <a:p>
            <a:pPr marL="1371600" marR="0" lvl="3" indent="0" algn="l" defTabSz="9144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a:ln>
                  <a:noFill/>
                </a:ln>
                <a:solidFill>
                  <a:srgbClr val="000000"/>
                </a:solidFill>
                <a:effectLst/>
                <a:uLnTx/>
                <a:uFillTx/>
                <a:latin typeface="Arial"/>
                <a:ea typeface="+mn-lt"/>
                <a:cs typeface="Arial"/>
              </a:rPr>
            </a:br>
            <a:endParaRPr kumimoji="0" lang="en-GB" sz="2400" b="0" i="0" u="none" strike="noStrike" kern="1200" cap="none" spc="0" normalizeH="0" baseline="0" noProof="0">
              <a:ln>
                <a:noFill/>
              </a:ln>
              <a:solidFill>
                <a:srgbClr val="000000"/>
              </a:solidFill>
              <a:effectLst/>
              <a:uLnTx/>
              <a:uFillTx/>
              <a:latin typeface="Arial"/>
              <a:ea typeface="+mn-lt"/>
              <a:cs typeface="Arial"/>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lt"/>
                <a:cs typeface="Arial"/>
              </a:rPr>
              <a:t>Connect libraries to their communities and increase library use </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689584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descr="Computer with solid fill">
            <a:extLst>
              <a:ext uri="{FF2B5EF4-FFF2-40B4-BE49-F238E27FC236}">
                <a16:creationId xmlns:a16="http://schemas.microsoft.com/office/drawing/2014/main" id="{061111A4-42B7-38B0-472B-603B664E6A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060" y="3628293"/>
            <a:ext cx="914400" cy="914400"/>
          </a:xfrm>
          <a:prstGeom prst="rect">
            <a:avLst/>
          </a:prstGeom>
        </p:spPr>
      </p:pic>
      <p:pic>
        <p:nvPicPr>
          <p:cNvPr id="11" name="Graphic 10" descr="Sustainability with solid fill">
            <a:extLst>
              <a:ext uri="{FF2B5EF4-FFF2-40B4-BE49-F238E27FC236}">
                <a16:creationId xmlns:a16="http://schemas.microsoft.com/office/drawing/2014/main" id="{4793990E-C7AD-E562-30B9-43A9F2406B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060" y="2315307"/>
            <a:ext cx="914400" cy="914400"/>
          </a:xfrm>
          <a:prstGeom prst="rect">
            <a:avLst/>
          </a:prstGeom>
        </p:spPr>
      </p:pic>
      <p:pic>
        <p:nvPicPr>
          <p:cNvPr id="13" name="Graphic 12" descr="Woman with baby with solid fill">
            <a:extLst>
              <a:ext uri="{FF2B5EF4-FFF2-40B4-BE49-F238E27FC236}">
                <a16:creationId xmlns:a16="http://schemas.microsoft.com/office/drawing/2014/main" id="{C517E8AA-C16C-5CF6-13E2-138AD618CC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2060" y="4677259"/>
            <a:ext cx="914400" cy="914400"/>
          </a:xfrm>
          <a:prstGeom prst="rect">
            <a:avLst/>
          </a:prstGeom>
        </p:spPr>
      </p:pic>
    </p:spTree>
    <p:extLst>
      <p:ext uri="{BB962C8B-B14F-4D97-AF65-F5344CB8AC3E}">
        <p14:creationId xmlns:p14="http://schemas.microsoft.com/office/powerpoint/2010/main" val="2080233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432060" y="441079"/>
            <a:ext cx="10792918" cy="1077218"/>
          </a:xfrm>
          <a:prstGeom prst="rect">
            <a:avLst/>
          </a:prstGeom>
          <a:noFill/>
        </p:spPr>
        <p:txBody>
          <a:bodyPr wrap="square" lIns="91440" tIns="45720" rIns="91440" bIns="45720" rtlCol="0" anchor="t">
            <a:spAutoFit/>
          </a:bodyPr>
          <a:lstStyle/>
          <a:p>
            <a:r>
              <a:rPr lang="en-GB" sz="3200" b="1">
                <a:latin typeface="Arial"/>
                <a:cs typeface="Arial"/>
              </a:rPr>
              <a:t>Timeline</a:t>
            </a:r>
            <a:endParaRPr lang="en-US"/>
          </a:p>
          <a:p>
            <a:pPr algn="ctr"/>
            <a:endParaRPr lang="en-GB" sz="3200">
              <a:latin typeface="Arial"/>
              <a:cs typeface="Arial"/>
            </a:endParaRPr>
          </a:p>
        </p:txBody>
      </p:sp>
      <p:cxnSp>
        <p:nvCxnSpPr>
          <p:cNvPr id="5" name="Straight Connector 4">
            <a:extLst>
              <a:ext uri="{FF2B5EF4-FFF2-40B4-BE49-F238E27FC236}">
                <a16:creationId xmlns:a16="http://schemas.microsoft.com/office/drawing/2014/main" id="{ACA449D6-D1A8-8934-F961-3EA20389E800}"/>
              </a:ext>
            </a:extLst>
          </p:cNvPr>
          <p:cNvCxnSpPr>
            <a:cxnSpLocks/>
          </p:cNvCxnSpPr>
          <p:nvPr/>
        </p:nvCxnSpPr>
        <p:spPr>
          <a:xfrm>
            <a:off x="432060" y="1061748"/>
            <a:ext cx="689584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17AF1623-78CC-0E25-3C68-3FE0D74E8967}"/>
              </a:ext>
            </a:extLst>
          </p:cNvPr>
          <p:cNvSpPr/>
          <p:nvPr/>
        </p:nvSpPr>
        <p:spPr>
          <a:xfrm>
            <a:off x="550986" y="871538"/>
            <a:ext cx="11090031" cy="5114925"/>
          </a:xfrm>
          <a:prstGeom prst="rightArrow">
            <a:avLst>
              <a:gd name="adj1" fmla="val 50000"/>
              <a:gd name="adj2" fmla="val 3760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endParaRPr lang="en-GB">
              <a:solidFill>
                <a:srgbClr val="FFFFFF"/>
              </a:solidFill>
              <a:latin typeface="Calibri" panose="020F0502020204030204"/>
            </a:endParaRPr>
          </a:p>
        </p:txBody>
      </p:sp>
      <p:sp>
        <p:nvSpPr>
          <p:cNvPr id="30" name="Rectangle: Rounded Corners 29">
            <a:extLst>
              <a:ext uri="{FF2B5EF4-FFF2-40B4-BE49-F238E27FC236}">
                <a16:creationId xmlns:a16="http://schemas.microsoft.com/office/drawing/2014/main" id="{DF668D36-1CC0-B147-0032-82EE535D3F1A}"/>
              </a:ext>
            </a:extLst>
          </p:cNvPr>
          <p:cNvSpPr/>
          <p:nvPr/>
        </p:nvSpPr>
        <p:spPr>
          <a:xfrm>
            <a:off x="1036636"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b="1">
                <a:solidFill>
                  <a:srgbClr val="FFFFFF"/>
                </a:solidFill>
                <a:latin typeface="Calibri" panose="020F0502020204030204"/>
              </a:rPr>
              <a:t>Expression of Interest</a:t>
            </a:r>
            <a:br>
              <a:rPr lang="en-GB" b="1">
                <a:solidFill>
                  <a:srgbClr val="FFFFFF"/>
                </a:solidFill>
                <a:latin typeface="Calibri" panose="020F0502020204030204"/>
              </a:rPr>
            </a:br>
            <a:r>
              <a:rPr lang="en-GB" b="1">
                <a:solidFill>
                  <a:srgbClr val="FFFFFF"/>
                </a:solidFill>
                <a:latin typeface="Calibri" panose="020F0502020204030204"/>
              </a:rPr>
              <a:t>(EOI)</a:t>
            </a:r>
          </a:p>
        </p:txBody>
      </p:sp>
      <p:sp>
        <p:nvSpPr>
          <p:cNvPr id="32" name="Rectangle: Rounded Corners 31">
            <a:extLst>
              <a:ext uri="{FF2B5EF4-FFF2-40B4-BE49-F238E27FC236}">
                <a16:creationId xmlns:a16="http://schemas.microsoft.com/office/drawing/2014/main" id="{F01F2B6F-1C98-AAE1-8EB8-B5E546F1A356}"/>
              </a:ext>
            </a:extLst>
          </p:cNvPr>
          <p:cNvSpPr/>
          <p:nvPr/>
        </p:nvSpPr>
        <p:spPr>
          <a:xfrm>
            <a:off x="3212305"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a:solidFill>
                  <a:srgbClr val="FFFFFF"/>
                </a:solidFill>
                <a:latin typeface="Calibri" panose="020F0502020204030204"/>
              </a:rPr>
              <a:t>EOIs Considered &amp; invites</a:t>
            </a:r>
            <a:endParaRPr lang="en-GB">
              <a:solidFill>
                <a:srgbClr val="FFFFFF"/>
              </a:solidFill>
              <a:latin typeface="Calibri" panose="020F0502020204030204"/>
              <a:cs typeface="Calibri"/>
            </a:endParaRPr>
          </a:p>
        </p:txBody>
      </p:sp>
      <p:sp>
        <p:nvSpPr>
          <p:cNvPr id="34" name="Rectangle: Rounded Corners 33">
            <a:extLst>
              <a:ext uri="{FF2B5EF4-FFF2-40B4-BE49-F238E27FC236}">
                <a16:creationId xmlns:a16="http://schemas.microsoft.com/office/drawing/2014/main" id="{5AC2DB0A-CF36-4563-081B-982574C80E25}"/>
              </a:ext>
            </a:extLst>
          </p:cNvPr>
          <p:cNvSpPr/>
          <p:nvPr/>
        </p:nvSpPr>
        <p:spPr>
          <a:xfrm>
            <a:off x="5387975"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b="1">
                <a:solidFill>
                  <a:srgbClr val="FFFFFF"/>
                </a:solidFill>
                <a:latin typeface="Calibri" panose="020F0502020204030204"/>
              </a:rPr>
              <a:t>Application</a:t>
            </a:r>
          </a:p>
        </p:txBody>
      </p:sp>
      <p:sp>
        <p:nvSpPr>
          <p:cNvPr id="36" name="Rectangle: Rounded Corners 35">
            <a:extLst>
              <a:ext uri="{FF2B5EF4-FFF2-40B4-BE49-F238E27FC236}">
                <a16:creationId xmlns:a16="http://schemas.microsoft.com/office/drawing/2014/main" id="{F96D2366-3660-BCF8-D948-08D1E9445B94}"/>
              </a:ext>
            </a:extLst>
          </p:cNvPr>
          <p:cNvSpPr/>
          <p:nvPr/>
        </p:nvSpPr>
        <p:spPr>
          <a:xfrm>
            <a:off x="7563643"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a:solidFill>
                  <a:srgbClr val="FFFFFF"/>
                </a:solidFill>
                <a:latin typeface="Calibri" panose="020F0502020204030204"/>
              </a:rPr>
              <a:t>Assessment &amp; Balancing</a:t>
            </a:r>
          </a:p>
        </p:txBody>
      </p:sp>
      <p:sp>
        <p:nvSpPr>
          <p:cNvPr id="38" name="Rectangle: Rounded Corners 37">
            <a:extLst>
              <a:ext uri="{FF2B5EF4-FFF2-40B4-BE49-F238E27FC236}">
                <a16:creationId xmlns:a16="http://schemas.microsoft.com/office/drawing/2014/main" id="{5EAFB076-DD10-97B4-67F9-13E1489D83A3}"/>
              </a:ext>
            </a:extLst>
          </p:cNvPr>
          <p:cNvSpPr/>
          <p:nvPr/>
        </p:nvSpPr>
        <p:spPr>
          <a:xfrm>
            <a:off x="9739311" y="2396977"/>
            <a:ext cx="1920000" cy="1536000"/>
          </a:xfrm>
          <a:prstGeom prst="roundRect">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77">
              <a:defRPr/>
            </a:pPr>
            <a:r>
              <a:rPr lang="en-GB">
                <a:solidFill>
                  <a:srgbClr val="FFFFFF"/>
                </a:solidFill>
                <a:latin typeface="Calibri" panose="020F0502020204030204"/>
              </a:rPr>
              <a:t>Final </a:t>
            </a:r>
          </a:p>
          <a:p>
            <a:pPr algn="ctr" defTabSz="914377">
              <a:defRPr/>
            </a:pPr>
            <a:r>
              <a:rPr lang="en-GB">
                <a:solidFill>
                  <a:srgbClr val="FFFFFF"/>
                </a:solidFill>
                <a:latin typeface="Calibri" panose="020F0502020204030204"/>
              </a:rPr>
              <a:t>Decisions announced</a:t>
            </a:r>
          </a:p>
        </p:txBody>
      </p:sp>
      <p:sp>
        <p:nvSpPr>
          <p:cNvPr id="40" name="TextBox 3">
            <a:extLst>
              <a:ext uri="{FF2B5EF4-FFF2-40B4-BE49-F238E27FC236}">
                <a16:creationId xmlns:a16="http://schemas.microsoft.com/office/drawing/2014/main" id="{A0481030-D108-9BF5-5348-FE284C6EFB3C}"/>
              </a:ext>
            </a:extLst>
          </p:cNvPr>
          <p:cNvSpPr txBox="1"/>
          <p:nvPr/>
        </p:nvSpPr>
        <p:spPr>
          <a:xfrm>
            <a:off x="1036637" y="4501166"/>
            <a:ext cx="1919999" cy="720000"/>
          </a:xfrm>
          <a:prstGeom prst="roundRect">
            <a:avLst/>
          </a:prstGeom>
          <a:solidFill>
            <a:schemeClr val="accent1"/>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GB" b="1">
                <a:solidFill>
                  <a:srgbClr val="FFFFFF"/>
                </a:solidFill>
                <a:latin typeface="Calibri" panose="020F0502020204030204"/>
              </a:rPr>
              <a:t>17 Apr – </a:t>
            </a:r>
          </a:p>
          <a:p>
            <a:pPr algn="ctr" defTabSz="914377">
              <a:defRPr/>
            </a:pPr>
            <a:r>
              <a:rPr lang="en-GB" b="1">
                <a:solidFill>
                  <a:srgbClr val="FFFFFF"/>
                </a:solidFill>
                <a:latin typeface="Calibri" panose="020F0502020204030204"/>
              </a:rPr>
              <a:t>19 Jun 23</a:t>
            </a:r>
            <a:endParaRPr lang="en-GB" b="1">
              <a:solidFill>
                <a:srgbClr val="FFFFFF"/>
              </a:solidFill>
              <a:latin typeface="Calibri" panose="020F0502020204030204"/>
              <a:cs typeface="Calibri"/>
            </a:endParaRPr>
          </a:p>
        </p:txBody>
      </p:sp>
      <p:sp>
        <p:nvSpPr>
          <p:cNvPr id="42" name="TextBox 18">
            <a:extLst>
              <a:ext uri="{FF2B5EF4-FFF2-40B4-BE49-F238E27FC236}">
                <a16:creationId xmlns:a16="http://schemas.microsoft.com/office/drawing/2014/main" id="{4DDCF911-13FE-1506-2E5F-439C99F2E351}"/>
              </a:ext>
            </a:extLst>
          </p:cNvPr>
          <p:cNvSpPr txBox="1"/>
          <p:nvPr/>
        </p:nvSpPr>
        <p:spPr>
          <a:xfrm>
            <a:off x="5387975" y="4501166"/>
            <a:ext cx="1920000" cy="720000"/>
          </a:xfrm>
          <a:prstGeom prst="roundRect">
            <a:avLst/>
          </a:prstGeom>
          <a:solidFill>
            <a:schemeClr val="accent1"/>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GB" b="1">
                <a:solidFill>
                  <a:srgbClr val="FFFFFF"/>
                </a:solidFill>
                <a:latin typeface="Calibri" panose="020F0502020204030204"/>
              </a:rPr>
              <a:t>19 Jul –</a:t>
            </a:r>
          </a:p>
          <a:p>
            <a:pPr algn="ctr" defTabSz="914377">
              <a:defRPr/>
            </a:pPr>
            <a:r>
              <a:rPr lang="en-GB" b="1">
                <a:solidFill>
                  <a:srgbClr val="FFFFFF"/>
                </a:solidFill>
                <a:latin typeface="Calibri" panose="020F0502020204030204"/>
              </a:rPr>
              <a:t> 18 Sep 23</a:t>
            </a:r>
          </a:p>
        </p:txBody>
      </p:sp>
      <p:sp>
        <p:nvSpPr>
          <p:cNvPr id="44" name="TextBox 19">
            <a:extLst>
              <a:ext uri="{FF2B5EF4-FFF2-40B4-BE49-F238E27FC236}">
                <a16:creationId xmlns:a16="http://schemas.microsoft.com/office/drawing/2014/main" id="{6EC8E61F-A922-8D9D-310E-B3EA5F877F6A}"/>
              </a:ext>
            </a:extLst>
          </p:cNvPr>
          <p:cNvSpPr txBox="1"/>
          <p:nvPr/>
        </p:nvSpPr>
        <p:spPr>
          <a:xfrm>
            <a:off x="9712397" y="4501166"/>
            <a:ext cx="1973827" cy="720000"/>
          </a:xfrm>
          <a:prstGeom prst="roundRect">
            <a:avLst/>
          </a:prstGeom>
          <a:solidFill>
            <a:schemeClr val="accent1"/>
          </a:solidFill>
          <a:ln>
            <a:solidFill>
              <a:schemeClr val="bg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GB" b="1">
                <a:solidFill>
                  <a:srgbClr val="FFFFFF"/>
                </a:solidFill>
                <a:latin typeface="Calibri" panose="020F0502020204030204"/>
              </a:rPr>
              <a:t>March </a:t>
            </a:r>
          </a:p>
          <a:p>
            <a:pPr algn="ctr" defTabSz="914377">
              <a:defRPr/>
            </a:pPr>
            <a:r>
              <a:rPr lang="en-GB" b="1">
                <a:solidFill>
                  <a:srgbClr val="FFFFFF"/>
                </a:solidFill>
                <a:latin typeface="Calibri" panose="020F0502020204030204"/>
              </a:rPr>
              <a:t>2024</a:t>
            </a:r>
          </a:p>
        </p:txBody>
      </p:sp>
      <p:cxnSp>
        <p:nvCxnSpPr>
          <p:cNvPr id="46" name="Straight Connector 45">
            <a:extLst>
              <a:ext uri="{FF2B5EF4-FFF2-40B4-BE49-F238E27FC236}">
                <a16:creationId xmlns:a16="http://schemas.microsoft.com/office/drawing/2014/main" id="{2D5F8066-48E0-1B64-0E1D-E355926DE757}"/>
              </a:ext>
            </a:extLst>
          </p:cNvPr>
          <p:cNvCxnSpPr>
            <a:cxnSpLocks/>
          </p:cNvCxnSpPr>
          <p:nvPr/>
        </p:nvCxnSpPr>
        <p:spPr>
          <a:xfrm>
            <a:off x="1996636" y="3932977"/>
            <a:ext cx="1" cy="56819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A0F2B30-BF54-9EAB-2938-2EFA1B52BA25}"/>
              </a:ext>
            </a:extLst>
          </p:cNvPr>
          <p:cNvCxnSpPr>
            <a:cxnSpLocks/>
          </p:cNvCxnSpPr>
          <p:nvPr/>
        </p:nvCxnSpPr>
        <p:spPr>
          <a:xfrm>
            <a:off x="6347975" y="3932977"/>
            <a:ext cx="0" cy="59195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B41BDCF-5E17-785D-44D5-D8BDF3EBB285}"/>
              </a:ext>
            </a:extLst>
          </p:cNvPr>
          <p:cNvCxnSpPr>
            <a:cxnSpLocks/>
            <a:stCxn id="38" idx="2"/>
            <a:endCxn id="44" idx="0"/>
          </p:cNvCxnSpPr>
          <p:nvPr/>
        </p:nvCxnSpPr>
        <p:spPr>
          <a:xfrm>
            <a:off x="10699311" y="3932977"/>
            <a:ext cx="0" cy="56818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52" name="Graphic 10" descr="User outline">
            <a:extLst>
              <a:ext uri="{FF2B5EF4-FFF2-40B4-BE49-F238E27FC236}">
                <a16:creationId xmlns:a16="http://schemas.microsoft.com/office/drawing/2014/main" id="{E98ED62A-678F-D305-1735-20EE698CD2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9435" y="1488509"/>
            <a:ext cx="914400" cy="914400"/>
          </a:xfrm>
          <a:prstGeom prst="rect">
            <a:avLst/>
          </a:prstGeom>
        </p:spPr>
      </p:pic>
      <p:pic>
        <p:nvPicPr>
          <p:cNvPr id="54" name="Graphic 10" descr="User outline">
            <a:extLst>
              <a:ext uri="{FF2B5EF4-FFF2-40B4-BE49-F238E27FC236}">
                <a16:creationId xmlns:a16="http://schemas.microsoft.com/office/drawing/2014/main" id="{D69870AB-1D9C-5BCA-E736-F8B7D09F92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90775" y="1482577"/>
            <a:ext cx="914400" cy="914400"/>
          </a:xfrm>
          <a:prstGeom prst="rect">
            <a:avLst/>
          </a:prstGeom>
        </p:spPr>
      </p:pic>
    </p:spTree>
    <p:extLst>
      <p:ext uri="{BB962C8B-B14F-4D97-AF65-F5344CB8AC3E}">
        <p14:creationId xmlns:p14="http://schemas.microsoft.com/office/powerpoint/2010/main" val="207768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261796" y="310838"/>
            <a:ext cx="10863411" cy="1938992"/>
          </a:xfrm>
          <a:prstGeom prst="rect">
            <a:avLst/>
          </a:prstGeom>
          <a:noFill/>
        </p:spPr>
        <p:txBody>
          <a:bodyPr wrap="square" lIns="91440" tIns="45720" rIns="91440" bIns="45720" rtlCol="0" anchor="t">
            <a:spAutoFit/>
          </a:bodyPr>
          <a:lstStyle/>
          <a:p>
            <a:r>
              <a:rPr lang="en-GB" sz="3200" b="1">
                <a:latin typeface="Arial"/>
                <a:cs typeface="Arial"/>
              </a:rPr>
              <a:t>Project types</a:t>
            </a:r>
          </a:p>
          <a:p>
            <a:endParaRPr lang="en-GB" sz="3600" b="1">
              <a:latin typeface="Arial"/>
              <a:cs typeface="Arial"/>
            </a:endParaRPr>
          </a:p>
          <a:p>
            <a:endParaRPr lang="en-US" sz="2800">
              <a:ea typeface="+mn-lt"/>
              <a:cs typeface="+mn-lt"/>
            </a:endParaRP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26494" y="1045574"/>
            <a:ext cx="50549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8C289D1-A366-E865-94B9-F5CA44A41DFD}"/>
              </a:ext>
            </a:extLst>
          </p:cNvPr>
          <p:cNvSpPr txBox="1"/>
          <p:nvPr/>
        </p:nvSpPr>
        <p:spPr>
          <a:xfrm>
            <a:off x="3347050" y="1146388"/>
            <a:ext cx="8399065" cy="5144485"/>
          </a:xfrm>
          <a:prstGeom prst="rect">
            <a:avLst/>
          </a:prstGeom>
          <a:noFill/>
        </p:spPr>
        <p:txBody>
          <a:bodyPr wrap="square" lIns="91440" tIns="45720" rIns="91440" bIns="45720" rtlCol="0" anchor="t">
            <a:spAutoFit/>
          </a:bodyPr>
          <a:lstStyle/>
          <a:p>
            <a:pPr marL="380365" indent="-380365" defTabSz="914377" fontAlgn="ctr">
              <a:lnSpc>
                <a:spcPct val="114000"/>
              </a:lnSpc>
              <a:buClr>
                <a:srgbClr val="0070C0"/>
              </a:buClr>
              <a:buFont typeface="Wingdings" panose="05000000000000000000" pitchFamily="2" charset="2"/>
              <a:buChar char="q"/>
            </a:pPr>
            <a:r>
              <a:rPr lang="en-GB" sz="2400">
                <a:latin typeface="Arial"/>
                <a:cs typeface="Arial"/>
              </a:rPr>
              <a:t>Structural work </a:t>
            </a:r>
          </a:p>
          <a:p>
            <a:pPr marL="380365" indent="-380365" defTabSz="914377" fontAlgn="ctr">
              <a:lnSpc>
                <a:spcPct val="114000"/>
              </a:lnSpc>
              <a:buClr>
                <a:srgbClr val="0070C0"/>
              </a:buClr>
              <a:buFont typeface="Wingdings" panose="05000000000000000000" pitchFamily="2" charset="2"/>
              <a:buChar char="q"/>
            </a:pPr>
            <a:r>
              <a:rPr lang="en-GB" sz="2400">
                <a:cs typeface="Arial"/>
              </a:rPr>
              <a:t>Accessible toilets/facilities</a:t>
            </a:r>
          </a:p>
          <a:p>
            <a:pPr marL="380365" indent="-380365" defTabSz="914377" fontAlgn="ctr">
              <a:lnSpc>
                <a:spcPct val="114000"/>
              </a:lnSpc>
              <a:buClr>
                <a:srgbClr val="0070C0"/>
              </a:buClr>
              <a:buFont typeface="Wingdings" panose="05000000000000000000" pitchFamily="2" charset="2"/>
              <a:buChar char="q"/>
            </a:pPr>
            <a:r>
              <a:rPr lang="en-GB" sz="2400">
                <a:cs typeface="Arial"/>
              </a:rPr>
              <a:t>Mechanical, Electrical &amp; Plumbing (MEP)</a:t>
            </a:r>
          </a:p>
          <a:p>
            <a:pPr marL="380365" indent="-380365" defTabSz="914377">
              <a:lnSpc>
                <a:spcPct val="114000"/>
              </a:lnSpc>
              <a:buClr>
                <a:schemeClr val="accent2"/>
              </a:buClr>
              <a:buFont typeface="Wingdings" panose="05000000000000000000" pitchFamily="2" charset="2"/>
              <a:buChar char="q"/>
            </a:pPr>
            <a:endParaRPr lang="en-GB" sz="2400">
              <a:cs typeface="Arial"/>
            </a:endParaRPr>
          </a:p>
          <a:p>
            <a:pPr marL="380365" indent="-380365" defTabSz="914377">
              <a:lnSpc>
                <a:spcPct val="114000"/>
              </a:lnSpc>
              <a:buClr>
                <a:schemeClr val="accent1"/>
              </a:buClr>
              <a:buFont typeface="Wingdings" panose="05000000000000000000" pitchFamily="2" charset="2"/>
              <a:buChar char="q"/>
            </a:pPr>
            <a:r>
              <a:rPr lang="en-GB" sz="2400">
                <a:cs typeface="Arial"/>
              </a:rPr>
              <a:t>Refurbishment</a:t>
            </a:r>
          </a:p>
          <a:p>
            <a:pPr marL="380365" indent="-380365" defTabSz="914377">
              <a:lnSpc>
                <a:spcPct val="114000"/>
              </a:lnSpc>
              <a:buClr>
                <a:schemeClr val="accent1"/>
              </a:buClr>
              <a:buFont typeface="Wingdings" panose="05000000000000000000" pitchFamily="2" charset="2"/>
              <a:buChar char="q"/>
            </a:pPr>
            <a:r>
              <a:rPr lang="en-GB" sz="2400">
                <a:latin typeface="Arial"/>
                <a:cs typeface="Arial"/>
              </a:rPr>
              <a:t>Sensory/play areas</a:t>
            </a:r>
          </a:p>
          <a:p>
            <a:pPr marL="380365" indent="-380365" defTabSz="914377">
              <a:lnSpc>
                <a:spcPct val="114000"/>
              </a:lnSpc>
              <a:buClr>
                <a:schemeClr val="accent1"/>
              </a:buClr>
              <a:buFont typeface="Wingdings" panose="05000000000000000000" pitchFamily="2" charset="2"/>
              <a:buChar char="q"/>
            </a:pPr>
            <a:r>
              <a:rPr lang="en-GB" sz="2400">
                <a:cs typeface="Arial"/>
              </a:rPr>
              <a:t>Accessibility &amp; SEND-focused projects</a:t>
            </a:r>
          </a:p>
          <a:p>
            <a:pPr marL="380365" indent="-380365" defTabSz="914377">
              <a:lnSpc>
                <a:spcPct val="114000"/>
              </a:lnSpc>
              <a:buClr>
                <a:schemeClr val="accent2"/>
              </a:buClr>
              <a:buFont typeface="Wingdings" panose="05000000000000000000" pitchFamily="2" charset="2"/>
              <a:buChar char="q"/>
            </a:pPr>
            <a:endParaRPr lang="en-GB" sz="2400">
              <a:latin typeface="Arial"/>
              <a:cs typeface="Arial"/>
            </a:endParaRPr>
          </a:p>
          <a:p>
            <a:pPr marL="380365" indent="-380365" defTabSz="914377">
              <a:lnSpc>
                <a:spcPct val="114000"/>
              </a:lnSpc>
              <a:buClr>
                <a:schemeClr val="accent5"/>
              </a:buClr>
              <a:buFont typeface="Wingdings" panose="05000000000000000000" pitchFamily="2" charset="2"/>
              <a:buChar char="q"/>
            </a:pPr>
            <a:r>
              <a:rPr lang="en-GB" sz="2400">
                <a:latin typeface="Arial"/>
                <a:cs typeface="Arial"/>
              </a:rPr>
              <a:t>Computers, tablets, </a:t>
            </a:r>
            <a:r>
              <a:rPr lang="en-GB" sz="2400" err="1">
                <a:latin typeface="Arial"/>
                <a:cs typeface="Arial"/>
              </a:rPr>
              <a:t>WiFi</a:t>
            </a:r>
            <a:r>
              <a:rPr lang="en-GB" sz="2400">
                <a:latin typeface="Arial"/>
                <a:cs typeface="Arial"/>
              </a:rPr>
              <a:t>, interactive tech, makerspaces </a:t>
            </a:r>
          </a:p>
          <a:p>
            <a:pPr marL="380365" indent="-380365" defTabSz="914377" fontAlgn="ctr">
              <a:lnSpc>
                <a:spcPct val="114000"/>
              </a:lnSpc>
              <a:buClr>
                <a:schemeClr val="accent5"/>
              </a:buClr>
              <a:buFont typeface="Wingdings" panose="05000000000000000000" pitchFamily="2" charset="2"/>
              <a:buChar char="q"/>
            </a:pPr>
            <a:r>
              <a:rPr lang="en-GB" sz="2400">
                <a:latin typeface="Arial"/>
                <a:cs typeface="Arial"/>
              </a:rPr>
              <a:t>Software &amp; licenses</a:t>
            </a:r>
          </a:p>
          <a:p>
            <a:pPr marL="380365" indent="-380365" defTabSz="914377" fontAlgn="ctr">
              <a:lnSpc>
                <a:spcPct val="114000"/>
              </a:lnSpc>
              <a:buClr>
                <a:schemeClr val="accent5"/>
              </a:buClr>
              <a:buFont typeface="Wingdings" panose="05000000000000000000" pitchFamily="2" charset="2"/>
              <a:buChar char="q"/>
            </a:pPr>
            <a:r>
              <a:rPr lang="en-GB" sz="2400">
                <a:latin typeface="Arial"/>
                <a:cs typeface="Arial"/>
              </a:rPr>
              <a:t>Furniture and new/movable shelving </a:t>
            </a:r>
            <a:endParaRPr lang="en-GB" sz="2400">
              <a:latin typeface="Arial" panose="020B0604020202020204" pitchFamily="34" charset="0"/>
              <a:cs typeface="Arial"/>
            </a:endParaRPr>
          </a:p>
          <a:p>
            <a:pPr marL="380365" indent="-380365" defTabSz="914377" fontAlgn="ctr">
              <a:lnSpc>
                <a:spcPct val="114000"/>
              </a:lnSpc>
              <a:buClr>
                <a:schemeClr val="accent5"/>
              </a:buClr>
              <a:buFont typeface="Wingdings" panose="05000000000000000000" pitchFamily="2" charset="2"/>
              <a:buChar char="q"/>
            </a:pPr>
            <a:r>
              <a:rPr lang="en-GB" sz="2400">
                <a:latin typeface="Arial"/>
                <a:cs typeface="Arial"/>
              </a:rPr>
              <a:t>Purchase of vehicles</a:t>
            </a:r>
          </a:p>
        </p:txBody>
      </p:sp>
      <p:graphicFrame>
        <p:nvGraphicFramePr>
          <p:cNvPr id="6" name="Table 9">
            <a:extLst>
              <a:ext uri="{FF2B5EF4-FFF2-40B4-BE49-F238E27FC236}">
                <a16:creationId xmlns:a16="http://schemas.microsoft.com/office/drawing/2014/main" id="{B3676C43-8533-0425-106F-B2D5891EEB3D}"/>
              </a:ext>
            </a:extLst>
          </p:cNvPr>
          <p:cNvGraphicFramePr>
            <a:graphicFrameLocks noGrp="1"/>
          </p:cNvGraphicFramePr>
          <p:nvPr>
            <p:extLst>
              <p:ext uri="{D42A27DB-BD31-4B8C-83A1-F6EECF244321}">
                <p14:modId xmlns:p14="http://schemas.microsoft.com/office/powerpoint/2010/main" val="3379667955"/>
              </p:ext>
            </p:extLst>
          </p:nvPr>
        </p:nvGraphicFramePr>
        <p:xfrm>
          <a:off x="326495" y="1256644"/>
          <a:ext cx="2626568" cy="4727940"/>
        </p:xfrm>
        <a:graphic>
          <a:graphicData uri="http://schemas.openxmlformats.org/drawingml/2006/table">
            <a:tbl>
              <a:tblPr firstRow="1" bandRow="1">
                <a:tableStyleId>{BC89EF96-8CEA-46FF-86C4-4CE0E7609802}</a:tableStyleId>
              </a:tblPr>
              <a:tblGrid>
                <a:gridCol w="2626568">
                  <a:extLst>
                    <a:ext uri="{9D8B030D-6E8A-4147-A177-3AD203B41FA5}">
                      <a16:colId xmlns:a16="http://schemas.microsoft.com/office/drawing/2014/main" val="1957243477"/>
                    </a:ext>
                  </a:extLst>
                </a:gridCol>
              </a:tblGrid>
              <a:tr h="632117">
                <a:tc>
                  <a:txBody>
                    <a:bodyPr/>
                    <a:lstStyle/>
                    <a:p>
                      <a:pPr algn="ctr"/>
                      <a:r>
                        <a:rPr lang="en-GB" sz="2200">
                          <a:solidFill>
                            <a:schemeClr val="bg1"/>
                          </a:solidFill>
                        </a:rPr>
                        <a:t>Building projects</a:t>
                      </a:r>
                    </a:p>
                  </a:txBody>
                  <a:tcPr anchor="ctr">
                    <a:lnL w="12700" cmpd="sng">
                      <a:noFill/>
                    </a:lnL>
                    <a:lnR w="12700" cmpd="sng">
                      <a:noFill/>
                    </a:lnR>
                    <a:lnT w="12700" cmpd="sng">
                      <a:noFill/>
                    </a:lnT>
                    <a:lnB w="25400" cmpd="sng">
                      <a:noFill/>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3525217912"/>
                  </a:ext>
                </a:extLst>
              </a:tr>
              <a:tr h="1743486">
                <a:tc>
                  <a:txBody>
                    <a:bodyPr/>
                    <a:lstStyle/>
                    <a:p>
                      <a:endParaRPr lang="en-GB"/>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17729771"/>
                  </a:ext>
                </a:extLst>
              </a:tr>
              <a:tr h="614977">
                <a:tc>
                  <a:txBody>
                    <a:bodyPr/>
                    <a:lstStyle/>
                    <a:p>
                      <a:pPr algn="ctr"/>
                      <a:r>
                        <a:rPr lang="en-GB" sz="2300" b="1">
                          <a:solidFill>
                            <a:schemeClr val="bg1"/>
                          </a:solidFill>
                        </a:rPr>
                        <a:t>Non-building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203743284"/>
                  </a:ext>
                </a:extLst>
              </a:tr>
              <a:tr h="1418083">
                <a:tc>
                  <a:txBody>
                    <a:bodyPr/>
                    <a:lstStyle/>
                    <a:p>
                      <a:endParaRPr lang="en-GB"/>
                    </a:p>
                    <a:p>
                      <a:endParaRPr lang="en-GB"/>
                    </a:p>
                    <a:p>
                      <a:endParaRPr lang="en-GB"/>
                    </a:p>
                    <a:p>
                      <a:endParaRPr lang="en-GB"/>
                    </a:p>
                    <a:p>
                      <a:endParaRPr lang="en-GB"/>
                    </a:p>
                    <a:p>
                      <a:endParaRPr lang="en-GB"/>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97702625"/>
                  </a:ext>
                </a:extLst>
              </a:tr>
            </a:tbl>
          </a:graphicData>
        </a:graphic>
      </p:graphicFrame>
      <p:pic>
        <p:nvPicPr>
          <p:cNvPr id="15" name="Graphic 14" descr="Computer with solid fill">
            <a:extLst>
              <a:ext uri="{FF2B5EF4-FFF2-40B4-BE49-F238E27FC236}">
                <a16:creationId xmlns:a16="http://schemas.microsoft.com/office/drawing/2014/main" id="{7DE312D0-8E23-D2B4-06C7-6D15AD9E0A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5843" y="4265648"/>
            <a:ext cx="1767872" cy="1767872"/>
          </a:xfrm>
          <a:prstGeom prst="rect">
            <a:avLst/>
          </a:prstGeom>
        </p:spPr>
      </p:pic>
      <p:pic>
        <p:nvPicPr>
          <p:cNvPr id="19" name="Graphic 18" descr="Cement truck with solid fill">
            <a:extLst>
              <a:ext uri="{FF2B5EF4-FFF2-40B4-BE49-F238E27FC236}">
                <a16:creationId xmlns:a16="http://schemas.microsoft.com/office/drawing/2014/main" id="{C70E0DE1-9D3F-6AF9-D9D6-A28E7208D2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5843" y="1852743"/>
            <a:ext cx="1767871" cy="1767871"/>
          </a:xfrm>
          <a:prstGeom prst="rect">
            <a:avLst/>
          </a:prstGeom>
        </p:spPr>
      </p:pic>
    </p:spTree>
    <p:extLst>
      <p:ext uri="{BB962C8B-B14F-4D97-AF65-F5344CB8AC3E}">
        <p14:creationId xmlns:p14="http://schemas.microsoft.com/office/powerpoint/2010/main" val="348356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313200"/>
            <a:ext cx="10863411" cy="5586145"/>
          </a:xfrm>
          <a:prstGeom prst="rect">
            <a:avLst/>
          </a:prstGeom>
          <a:noFill/>
        </p:spPr>
        <p:txBody>
          <a:bodyPr wrap="square" lIns="91440" tIns="45720" rIns="91440" bIns="45720" rtlCol="0" anchor="t">
            <a:spAutoFit/>
          </a:bodyPr>
          <a:lstStyle/>
          <a:p>
            <a:r>
              <a:rPr lang="en-GB" sz="3200" b="1">
                <a:latin typeface="Arial"/>
                <a:cs typeface="Arial"/>
              </a:rPr>
              <a:t>Is it a building project?</a:t>
            </a:r>
          </a:p>
          <a:p>
            <a:endParaRPr lang="en-GB" sz="2400">
              <a:latin typeface="Arial"/>
              <a:cs typeface="Arial"/>
            </a:endParaRPr>
          </a:p>
          <a:p>
            <a:pPr lvl="1"/>
            <a:endParaRPr lang="en-GB" sz="2300"/>
          </a:p>
          <a:p>
            <a:pPr lvl="1"/>
            <a:r>
              <a:rPr lang="en-GB" sz="2300" b="0"/>
              <a:t>Likely, if </a:t>
            </a:r>
            <a:r>
              <a:rPr lang="en-GB" sz="2300"/>
              <a:t>any</a:t>
            </a:r>
            <a:r>
              <a:rPr lang="en-GB" sz="2300" b="0"/>
              <a:t> Statutory Approvals are required. </a:t>
            </a:r>
            <a:br>
              <a:rPr lang="en-GB" sz="2300" b="0"/>
            </a:br>
            <a:endParaRPr lang="en-GB" sz="2300" b="0"/>
          </a:p>
          <a:p>
            <a:pPr lvl="4"/>
            <a:r>
              <a:rPr lang="en-GB" sz="2300" b="1"/>
              <a:t>Planning permission</a:t>
            </a:r>
          </a:p>
          <a:p>
            <a:pPr lvl="4"/>
            <a:r>
              <a:rPr lang="en-GB" sz="2300" b="1"/>
              <a:t>Building Regulations approval</a:t>
            </a:r>
            <a:br>
              <a:rPr lang="en-GB" sz="2300" b="1"/>
            </a:br>
            <a:r>
              <a:rPr lang="en-GB" sz="2300" b="1"/>
              <a:t>Listed Building consent</a:t>
            </a:r>
          </a:p>
          <a:p>
            <a:pPr lvl="1"/>
            <a:endParaRPr lang="en-GB" sz="2300" b="0"/>
          </a:p>
          <a:p>
            <a:pPr marL="800100" lvl="1" indent="-342900">
              <a:buFont typeface="Wingdings" panose="05000000000000000000" pitchFamily="2" charset="2"/>
              <a:buChar char="q"/>
            </a:pPr>
            <a:r>
              <a:rPr lang="en-GB" sz="2300" b="0"/>
              <a:t>Construction/demolition</a:t>
            </a:r>
          </a:p>
          <a:p>
            <a:pPr marL="800100" lvl="1" indent="-342900">
              <a:buFont typeface="Wingdings" panose="05000000000000000000" pitchFamily="2" charset="2"/>
              <a:buChar char="q"/>
            </a:pPr>
            <a:r>
              <a:rPr lang="en-GB" sz="2300" b="0"/>
              <a:t>Mechanical, Electrical, Plumbing (MEP) work</a:t>
            </a:r>
          </a:p>
          <a:p>
            <a:pPr marL="800100" lvl="1" indent="-342900">
              <a:buFont typeface="Wingdings" panose="05000000000000000000" pitchFamily="2" charset="2"/>
              <a:buChar char="q"/>
            </a:pPr>
            <a:r>
              <a:rPr lang="en-GB" sz="2300" b="0"/>
              <a:t>Amendments to internal structures</a:t>
            </a:r>
          </a:p>
          <a:p>
            <a:pPr lvl="1"/>
            <a:endParaRPr lang="en-GB" sz="2300"/>
          </a:p>
          <a:p>
            <a:pPr lvl="1"/>
            <a:r>
              <a:rPr lang="en-GB" sz="2400" b="1">
                <a:solidFill>
                  <a:srgbClr val="C00000"/>
                </a:solidFill>
              </a:rPr>
              <a:t>Not required for MEP? Explain briefly</a:t>
            </a:r>
          </a:p>
          <a:p>
            <a:pPr lvl="1"/>
            <a:r>
              <a:rPr lang="en-GB" sz="2400" b="1">
                <a:solidFill>
                  <a:srgbClr val="C00000"/>
                </a:solidFill>
              </a:rPr>
              <a:t>Unsure – get in touch!</a:t>
            </a: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689584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descr="Construction worker male with solid fill">
            <a:extLst>
              <a:ext uri="{FF2B5EF4-FFF2-40B4-BE49-F238E27FC236}">
                <a16:creationId xmlns:a16="http://schemas.microsoft.com/office/drawing/2014/main" id="{63CBEA98-5811-90BC-18DC-C997A1CE3E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892" y="1502667"/>
            <a:ext cx="4272223" cy="4272223"/>
          </a:xfrm>
          <a:prstGeom prst="rect">
            <a:avLst/>
          </a:prstGeom>
        </p:spPr>
      </p:pic>
      <p:pic>
        <p:nvPicPr>
          <p:cNvPr id="13" name="Graphic 12" descr="Checklist with solid fill">
            <a:extLst>
              <a:ext uri="{FF2B5EF4-FFF2-40B4-BE49-F238E27FC236}">
                <a16:creationId xmlns:a16="http://schemas.microsoft.com/office/drawing/2014/main" id="{3D0C779E-0481-E934-DB1B-1E2F0F13BCB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38355" y="2134838"/>
            <a:ext cx="1338014" cy="1338014"/>
          </a:xfrm>
          <a:prstGeom prst="rect">
            <a:avLst/>
          </a:prstGeom>
        </p:spPr>
      </p:pic>
    </p:spTree>
    <p:extLst>
      <p:ext uri="{BB962C8B-B14F-4D97-AF65-F5344CB8AC3E}">
        <p14:creationId xmlns:p14="http://schemas.microsoft.com/office/powerpoint/2010/main" val="3299300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445885" y="246140"/>
            <a:ext cx="10808718" cy="6247864"/>
          </a:xfrm>
          <a:prstGeom prst="rect">
            <a:avLst/>
          </a:prstGeom>
          <a:noFill/>
        </p:spPr>
        <p:txBody>
          <a:bodyPr wrap="square" lIns="91440" tIns="45720" rIns="91440" bIns="45720" rtlCol="0" anchor="t">
            <a:spAutoFit/>
          </a:bodyPr>
          <a:lstStyle/>
          <a:p>
            <a:r>
              <a:rPr lang="en-GB" sz="3200" b="1">
                <a:latin typeface="Arial"/>
                <a:cs typeface="Arial"/>
              </a:rPr>
              <a:t>Building projects and RIBA Plan of Work</a:t>
            </a:r>
          </a:p>
          <a:p>
            <a:endParaRPr lang="en-GB" sz="3200" b="1">
              <a:latin typeface="Arial"/>
              <a:cs typeface="Arial"/>
            </a:endParaRPr>
          </a:p>
          <a:p>
            <a:pPr lvl="5">
              <a:lnSpc>
                <a:spcPct val="130000"/>
              </a:lnSpc>
            </a:pPr>
            <a:r>
              <a:rPr lang="en-US" sz="2400">
                <a:solidFill>
                  <a:schemeClr val="tx2">
                    <a:lumMod val="50000"/>
                  </a:schemeClr>
                </a:solidFill>
                <a:ea typeface="+mn-lt"/>
                <a:cs typeface="+mn-lt"/>
              </a:rPr>
              <a:t>Stage 0 – Strategic Definition</a:t>
            </a:r>
          </a:p>
          <a:p>
            <a:pPr lvl="5">
              <a:lnSpc>
                <a:spcPct val="130000"/>
              </a:lnSpc>
            </a:pPr>
            <a:r>
              <a:rPr lang="en-US" sz="2400">
                <a:solidFill>
                  <a:schemeClr val="tx2">
                    <a:lumMod val="50000"/>
                  </a:schemeClr>
                </a:solidFill>
                <a:ea typeface="+mn-lt"/>
                <a:cs typeface="+mn-lt"/>
              </a:rPr>
              <a:t>Stage 1 – Planning and Preparation</a:t>
            </a:r>
          </a:p>
          <a:p>
            <a:pPr lvl="5">
              <a:lnSpc>
                <a:spcPct val="130000"/>
              </a:lnSpc>
            </a:pPr>
            <a:r>
              <a:rPr lang="en-US" sz="2400">
                <a:solidFill>
                  <a:schemeClr val="tx2">
                    <a:lumMod val="50000"/>
                  </a:schemeClr>
                </a:solidFill>
                <a:ea typeface="+mn-lt"/>
                <a:cs typeface="+mn-lt"/>
              </a:rPr>
              <a:t>Stage 2 – Concept Design</a:t>
            </a:r>
          </a:p>
          <a:p>
            <a:pPr lvl="5">
              <a:lnSpc>
                <a:spcPct val="130000"/>
              </a:lnSpc>
            </a:pPr>
            <a:r>
              <a:rPr lang="en-US" sz="2400" b="1">
                <a:ea typeface="+mn-lt"/>
                <a:cs typeface="+mn-lt"/>
              </a:rPr>
              <a:t>Stage 3 – Spatial Coordination – by 18 September 2023 </a:t>
            </a:r>
            <a:endParaRPr lang="en-US" sz="2400">
              <a:ea typeface="+mn-lt"/>
              <a:cs typeface="+mn-lt"/>
            </a:endParaRPr>
          </a:p>
          <a:p>
            <a:pPr marL="2628900" lvl="5" indent="-342900">
              <a:lnSpc>
                <a:spcPct val="130000"/>
              </a:lnSpc>
              <a:buClr>
                <a:schemeClr val="accent5"/>
              </a:buClr>
              <a:buFont typeface="Wingdings" panose="05000000000000000000" pitchFamily="2" charset="2"/>
              <a:buChar char="Ø"/>
            </a:pPr>
            <a:r>
              <a:rPr lang="en-US" sz="2400" b="1">
                <a:ea typeface="+mn-lt"/>
                <a:cs typeface="+mn-lt"/>
              </a:rPr>
              <a:t>Stage 3 Technical Drawings &amp; Cost Plan</a:t>
            </a:r>
          </a:p>
          <a:p>
            <a:pPr marL="2628900" lvl="5" indent="-342900">
              <a:lnSpc>
                <a:spcPct val="130000"/>
              </a:lnSpc>
              <a:buClr>
                <a:schemeClr val="accent5"/>
              </a:buClr>
              <a:buFont typeface="Wingdings" panose="05000000000000000000" pitchFamily="2" charset="2"/>
              <a:buChar char="Ø"/>
            </a:pPr>
            <a:r>
              <a:rPr lang="en-US" sz="2400" b="1">
                <a:ea typeface="+mn-lt"/>
                <a:cs typeface="+mn-lt"/>
              </a:rPr>
              <a:t>Informed by earlier Access Audit</a:t>
            </a:r>
          </a:p>
          <a:p>
            <a:pPr lvl="5">
              <a:lnSpc>
                <a:spcPct val="130000"/>
              </a:lnSpc>
            </a:pPr>
            <a:r>
              <a:rPr lang="en-US" sz="2400">
                <a:solidFill>
                  <a:schemeClr val="tx2">
                    <a:lumMod val="50000"/>
                  </a:schemeClr>
                </a:solidFill>
                <a:ea typeface="+mn-lt"/>
                <a:cs typeface="+mn-lt"/>
              </a:rPr>
              <a:t>Stage 4 – Technical Design</a:t>
            </a:r>
          </a:p>
          <a:p>
            <a:pPr lvl="5">
              <a:lnSpc>
                <a:spcPct val="130000"/>
              </a:lnSpc>
            </a:pPr>
            <a:r>
              <a:rPr lang="en-US" sz="2400">
                <a:solidFill>
                  <a:schemeClr val="tx2">
                    <a:lumMod val="50000"/>
                  </a:schemeClr>
                </a:solidFill>
                <a:ea typeface="+mn-lt"/>
                <a:cs typeface="+mn-lt"/>
              </a:rPr>
              <a:t>Stage 5 – Manufacturing &amp; Construction</a:t>
            </a:r>
          </a:p>
          <a:p>
            <a:pPr lvl="5">
              <a:lnSpc>
                <a:spcPct val="130000"/>
              </a:lnSpc>
            </a:pPr>
            <a:r>
              <a:rPr lang="en-US" sz="2400">
                <a:solidFill>
                  <a:schemeClr val="tx2">
                    <a:lumMod val="50000"/>
                  </a:schemeClr>
                </a:solidFill>
                <a:ea typeface="+mn-lt"/>
                <a:cs typeface="+mn-lt"/>
              </a:rPr>
              <a:t>Stage 6 – Handover</a:t>
            </a:r>
          </a:p>
          <a:p>
            <a:pPr lvl="5">
              <a:lnSpc>
                <a:spcPct val="130000"/>
              </a:lnSpc>
            </a:pPr>
            <a:r>
              <a:rPr lang="en-US" sz="2400">
                <a:solidFill>
                  <a:schemeClr val="tx2">
                    <a:lumMod val="50000"/>
                  </a:schemeClr>
                </a:solidFill>
                <a:ea typeface="+mn-lt"/>
                <a:cs typeface="+mn-lt"/>
              </a:rPr>
              <a:t>Stage 7 – Use</a:t>
            </a:r>
          </a:p>
          <a:p>
            <a:pPr lvl="1"/>
            <a:endParaRPr lang="en-GB" sz="2400" b="1">
              <a:cs typeface="Arial"/>
            </a:endParaRPr>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391192" y="966498"/>
            <a:ext cx="8095082"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pic>
        <p:nvPicPr>
          <p:cNvPr id="6" name="Graphic 5" descr="Blueprint with solid fill">
            <a:extLst>
              <a:ext uri="{FF2B5EF4-FFF2-40B4-BE49-F238E27FC236}">
                <a16:creationId xmlns:a16="http://schemas.microsoft.com/office/drawing/2014/main" id="{709D8E61-60A3-705D-8385-28548950A2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355" y="2558413"/>
            <a:ext cx="1751284" cy="1626938"/>
          </a:xfrm>
          <a:prstGeom prst="rect">
            <a:avLst/>
          </a:prstGeom>
        </p:spPr>
      </p:pic>
      <p:sp>
        <p:nvSpPr>
          <p:cNvPr id="8" name="Rectangle 7">
            <a:extLst>
              <a:ext uri="{FF2B5EF4-FFF2-40B4-BE49-F238E27FC236}">
                <a16:creationId xmlns:a16="http://schemas.microsoft.com/office/drawing/2014/main" id="{D85D8005-C2BF-A75A-19F7-587E612883F7}"/>
              </a:ext>
            </a:extLst>
          </p:cNvPr>
          <p:cNvSpPr/>
          <p:nvPr/>
        </p:nvSpPr>
        <p:spPr>
          <a:xfrm>
            <a:off x="361567" y="2668249"/>
            <a:ext cx="10893036" cy="1471378"/>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2903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78B386-BD06-4792-8E36-727E80F0745C}"/>
              </a:ext>
            </a:extLst>
          </p:cNvPr>
          <p:cNvSpPr/>
          <p:nvPr/>
        </p:nvSpPr>
        <p:spPr>
          <a:xfrm>
            <a:off x="361568" y="6268014"/>
            <a:ext cx="11384547"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C312A84-746E-4E3C-8194-7C84141A1680}"/>
              </a:ext>
            </a:extLst>
          </p:cNvPr>
          <p:cNvSpPr/>
          <p:nvPr/>
        </p:nvSpPr>
        <p:spPr>
          <a:xfrm>
            <a:off x="361569" y="6268013"/>
            <a:ext cx="2714445" cy="270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CA72CF4-815B-4CCC-A42D-98C638B80174}"/>
              </a:ext>
            </a:extLst>
          </p:cNvPr>
          <p:cNvSpPr txBox="1"/>
          <p:nvPr/>
        </p:nvSpPr>
        <p:spPr>
          <a:xfrm>
            <a:off x="1846054" y="6268012"/>
            <a:ext cx="1500996" cy="307777"/>
          </a:xfrm>
          <a:prstGeom prst="rect">
            <a:avLst/>
          </a:prstGeom>
          <a:noFill/>
        </p:spPr>
        <p:txBody>
          <a:bodyPr wrap="square" rtlCol="0">
            <a:spAutoFit/>
          </a:bodyPr>
          <a:lstStyle/>
          <a:p>
            <a:r>
              <a:rPr lang="en-GB" sz="1400">
                <a:solidFill>
                  <a:schemeClr val="bg1"/>
                </a:solidFill>
                <a:latin typeface="Let's Create Cd" panose="020B0806020203020204" pitchFamily="34" charset="0"/>
              </a:rPr>
              <a:t>#LetsCreate</a:t>
            </a:r>
          </a:p>
        </p:txBody>
      </p:sp>
      <p:pic>
        <p:nvPicPr>
          <p:cNvPr id="9" name="Picture 8" descr="Shape, circle&#10;&#10;Description automatically generated">
            <a:extLst>
              <a:ext uri="{FF2B5EF4-FFF2-40B4-BE49-F238E27FC236}">
                <a16:creationId xmlns:a16="http://schemas.microsoft.com/office/drawing/2014/main" id="{F95848F2-F071-4789-8D86-1A2EBE72FED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361567" y="6268012"/>
            <a:ext cx="276788" cy="276788"/>
          </a:xfrm>
          <a:prstGeom prst="rect">
            <a:avLst/>
          </a:prstGeom>
        </p:spPr>
      </p:pic>
      <p:sp>
        <p:nvSpPr>
          <p:cNvPr id="14" name="TextBox 13">
            <a:extLst>
              <a:ext uri="{FF2B5EF4-FFF2-40B4-BE49-F238E27FC236}">
                <a16:creationId xmlns:a16="http://schemas.microsoft.com/office/drawing/2014/main" id="{27B62A10-807A-4048-A296-D0FBB55EA58B}"/>
              </a:ext>
            </a:extLst>
          </p:cNvPr>
          <p:cNvSpPr txBox="1"/>
          <p:nvPr/>
        </p:nvSpPr>
        <p:spPr>
          <a:xfrm>
            <a:off x="6530556" y="6036947"/>
            <a:ext cx="3106473"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Almeida – This Isn’t (A True Story) © Ali Wright</a:t>
            </a:r>
          </a:p>
        </p:txBody>
      </p:sp>
      <p:sp>
        <p:nvSpPr>
          <p:cNvPr id="17" name="TextBox 16">
            <a:extLst>
              <a:ext uri="{FF2B5EF4-FFF2-40B4-BE49-F238E27FC236}">
                <a16:creationId xmlns:a16="http://schemas.microsoft.com/office/drawing/2014/main" id="{024F88A1-4857-4FF8-BFCD-39C31D281447}"/>
              </a:ext>
            </a:extLst>
          </p:cNvPr>
          <p:cNvSpPr txBox="1"/>
          <p:nvPr/>
        </p:nvSpPr>
        <p:spPr>
          <a:xfrm>
            <a:off x="329129" y="6016950"/>
            <a:ext cx="5493769" cy="215444"/>
          </a:xfrm>
          <a:prstGeom prst="rect">
            <a:avLst/>
          </a:prstGeom>
          <a:noFill/>
        </p:spPr>
        <p:txBody>
          <a:bodyPr wrap="square" rtlCol="0">
            <a:spAutoFit/>
          </a:bodyPr>
          <a:lstStyle/>
          <a:p>
            <a:r>
              <a:rPr lang="en-GB" sz="800">
                <a:solidFill>
                  <a:schemeClr val="bg1"/>
                </a:solidFill>
                <a:latin typeface="Arial" panose="020B0604020202020204" pitchFamily="34" charset="0"/>
                <a:cs typeface="Arial" panose="020B0604020202020204" pitchFamily="34" charset="0"/>
              </a:rPr>
              <a:t>© Yorkshire Festival</a:t>
            </a:r>
          </a:p>
        </p:txBody>
      </p:sp>
      <p:sp>
        <p:nvSpPr>
          <p:cNvPr id="7" name="TextBox 6">
            <a:extLst>
              <a:ext uri="{FF2B5EF4-FFF2-40B4-BE49-F238E27FC236}">
                <a16:creationId xmlns:a16="http://schemas.microsoft.com/office/drawing/2014/main" id="{865B0B74-1517-1FEC-38DD-AEEEA5F7ECF1}"/>
              </a:ext>
            </a:extLst>
          </p:cNvPr>
          <p:cNvSpPr txBox="1"/>
          <p:nvPr/>
        </p:nvSpPr>
        <p:spPr>
          <a:xfrm>
            <a:off x="361567" y="313200"/>
            <a:ext cx="10863411" cy="6124754"/>
          </a:xfrm>
          <a:prstGeom prst="rect">
            <a:avLst/>
          </a:prstGeom>
          <a:noFill/>
        </p:spPr>
        <p:txBody>
          <a:bodyPr wrap="square" lIns="91440" tIns="45720" rIns="91440" bIns="45720" rtlCol="0" anchor="t">
            <a:spAutoFit/>
          </a:bodyPr>
          <a:lstStyle/>
          <a:p>
            <a:r>
              <a:rPr lang="en-GB" sz="3200" b="1">
                <a:latin typeface="Arial"/>
                <a:cs typeface="Arial"/>
              </a:rPr>
              <a:t>Access Audits</a:t>
            </a:r>
          </a:p>
          <a:p>
            <a:endParaRPr lang="en-GB" sz="2400">
              <a:latin typeface="Arial"/>
              <a:cs typeface="Arial"/>
            </a:endParaRPr>
          </a:p>
          <a:p>
            <a:pPr lvl="1"/>
            <a:r>
              <a:rPr lang="en-GB" sz="2400" b="0"/>
              <a:t>Content:</a:t>
            </a:r>
          </a:p>
          <a:p>
            <a:pPr lvl="1"/>
            <a:endParaRPr lang="en-GB" sz="2400" b="0"/>
          </a:p>
          <a:p>
            <a:pPr marL="2285989" lvl="4" indent="-457189">
              <a:buFont typeface="Arial" panose="020B0604020202020204" pitchFamily="34" charset="0"/>
              <a:buChar char="•"/>
            </a:pPr>
            <a:r>
              <a:rPr lang="en-GB" sz="2400" b="0"/>
              <a:t>Finding out about the venue and/or events</a:t>
            </a:r>
          </a:p>
          <a:p>
            <a:pPr marL="2285989" lvl="4" indent="-457189">
              <a:buFont typeface="Arial" panose="020B0604020202020204" pitchFamily="34" charset="0"/>
              <a:buChar char="•"/>
            </a:pPr>
            <a:r>
              <a:rPr lang="en-GB" sz="2400" b="0"/>
              <a:t>Getting to the venue (transport, parking etc.)</a:t>
            </a:r>
          </a:p>
          <a:p>
            <a:pPr marL="2285989" lvl="4" indent="-457189">
              <a:buFont typeface="Arial" panose="020B0604020202020204" pitchFamily="34" charset="0"/>
              <a:buChar char="•"/>
            </a:pPr>
            <a:r>
              <a:rPr lang="en-GB" sz="2400" b="0"/>
              <a:t>Physical accessibility</a:t>
            </a:r>
          </a:p>
          <a:p>
            <a:pPr marL="2285989" lvl="4" indent="-457189">
              <a:buFont typeface="Arial" panose="020B0604020202020204" pitchFamily="34" charset="0"/>
              <a:buChar char="•"/>
            </a:pPr>
            <a:r>
              <a:rPr lang="en-GB" sz="2400" b="0"/>
              <a:t>Signage and getting around</a:t>
            </a:r>
          </a:p>
          <a:p>
            <a:pPr marL="2285989" lvl="4" indent="-457189">
              <a:buFont typeface="Arial" panose="020B0604020202020204" pitchFamily="34" charset="0"/>
              <a:buChar char="•"/>
            </a:pPr>
            <a:r>
              <a:rPr lang="en-GB" sz="2400" b="0"/>
              <a:t>On-site support</a:t>
            </a:r>
          </a:p>
          <a:p>
            <a:pPr marL="2285989" lvl="4" indent="-457189">
              <a:buFont typeface="Arial" panose="020B0604020202020204" pitchFamily="34" charset="0"/>
              <a:buChar char="•"/>
            </a:pPr>
            <a:r>
              <a:rPr lang="en-GB" sz="2400" b="0"/>
              <a:t>Communications materials, braille, etc.</a:t>
            </a:r>
          </a:p>
          <a:p>
            <a:pPr marL="2285989" lvl="4" indent="-457189">
              <a:buFont typeface="Arial" panose="020B0604020202020204" pitchFamily="34" charset="0"/>
              <a:buChar char="•"/>
            </a:pPr>
            <a:r>
              <a:rPr lang="en-GB" sz="2400" b="0"/>
              <a:t>Recommendations for improvements</a:t>
            </a:r>
          </a:p>
          <a:p>
            <a:pPr marL="914389" lvl="1" indent="-457189">
              <a:buFont typeface="Arial" panose="020B0604020202020204" pitchFamily="34" charset="0"/>
              <a:buChar char="•"/>
            </a:pPr>
            <a:endParaRPr lang="en-GB" sz="2400" b="0"/>
          </a:p>
          <a:p>
            <a:pPr lvl="1"/>
            <a:r>
              <a:rPr lang="en-GB" sz="2400" b="0"/>
              <a:t>Strong projects </a:t>
            </a:r>
            <a:r>
              <a:rPr lang="en-GB" sz="2400" b="1"/>
              <a:t>respond to the recommendations of the audit</a:t>
            </a:r>
          </a:p>
          <a:p>
            <a:pPr lvl="1"/>
            <a:endParaRPr lang="en-GB" sz="2400"/>
          </a:p>
          <a:p>
            <a:pPr lvl="1"/>
            <a:r>
              <a:rPr lang="en-GB" sz="2400"/>
              <a:t>Aim for </a:t>
            </a:r>
            <a:r>
              <a:rPr lang="en-GB" sz="2400" b="1"/>
              <a:t>best practice beyond </a:t>
            </a:r>
            <a:r>
              <a:rPr lang="en-GB" sz="2400" b="0"/>
              <a:t>the Equalities Act</a:t>
            </a:r>
          </a:p>
          <a:p>
            <a:pPr lvl="1"/>
            <a:endParaRPr lang="en-GB" sz="2400" b="1"/>
          </a:p>
        </p:txBody>
      </p:sp>
      <p:cxnSp>
        <p:nvCxnSpPr>
          <p:cNvPr id="5" name="Straight Connector 4">
            <a:extLst>
              <a:ext uri="{FF2B5EF4-FFF2-40B4-BE49-F238E27FC236}">
                <a16:creationId xmlns:a16="http://schemas.microsoft.com/office/drawing/2014/main" id="{F41AC4A2-B6C7-2C2E-23E4-FCB85C9FEC9F}"/>
              </a:ext>
            </a:extLst>
          </p:cNvPr>
          <p:cNvCxnSpPr>
            <a:cxnSpLocks/>
          </p:cNvCxnSpPr>
          <p:nvPr/>
        </p:nvCxnSpPr>
        <p:spPr>
          <a:xfrm>
            <a:off x="432060" y="1061748"/>
            <a:ext cx="689584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Graphic 7" descr="Clipboard Mixed with solid fill">
            <a:extLst>
              <a:ext uri="{FF2B5EF4-FFF2-40B4-BE49-F238E27FC236}">
                <a16:creationId xmlns:a16="http://schemas.microsoft.com/office/drawing/2014/main" id="{36C84C43-3261-F3D7-49F3-58C79447C5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8355" y="2302329"/>
            <a:ext cx="1489849" cy="1730825"/>
          </a:xfrm>
          <a:prstGeom prst="rect">
            <a:avLst/>
          </a:prstGeom>
        </p:spPr>
      </p:pic>
    </p:spTree>
    <p:extLst>
      <p:ext uri="{BB962C8B-B14F-4D97-AF65-F5344CB8AC3E}">
        <p14:creationId xmlns:p14="http://schemas.microsoft.com/office/powerpoint/2010/main" val="1675592229"/>
      </p:ext>
    </p:extLst>
  </p:cSld>
  <p:clrMapOvr>
    <a:masterClrMapping/>
  </p:clrMapOvr>
</p:sld>
</file>

<file path=ppt/theme/theme1.xml><?xml version="1.0" encoding="utf-8"?>
<a:theme xmlns:a="http://schemas.openxmlformats.org/drawingml/2006/main" name="Office Theme">
  <a:themeElements>
    <a:clrScheme name="ACE">
      <a:dk1>
        <a:srgbClr val="000000"/>
      </a:dk1>
      <a:lt1>
        <a:srgbClr val="FFFFFF"/>
      </a:lt1>
      <a:dk2>
        <a:srgbClr val="000000"/>
      </a:dk2>
      <a:lt2>
        <a:srgbClr val="FFFFFF"/>
      </a:lt2>
      <a:accent1>
        <a:srgbClr val="3D287C"/>
      </a:accent1>
      <a:accent2>
        <a:srgbClr val="F2665E"/>
      </a:accent2>
      <a:accent3>
        <a:srgbClr val="00A4AF"/>
      </a:accent3>
      <a:accent4>
        <a:srgbClr val="8064A2"/>
      </a:accent4>
      <a:accent5>
        <a:srgbClr val="4BACC6"/>
      </a:accent5>
      <a:accent6>
        <a:srgbClr val="0072B4"/>
      </a:accent6>
      <a:hlink>
        <a:srgbClr val="0000FF"/>
      </a:hlink>
      <a:folHlink>
        <a:srgbClr val="00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CE-2015">
  <a:themeElements>
    <a:clrScheme name="ACE2015">
      <a:dk1>
        <a:srgbClr val="000000"/>
      </a:dk1>
      <a:lt1>
        <a:srgbClr val="FFFFFF"/>
      </a:lt1>
      <a:dk2>
        <a:srgbClr val="6D6E71"/>
      </a:dk2>
      <a:lt2>
        <a:srgbClr val="A7A9AC"/>
      </a:lt2>
      <a:accent1>
        <a:srgbClr val="3D287C"/>
      </a:accent1>
      <a:accent2>
        <a:srgbClr val="00A4AF"/>
      </a:accent2>
      <a:accent3>
        <a:srgbClr val="96B721"/>
      </a:accent3>
      <a:accent4>
        <a:srgbClr val="0072B4"/>
      </a:accent4>
      <a:accent5>
        <a:srgbClr val="F2665E"/>
      </a:accent5>
      <a:accent6>
        <a:srgbClr val="96B747"/>
      </a:accent6>
      <a:hlink>
        <a:srgbClr val="0563C1"/>
      </a:hlink>
      <a:folHlink>
        <a:srgbClr val="954F72"/>
      </a:folHlink>
    </a:clrScheme>
    <a:fontScheme name="ACE2015">
      <a:majorFont>
        <a:latin typeface="Georgi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2015.potx" id="{403C67A8-EA1B-D247-8702-9BB94FE18921}" vid="{BF74C11B-46B4-324F-92CD-17F1B72A37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D5C514998EA041AEC6DB626849AF1F" ma:contentTypeVersion="15" ma:contentTypeDescription="Create a new document." ma:contentTypeScope="" ma:versionID="c7c5a4a22c8c5412b5a21b1c6ade9764">
  <xsd:schema xmlns:xsd="http://www.w3.org/2001/XMLSchema" xmlns:xs="http://www.w3.org/2001/XMLSchema" xmlns:p="http://schemas.microsoft.com/office/2006/metadata/properties" xmlns:ns2="643b289c-f11c-48ca-8c99-7a44317c705b" xmlns:ns3="32a02632-1bd0-47a3-8ab0-809a410db0a8" targetNamespace="http://schemas.microsoft.com/office/2006/metadata/properties" ma:root="true" ma:fieldsID="ea44796fbfe97e575b33045bd8045755" ns2:_="" ns3:_="">
    <xsd:import namespace="643b289c-f11c-48ca-8c99-7a44317c705b"/>
    <xsd:import namespace="32a02632-1bd0-47a3-8ab0-809a410db0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3b289c-f11c-48ca-8c99-7a44317c70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2265ee6-a210-40dd-8ecb-32ddbadbe68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2a02632-1bd0-47a3-8ab0-809a410db0a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e39d6c6-ba1c-4c1c-b1ed-528f46168b77}" ma:internalName="TaxCatchAll" ma:showField="CatchAllData" ma:web="32a02632-1bd0-47a3-8ab0-809a410db0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2a02632-1bd0-47a3-8ab0-809a410db0a8">
      <UserInfo>
        <DisplayName>Graeme Calvert</DisplayName>
        <AccountId>16</AccountId>
        <AccountType/>
      </UserInfo>
      <UserInfo>
        <DisplayName>Sophie Lancaster</DisplayName>
        <AccountId>38</AccountId>
        <AccountType/>
      </UserInfo>
      <UserInfo>
        <DisplayName>Briony Anderson</DisplayName>
        <AccountId>12</AccountId>
        <AccountType/>
      </UserInfo>
      <UserInfo>
        <DisplayName>Jodie McLeod</DisplayName>
        <AccountId>98</AccountId>
        <AccountType/>
      </UserInfo>
      <UserInfo>
        <DisplayName>Emma Foxall</DisplayName>
        <AccountId>24</AccountId>
        <AccountType/>
      </UserInfo>
      <UserInfo>
        <DisplayName>Kirsty Airlie-Ahmed</DisplayName>
        <AccountId>141</AccountId>
        <AccountType/>
      </UserInfo>
      <UserInfo>
        <DisplayName>Caroline Courtney</DisplayName>
        <AccountId>80</AccountId>
        <AccountType/>
      </UserInfo>
      <UserInfo>
        <DisplayName>Fiona Davidson</DisplayName>
        <AccountId>41</AccountId>
        <AccountType/>
      </UserInfo>
      <UserInfo>
        <DisplayName>Millie Carrington</DisplayName>
        <AccountId>168</AccountId>
        <AccountType/>
      </UserInfo>
    </SharedWithUsers>
    <lcf76f155ced4ddcb4097134ff3c332f xmlns="643b289c-f11c-48ca-8c99-7a44317c705b">
      <Terms xmlns="http://schemas.microsoft.com/office/infopath/2007/PartnerControls"/>
    </lcf76f155ced4ddcb4097134ff3c332f>
    <TaxCatchAll xmlns="32a02632-1bd0-47a3-8ab0-809a410db0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3D7A39-9AFB-4D2F-9C7B-AB8CE7685B75}">
  <ds:schemaRefs>
    <ds:schemaRef ds:uri="32a02632-1bd0-47a3-8ab0-809a410db0a8"/>
    <ds:schemaRef ds:uri="643b289c-f11c-48ca-8c99-7a44317c70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03D91F-14D4-4AC8-B634-217AEE9DD10D}">
  <ds:schemaRefs>
    <ds:schemaRef ds:uri="32a02632-1bd0-47a3-8ab0-809a410db0a8"/>
    <ds:schemaRef ds:uri="643b289c-f11c-48ca-8c99-7a44317c70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D8E8209-F5ED-40DD-9CAA-81B6A603EC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18</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ACE-2015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Process of  Funding Process Design</dc:title>
  <dc:creator>Graeme Calvert</dc:creator>
  <cp:revision>1</cp:revision>
  <dcterms:created xsi:type="dcterms:W3CDTF">2020-11-03T11:42:04Z</dcterms:created>
  <dcterms:modified xsi:type="dcterms:W3CDTF">2023-02-13T16:19:39Z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0x0101000ED5C514998EA041AEC6DB626849AF1F</vt:lpwstr>
  </property>
  <property fmtid="{D5CDD505-2E9C-101B-9397-08002B2CF9AE}" pid="3" name="MediaServiceImageTags">
    <vt:lpwstr/>
  </property>
</Properties>
</file>