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omments/modernComment_2EE_33BACD69.xml" ContentType="application/vnd.ms-powerpoint.comments+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7"/>
  </p:notesMasterIdLst>
  <p:sldIdLst>
    <p:sldId id="664" r:id="rId5"/>
    <p:sldId id="665" r:id="rId6"/>
    <p:sldId id="667" r:id="rId7"/>
    <p:sldId id="670" r:id="rId8"/>
    <p:sldId id="669" r:id="rId9"/>
    <p:sldId id="745" r:id="rId10"/>
    <p:sldId id="746" r:id="rId11"/>
    <p:sldId id="737" r:id="rId12"/>
    <p:sldId id="747" r:id="rId13"/>
    <p:sldId id="732" r:id="rId14"/>
    <p:sldId id="734" r:id="rId15"/>
    <p:sldId id="748" r:id="rId16"/>
    <p:sldId id="751" r:id="rId17"/>
    <p:sldId id="749" r:id="rId18"/>
    <p:sldId id="750" r:id="rId19"/>
    <p:sldId id="736" r:id="rId20"/>
    <p:sldId id="735" r:id="rId21"/>
    <p:sldId id="752" r:id="rId22"/>
    <p:sldId id="753" r:id="rId23"/>
    <p:sldId id="755" r:id="rId24"/>
    <p:sldId id="754" r:id="rId25"/>
    <p:sldId id="666"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20C521A-C869-F7E5-2519-DFB2C812D9C7}" name="Jodie McLeod" initials="JM" userId="S::Jodie.McLeod@artscouncil.org.uk::4377e254-3406-4b9a-a4f3-13a9bf394668" providerId="AD"/>
  <p188:author id="{5EA53B71-5F89-A784-193F-7A396C04451A}" name="Briony Anderson" initials="BA" userId="S::Briony.Anderson@artscouncil.org.uk::212fe98e-2221-4463-8934-01b5d3ca82aa"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0A9F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A7C5097-C4D5-44F1-9F89-4CE1A374C305}" v="111" dt="2023-06-08T08:04:19.02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7" d="100"/>
          <a:sy n="87" d="100"/>
        </p:scale>
        <p:origin x="66" y="34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8/10/relationships/authors" Targe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die McLeod" userId="S::jodie.mcleod@artscouncil.org.uk::4377e254-3406-4b9a-a4f3-13a9bf394668" providerId="AD" clId="Web-{A3DF3949-D258-6FE8-B397-1D2730F86488}"/>
    <pc:docChg chg="modSld">
      <pc:chgData name="Jodie McLeod" userId="S::jodie.mcleod@artscouncil.org.uk::4377e254-3406-4b9a-a4f3-13a9bf394668" providerId="AD" clId="Web-{A3DF3949-D258-6FE8-B397-1D2730F86488}" dt="2023-06-07T10:12:11.652" v="14"/>
      <pc:docMkLst>
        <pc:docMk/>
      </pc:docMkLst>
      <pc:sldChg chg="modNotes">
        <pc:chgData name="Jodie McLeod" userId="S::jodie.mcleod@artscouncil.org.uk::4377e254-3406-4b9a-a4f3-13a9bf394668" providerId="AD" clId="Web-{A3DF3949-D258-6FE8-B397-1D2730F86488}" dt="2023-06-07T10:12:11.652" v="14"/>
        <pc:sldMkLst>
          <pc:docMk/>
          <pc:sldMk cId="2762423291" sldId="664"/>
        </pc:sldMkLst>
      </pc:sldChg>
    </pc:docChg>
  </pc:docChgLst>
  <pc:docChgLst>
    <pc:chgData name="Jodie McLeod" userId="4377e254-3406-4b9a-a4f3-13a9bf394668" providerId="ADAL" clId="{AA35FD7A-A02D-440A-92F0-F9B3CB8DB655}"/>
    <pc:docChg chg="modSld">
      <pc:chgData name="Jodie McLeod" userId="4377e254-3406-4b9a-a4f3-13a9bf394668" providerId="ADAL" clId="{AA35FD7A-A02D-440A-92F0-F9B3CB8DB655}" dt="2023-06-01T13:18:10.284" v="33" actId="20577"/>
      <pc:docMkLst>
        <pc:docMk/>
      </pc:docMkLst>
      <pc:sldChg chg="addCm">
        <pc:chgData name="Jodie McLeod" userId="4377e254-3406-4b9a-a4f3-13a9bf394668" providerId="ADAL" clId="{AA35FD7A-A02D-440A-92F0-F9B3CB8DB655}" dt="2023-06-01T13:13:43.065" v="0"/>
        <pc:sldMkLst>
          <pc:docMk/>
          <pc:sldMk cId="2219495683" sldId="748"/>
        </pc:sldMkLst>
        <pc:extLst>
          <p:ext xmlns:p="http://schemas.openxmlformats.org/presentationml/2006/main" uri="{D6D511B9-2390-475A-947B-AFAB55BFBCF1}">
            <pc226:cmChg xmlns:pc226="http://schemas.microsoft.com/office/powerpoint/2022/06/main/command" chg="add">
              <pc226:chgData name="Jodie McLeod" userId="4377e254-3406-4b9a-a4f3-13a9bf394668" providerId="ADAL" clId="{AA35FD7A-A02D-440A-92F0-F9B3CB8DB655}" dt="2023-06-01T13:13:43.065" v="0"/>
              <pc2:cmMkLst xmlns:pc2="http://schemas.microsoft.com/office/powerpoint/2019/9/main/command">
                <pc:docMk/>
                <pc:sldMk cId="2219495683" sldId="748"/>
                <pc2:cmMk id="{5999770F-0B73-4D65-93F3-BCF132E8A682}"/>
              </pc2:cmMkLst>
            </pc226:cmChg>
          </p:ext>
        </pc:extLst>
      </pc:sldChg>
      <pc:sldChg chg="modSp mod">
        <pc:chgData name="Jodie McLeod" userId="4377e254-3406-4b9a-a4f3-13a9bf394668" providerId="ADAL" clId="{AA35FD7A-A02D-440A-92F0-F9B3CB8DB655}" dt="2023-06-01T13:18:10.284" v="33" actId="20577"/>
        <pc:sldMkLst>
          <pc:docMk/>
          <pc:sldMk cId="1327818826" sldId="749"/>
        </pc:sldMkLst>
        <pc:spChg chg="mod">
          <ac:chgData name="Jodie McLeod" userId="4377e254-3406-4b9a-a4f3-13a9bf394668" providerId="ADAL" clId="{AA35FD7A-A02D-440A-92F0-F9B3CB8DB655}" dt="2023-06-01T13:18:10.284" v="33" actId="20577"/>
          <ac:spMkLst>
            <pc:docMk/>
            <pc:sldMk cId="1327818826" sldId="749"/>
            <ac:spMk id="7" creationId="{865B0B74-1517-1FEC-38DD-AEEEA5F7ECF1}"/>
          </ac:spMkLst>
        </pc:spChg>
      </pc:sldChg>
    </pc:docChg>
  </pc:docChgLst>
  <pc:docChgLst>
    <pc:chgData name="Briony Anderson" userId="212fe98e-2221-4463-8934-01b5d3ca82aa" providerId="ADAL" clId="{EA7C5097-C4D5-44F1-9F89-4CE1A374C305}"/>
    <pc:docChg chg="custSel modSld">
      <pc:chgData name="Briony Anderson" userId="212fe98e-2221-4463-8934-01b5d3ca82aa" providerId="ADAL" clId="{EA7C5097-C4D5-44F1-9F89-4CE1A374C305}" dt="2023-06-08T08:04:49.744" v="365"/>
      <pc:docMkLst>
        <pc:docMk/>
      </pc:docMkLst>
      <pc:sldChg chg="modNotesTx">
        <pc:chgData name="Briony Anderson" userId="212fe98e-2221-4463-8934-01b5d3ca82aa" providerId="ADAL" clId="{EA7C5097-C4D5-44F1-9F89-4CE1A374C305}" dt="2023-05-31T14:45:41.279" v="349" actId="20577"/>
        <pc:sldMkLst>
          <pc:docMk/>
          <pc:sldMk cId="405881979" sldId="735"/>
        </pc:sldMkLst>
      </pc:sldChg>
      <pc:sldChg chg="delCm modNotesTx">
        <pc:chgData name="Briony Anderson" userId="212fe98e-2221-4463-8934-01b5d3ca82aa" providerId="ADAL" clId="{EA7C5097-C4D5-44F1-9F89-4CE1A374C305}" dt="2023-05-31T09:41:49.281" v="2" actId="20577"/>
        <pc:sldMkLst>
          <pc:docMk/>
          <pc:sldMk cId="2373756588" sldId="746"/>
        </pc:sldMkLst>
        <pc:extLst>
          <p:ext xmlns:p="http://schemas.openxmlformats.org/presentationml/2006/main" uri="{D6D511B9-2390-475A-947B-AFAB55BFBCF1}">
            <pc226:cmChg xmlns:pc226="http://schemas.microsoft.com/office/powerpoint/2022/06/main/command" chg="del">
              <pc226:chgData name="Briony Anderson" userId="212fe98e-2221-4463-8934-01b5d3ca82aa" providerId="ADAL" clId="{EA7C5097-C4D5-44F1-9F89-4CE1A374C305}" dt="2023-05-31T09:40:39.018" v="0"/>
              <pc2:cmMkLst xmlns:pc2="http://schemas.microsoft.com/office/powerpoint/2019/9/main/command">
                <pc:docMk/>
                <pc:sldMk cId="2373756588" sldId="746"/>
                <pc2:cmMk id="{82487919-27F2-49F2-993E-06A39F65F602}"/>
              </pc2:cmMkLst>
            </pc226:cmChg>
          </p:ext>
        </pc:extLst>
      </pc:sldChg>
      <pc:sldChg chg="modSp mod delCm">
        <pc:chgData name="Briony Anderson" userId="212fe98e-2221-4463-8934-01b5d3ca82aa" providerId="ADAL" clId="{EA7C5097-C4D5-44F1-9F89-4CE1A374C305}" dt="2023-06-08T08:04:49.744" v="365"/>
        <pc:sldMkLst>
          <pc:docMk/>
          <pc:sldMk cId="2219495683" sldId="748"/>
        </pc:sldMkLst>
        <pc:spChg chg="mod">
          <ac:chgData name="Briony Anderson" userId="212fe98e-2221-4463-8934-01b5d3ca82aa" providerId="ADAL" clId="{EA7C5097-C4D5-44F1-9F89-4CE1A374C305}" dt="2023-06-08T08:04:46.475" v="364" actId="20577"/>
          <ac:spMkLst>
            <pc:docMk/>
            <pc:sldMk cId="2219495683" sldId="748"/>
            <ac:spMk id="6" creationId="{C8C863F3-FE8C-2D06-4CCC-9B94C8C4A883}"/>
          </ac:spMkLst>
        </pc:spChg>
        <pc:extLst>
          <p:ext xmlns:p="http://schemas.openxmlformats.org/presentationml/2006/main" uri="{D6D511B9-2390-475A-947B-AFAB55BFBCF1}">
            <pc226:cmChg xmlns:pc226="http://schemas.microsoft.com/office/powerpoint/2022/06/main/command" chg="del">
              <pc226:chgData name="Briony Anderson" userId="212fe98e-2221-4463-8934-01b5d3ca82aa" providerId="ADAL" clId="{EA7C5097-C4D5-44F1-9F89-4CE1A374C305}" dt="2023-06-08T08:04:49.744" v="365"/>
              <pc2:cmMkLst xmlns:pc2="http://schemas.microsoft.com/office/powerpoint/2019/9/main/command">
                <pc:docMk/>
                <pc:sldMk cId="2219495683" sldId="748"/>
                <pc2:cmMk id="{5999770F-0B73-4D65-93F3-BCF132E8A682}"/>
              </pc2:cmMkLst>
            </pc226:cmChg>
          </p:ext>
        </pc:extLst>
      </pc:sldChg>
      <pc:sldChg chg="addSp delSp modSp mod modCm modNotesTx">
        <pc:chgData name="Briony Anderson" userId="212fe98e-2221-4463-8934-01b5d3ca82aa" providerId="ADAL" clId="{EA7C5097-C4D5-44F1-9F89-4CE1A374C305}" dt="2023-05-31T14:44:37.314" v="224" actId="208"/>
        <pc:sldMkLst>
          <pc:docMk/>
          <pc:sldMk cId="867880297" sldId="750"/>
        </pc:sldMkLst>
        <pc:spChg chg="del mod">
          <ac:chgData name="Briony Anderson" userId="212fe98e-2221-4463-8934-01b5d3ca82aa" providerId="ADAL" clId="{EA7C5097-C4D5-44F1-9F89-4CE1A374C305}" dt="2023-05-31T14:42:11.362" v="115" actId="478"/>
          <ac:spMkLst>
            <pc:docMk/>
            <pc:sldMk cId="867880297" sldId="750"/>
            <ac:spMk id="10" creationId="{CE8456FC-DF42-11CC-15F3-8A7AC7222BD5}"/>
          </ac:spMkLst>
        </pc:spChg>
        <pc:graphicFrameChg chg="add mod modGraphic">
          <ac:chgData name="Briony Anderson" userId="212fe98e-2221-4463-8934-01b5d3ca82aa" providerId="ADAL" clId="{EA7C5097-C4D5-44F1-9F89-4CE1A374C305}" dt="2023-05-31T14:44:37.314" v="224" actId="208"/>
          <ac:graphicFrameMkLst>
            <pc:docMk/>
            <pc:sldMk cId="867880297" sldId="750"/>
            <ac:graphicFrameMk id="11" creationId="{378FB2A6-8D0F-2156-EBAE-ADF4C2F70B39}"/>
          </ac:graphicFrameMkLst>
        </pc:graphicFrameChg>
        <pc:extLst>
          <p:ext xmlns:p="http://schemas.openxmlformats.org/presentationml/2006/main" uri="{D6D511B9-2390-475A-947B-AFAB55BFBCF1}">
            <pc226:cmChg xmlns:pc226="http://schemas.microsoft.com/office/powerpoint/2022/06/main/command" chg="mod">
              <pc226:chgData name="Briony Anderson" userId="212fe98e-2221-4463-8934-01b5d3ca82aa" providerId="ADAL" clId="{EA7C5097-C4D5-44F1-9F89-4CE1A374C305}" dt="2023-05-31T14:42:01.359" v="113" actId="6549"/>
              <pc2:cmMkLst xmlns:pc2="http://schemas.microsoft.com/office/powerpoint/2019/9/main/command">
                <pc:docMk/>
                <pc:sldMk cId="867880297" sldId="750"/>
                <pc2:cmMk id="{A9778D50-B13E-48C3-A3A8-0FDBCFA4C552}"/>
              </pc2:cmMkLst>
            </pc226:cmChg>
          </p:ext>
        </pc:extLst>
      </pc:sldChg>
    </pc:docChg>
  </pc:docChgLst>
</pc:chgInfo>
</file>

<file path=ppt/comments/modernComment_2EE_33BACD69.xml><?xml version="1.0" encoding="utf-8"?>
<p188:cmLst xmlns:a="http://schemas.openxmlformats.org/drawingml/2006/main" xmlns:r="http://schemas.openxmlformats.org/officeDocument/2006/relationships" xmlns:p188="http://schemas.microsoft.com/office/powerpoint/2018/8/main">
  <p188:cm id="{A9778D50-B13E-48C3-A3A8-0FDBCFA4C552}" authorId="{5EA53B71-5F89-A784-193F-7A396C04451A}" status="resolved" created="2023-05-05T12:33:04.308" complete="100000">
    <ac:txMkLst xmlns:ac="http://schemas.microsoft.com/office/drawing/2013/main/command">
      <pc:docMk xmlns:pc="http://schemas.microsoft.com/office/powerpoint/2013/main/command"/>
      <pc:sldMk xmlns:pc="http://schemas.microsoft.com/office/powerpoint/2013/main/command" cId="867880297" sldId="750"/>
      <ac:spMk id="7" creationId="{865B0B74-1517-1FEC-38DD-AEEEA5F7ECF1}"/>
      <ac:txMk cp="0" len="35">
        <ac:context len="43" hash="2914029156"/>
      </ac:txMk>
    </ac:txMkLst>
    <p188:pos x="6212808" y="218317"/>
    <p188:txBody>
      <a:bodyPr/>
      <a:lstStyle/>
      <a:p>
        <a:r>
          <a:rPr lang="en-GB"/>
          <a:t>[@Jodie McLeod] Please could you add a picture to this slide?</a:t>
        </a:r>
      </a:p>
    </p188:txBody>
  </p188:cm>
</p188:cmLst>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9CDBA75-CE0A-40C3-A6D4-560182D178EF}" type="doc">
      <dgm:prSet loTypeId="urn:microsoft.com/office/officeart/2005/8/layout/venn3" loCatId="relationship" qsTypeId="urn:microsoft.com/office/officeart/2005/8/quickstyle/simple1" qsCatId="simple" csTypeId="urn:microsoft.com/office/officeart/2005/8/colors/colorful5" csCatId="colorful" phldr="1"/>
      <dgm:spPr/>
    </dgm:pt>
    <dgm:pt modelId="{D0854863-8003-4106-BB9F-C2C6616D757D}">
      <dgm:prSet phldrT="[Text]"/>
      <dgm:spPr/>
      <dgm:t>
        <a:bodyPr/>
        <a:lstStyle/>
        <a:p>
          <a:r>
            <a:rPr lang="en-GB">
              <a:latin typeface="Arial" panose="020B0604020202020204" pitchFamily="34" charset="0"/>
              <a:cs typeface="Arial" panose="020B0604020202020204" pitchFamily="34" charset="0"/>
            </a:rPr>
            <a:t>Cashflow</a:t>
          </a:r>
        </a:p>
      </dgm:t>
    </dgm:pt>
    <dgm:pt modelId="{17A22B9F-3FC3-4275-9097-8AC36BBE662E}" type="parTrans" cxnId="{B221F98C-D82B-4A69-A816-B118A0A30E8B}">
      <dgm:prSet/>
      <dgm:spPr/>
      <dgm:t>
        <a:bodyPr/>
        <a:lstStyle/>
        <a:p>
          <a:endParaRPr lang="en-GB"/>
        </a:p>
      </dgm:t>
    </dgm:pt>
    <dgm:pt modelId="{6222F913-181B-433E-BE4D-0EFA0D1D1AEC}" type="sibTrans" cxnId="{B221F98C-D82B-4A69-A816-B118A0A30E8B}">
      <dgm:prSet/>
      <dgm:spPr/>
      <dgm:t>
        <a:bodyPr/>
        <a:lstStyle/>
        <a:p>
          <a:endParaRPr lang="en-GB"/>
        </a:p>
      </dgm:t>
    </dgm:pt>
    <dgm:pt modelId="{E1E4728B-72E0-4BC1-905C-8DD74ADAA5F4}">
      <dgm:prSet phldrT="[Text]"/>
      <dgm:spPr/>
      <dgm:t>
        <a:bodyPr/>
        <a:lstStyle/>
        <a:p>
          <a:r>
            <a:rPr lang="en-GB">
              <a:latin typeface="Arial" panose="020B0604020202020204" pitchFamily="34" charset="0"/>
              <a:cs typeface="Arial" panose="020B0604020202020204" pitchFamily="34" charset="0"/>
            </a:rPr>
            <a:t>Cost plan</a:t>
          </a:r>
        </a:p>
      </dgm:t>
    </dgm:pt>
    <dgm:pt modelId="{22D5DE2C-1887-4707-8EF4-847A584EA555}" type="parTrans" cxnId="{20ECBCD2-4F8D-4F88-9A76-5862842812EA}">
      <dgm:prSet/>
      <dgm:spPr/>
      <dgm:t>
        <a:bodyPr/>
        <a:lstStyle/>
        <a:p>
          <a:endParaRPr lang="en-GB"/>
        </a:p>
      </dgm:t>
    </dgm:pt>
    <dgm:pt modelId="{2524B765-0CD3-461E-82BA-827C869B98F1}" type="sibTrans" cxnId="{20ECBCD2-4F8D-4F88-9A76-5862842812EA}">
      <dgm:prSet/>
      <dgm:spPr/>
      <dgm:t>
        <a:bodyPr/>
        <a:lstStyle/>
        <a:p>
          <a:endParaRPr lang="en-GB"/>
        </a:p>
      </dgm:t>
    </dgm:pt>
    <dgm:pt modelId="{5AF37198-8027-4F8E-A3B8-382ECD377D22}">
      <dgm:prSet phldrT="[Text]"/>
      <dgm:spPr/>
      <dgm:t>
        <a:bodyPr/>
        <a:lstStyle/>
        <a:p>
          <a:r>
            <a:rPr lang="en-GB">
              <a:latin typeface="Arial" panose="020B0604020202020204" pitchFamily="34" charset="0"/>
              <a:cs typeface="Arial" panose="020B0604020202020204" pitchFamily="34" charset="0"/>
            </a:rPr>
            <a:t>Costed condition survey</a:t>
          </a:r>
        </a:p>
      </dgm:t>
    </dgm:pt>
    <dgm:pt modelId="{C478F20B-E18B-40E7-8BEF-B48CC845C2C7}" type="parTrans" cxnId="{0AC6FD43-07E3-423D-B8A2-D91D0FFF7419}">
      <dgm:prSet/>
      <dgm:spPr/>
      <dgm:t>
        <a:bodyPr/>
        <a:lstStyle/>
        <a:p>
          <a:endParaRPr lang="en-GB"/>
        </a:p>
      </dgm:t>
    </dgm:pt>
    <dgm:pt modelId="{C6DDE344-84B4-4F10-A3C3-762E6A260198}" type="sibTrans" cxnId="{0AC6FD43-07E3-423D-B8A2-D91D0FFF7419}">
      <dgm:prSet/>
      <dgm:spPr/>
      <dgm:t>
        <a:bodyPr/>
        <a:lstStyle/>
        <a:p>
          <a:endParaRPr lang="en-GB"/>
        </a:p>
      </dgm:t>
    </dgm:pt>
    <dgm:pt modelId="{7B45D437-C4ED-43DA-9471-5AF78D629E5B}">
      <dgm:prSet phldrT="[Text]"/>
      <dgm:spPr/>
      <dgm:t>
        <a:bodyPr/>
        <a:lstStyle/>
        <a:p>
          <a:r>
            <a:rPr lang="en-GB">
              <a:latin typeface="Arial" panose="020B0604020202020204" pitchFamily="34" charset="0"/>
              <a:cs typeface="Arial" panose="020B0604020202020204" pitchFamily="34" charset="0"/>
            </a:rPr>
            <a:t>Design specifications</a:t>
          </a:r>
        </a:p>
      </dgm:t>
    </dgm:pt>
    <dgm:pt modelId="{5BF81B62-E6E9-44F0-83F4-A1A716F7779E}" type="parTrans" cxnId="{2E218C20-2EB0-421D-B965-DBF439A0698E}">
      <dgm:prSet/>
      <dgm:spPr/>
      <dgm:t>
        <a:bodyPr/>
        <a:lstStyle/>
        <a:p>
          <a:endParaRPr lang="en-GB"/>
        </a:p>
      </dgm:t>
    </dgm:pt>
    <dgm:pt modelId="{3EF26AE4-0FC5-4A15-8405-86989E38F38C}" type="sibTrans" cxnId="{2E218C20-2EB0-421D-B965-DBF439A0698E}">
      <dgm:prSet/>
      <dgm:spPr/>
      <dgm:t>
        <a:bodyPr/>
        <a:lstStyle/>
        <a:p>
          <a:endParaRPr lang="en-GB"/>
        </a:p>
      </dgm:t>
    </dgm:pt>
    <dgm:pt modelId="{9627421D-5EA7-4644-9D99-ECBF3A797A70}">
      <dgm:prSet phldrT="[Text]"/>
      <dgm:spPr/>
      <dgm:t>
        <a:bodyPr/>
        <a:lstStyle/>
        <a:p>
          <a:r>
            <a:rPr lang="en-GB">
              <a:latin typeface="Arial" panose="020B0604020202020204" pitchFamily="34" charset="0"/>
              <a:cs typeface="Arial" panose="020B0604020202020204" pitchFamily="34" charset="0"/>
            </a:rPr>
            <a:t>Inclusivity and relevance statement</a:t>
          </a:r>
        </a:p>
      </dgm:t>
    </dgm:pt>
    <dgm:pt modelId="{F6BA9D74-B6BA-4061-B43B-462EB9E7E7D7}" type="parTrans" cxnId="{53DFA2A1-011B-4CEC-9057-F84C42551F2C}">
      <dgm:prSet/>
      <dgm:spPr/>
      <dgm:t>
        <a:bodyPr/>
        <a:lstStyle/>
        <a:p>
          <a:endParaRPr lang="en-GB"/>
        </a:p>
      </dgm:t>
    </dgm:pt>
    <dgm:pt modelId="{5457AA39-B2F5-43AD-9275-5AE516347C14}" type="sibTrans" cxnId="{53DFA2A1-011B-4CEC-9057-F84C42551F2C}">
      <dgm:prSet/>
      <dgm:spPr/>
      <dgm:t>
        <a:bodyPr/>
        <a:lstStyle/>
        <a:p>
          <a:endParaRPr lang="en-GB"/>
        </a:p>
      </dgm:t>
    </dgm:pt>
    <dgm:pt modelId="{4B508F0B-B289-4D63-92C0-E5CED095DCF9}" type="pres">
      <dgm:prSet presAssocID="{79CDBA75-CE0A-40C3-A6D4-560182D178EF}" presName="Name0" presStyleCnt="0">
        <dgm:presLayoutVars>
          <dgm:dir/>
          <dgm:resizeHandles val="exact"/>
        </dgm:presLayoutVars>
      </dgm:prSet>
      <dgm:spPr/>
    </dgm:pt>
    <dgm:pt modelId="{10EE3C5B-FD0D-45EB-B1F1-BF45E7709653}" type="pres">
      <dgm:prSet presAssocID="{D0854863-8003-4106-BB9F-C2C6616D757D}" presName="Name5" presStyleLbl="vennNode1" presStyleIdx="0" presStyleCnt="5">
        <dgm:presLayoutVars>
          <dgm:bulletEnabled val="1"/>
        </dgm:presLayoutVars>
      </dgm:prSet>
      <dgm:spPr/>
    </dgm:pt>
    <dgm:pt modelId="{57105F77-B3D5-4F95-92C2-ACB2F1625A24}" type="pres">
      <dgm:prSet presAssocID="{6222F913-181B-433E-BE4D-0EFA0D1D1AEC}" presName="space" presStyleCnt="0"/>
      <dgm:spPr/>
    </dgm:pt>
    <dgm:pt modelId="{E43D76C8-A082-4350-858E-A41A40D1F8A0}" type="pres">
      <dgm:prSet presAssocID="{E1E4728B-72E0-4BC1-905C-8DD74ADAA5F4}" presName="Name5" presStyleLbl="vennNode1" presStyleIdx="1" presStyleCnt="5">
        <dgm:presLayoutVars>
          <dgm:bulletEnabled val="1"/>
        </dgm:presLayoutVars>
      </dgm:prSet>
      <dgm:spPr/>
    </dgm:pt>
    <dgm:pt modelId="{20B58AC4-5960-410C-A6FB-EDDD1B65448E}" type="pres">
      <dgm:prSet presAssocID="{2524B765-0CD3-461E-82BA-827C869B98F1}" presName="space" presStyleCnt="0"/>
      <dgm:spPr/>
    </dgm:pt>
    <dgm:pt modelId="{7CCF2085-30B8-405E-B3E8-8A9EF066C348}" type="pres">
      <dgm:prSet presAssocID="{5AF37198-8027-4F8E-A3B8-382ECD377D22}" presName="Name5" presStyleLbl="vennNode1" presStyleIdx="2" presStyleCnt="5">
        <dgm:presLayoutVars>
          <dgm:bulletEnabled val="1"/>
        </dgm:presLayoutVars>
      </dgm:prSet>
      <dgm:spPr/>
    </dgm:pt>
    <dgm:pt modelId="{6CD45201-6148-40FB-B72D-5F03FFC78B71}" type="pres">
      <dgm:prSet presAssocID="{C6DDE344-84B4-4F10-A3C3-762E6A260198}" presName="space" presStyleCnt="0"/>
      <dgm:spPr/>
    </dgm:pt>
    <dgm:pt modelId="{3CA0819B-A891-4F2C-A7D8-C1C402A69229}" type="pres">
      <dgm:prSet presAssocID="{7B45D437-C4ED-43DA-9471-5AF78D629E5B}" presName="Name5" presStyleLbl="vennNode1" presStyleIdx="3" presStyleCnt="5">
        <dgm:presLayoutVars>
          <dgm:bulletEnabled val="1"/>
        </dgm:presLayoutVars>
      </dgm:prSet>
      <dgm:spPr/>
    </dgm:pt>
    <dgm:pt modelId="{0FF66AF1-1880-4E15-9B62-7CBBBF89D221}" type="pres">
      <dgm:prSet presAssocID="{3EF26AE4-0FC5-4A15-8405-86989E38F38C}" presName="space" presStyleCnt="0"/>
      <dgm:spPr/>
    </dgm:pt>
    <dgm:pt modelId="{AC73F1AB-A6F4-45AF-AD59-7928CB17556F}" type="pres">
      <dgm:prSet presAssocID="{9627421D-5EA7-4644-9D99-ECBF3A797A70}" presName="Name5" presStyleLbl="vennNode1" presStyleIdx="4" presStyleCnt="5">
        <dgm:presLayoutVars>
          <dgm:bulletEnabled val="1"/>
        </dgm:presLayoutVars>
      </dgm:prSet>
      <dgm:spPr/>
    </dgm:pt>
  </dgm:ptLst>
  <dgm:cxnLst>
    <dgm:cxn modelId="{2E218C20-2EB0-421D-B965-DBF439A0698E}" srcId="{79CDBA75-CE0A-40C3-A6D4-560182D178EF}" destId="{7B45D437-C4ED-43DA-9471-5AF78D629E5B}" srcOrd="3" destOrd="0" parTransId="{5BF81B62-E6E9-44F0-83F4-A1A716F7779E}" sibTransId="{3EF26AE4-0FC5-4A15-8405-86989E38F38C}"/>
    <dgm:cxn modelId="{0AC6FD43-07E3-423D-B8A2-D91D0FFF7419}" srcId="{79CDBA75-CE0A-40C3-A6D4-560182D178EF}" destId="{5AF37198-8027-4F8E-A3B8-382ECD377D22}" srcOrd="2" destOrd="0" parTransId="{C478F20B-E18B-40E7-8BEF-B48CC845C2C7}" sibTransId="{C6DDE344-84B4-4F10-A3C3-762E6A260198}"/>
    <dgm:cxn modelId="{57704047-BBF0-4EF2-8B80-AA7878206FF2}" type="presOf" srcId="{79CDBA75-CE0A-40C3-A6D4-560182D178EF}" destId="{4B508F0B-B289-4D63-92C0-E5CED095DCF9}" srcOrd="0" destOrd="0" presId="urn:microsoft.com/office/officeart/2005/8/layout/venn3"/>
    <dgm:cxn modelId="{F45B1B81-C963-4C7E-9925-20885933EAD8}" type="presOf" srcId="{9627421D-5EA7-4644-9D99-ECBF3A797A70}" destId="{AC73F1AB-A6F4-45AF-AD59-7928CB17556F}" srcOrd="0" destOrd="0" presId="urn:microsoft.com/office/officeart/2005/8/layout/venn3"/>
    <dgm:cxn modelId="{4993BE84-219A-4905-84C9-2A95FD019066}" type="presOf" srcId="{E1E4728B-72E0-4BC1-905C-8DD74ADAA5F4}" destId="{E43D76C8-A082-4350-858E-A41A40D1F8A0}" srcOrd="0" destOrd="0" presId="urn:microsoft.com/office/officeart/2005/8/layout/venn3"/>
    <dgm:cxn modelId="{B221F98C-D82B-4A69-A816-B118A0A30E8B}" srcId="{79CDBA75-CE0A-40C3-A6D4-560182D178EF}" destId="{D0854863-8003-4106-BB9F-C2C6616D757D}" srcOrd="0" destOrd="0" parTransId="{17A22B9F-3FC3-4275-9097-8AC36BBE662E}" sibTransId="{6222F913-181B-433E-BE4D-0EFA0D1D1AEC}"/>
    <dgm:cxn modelId="{53DFA2A1-011B-4CEC-9057-F84C42551F2C}" srcId="{79CDBA75-CE0A-40C3-A6D4-560182D178EF}" destId="{9627421D-5EA7-4644-9D99-ECBF3A797A70}" srcOrd="4" destOrd="0" parTransId="{F6BA9D74-B6BA-4061-B43B-462EB9E7E7D7}" sibTransId="{5457AA39-B2F5-43AD-9275-5AE516347C14}"/>
    <dgm:cxn modelId="{6D1DB8A1-BFDE-45F5-B199-E66B1131E9C5}" type="presOf" srcId="{5AF37198-8027-4F8E-A3B8-382ECD377D22}" destId="{7CCF2085-30B8-405E-B3E8-8A9EF066C348}" srcOrd="0" destOrd="0" presId="urn:microsoft.com/office/officeart/2005/8/layout/venn3"/>
    <dgm:cxn modelId="{20ECBCD2-4F8D-4F88-9A76-5862842812EA}" srcId="{79CDBA75-CE0A-40C3-A6D4-560182D178EF}" destId="{E1E4728B-72E0-4BC1-905C-8DD74ADAA5F4}" srcOrd="1" destOrd="0" parTransId="{22D5DE2C-1887-4707-8EF4-847A584EA555}" sibTransId="{2524B765-0CD3-461E-82BA-827C869B98F1}"/>
    <dgm:cxn modelId="{5F2558EA-D2AC-411A-8ADB-5292A79F36F2}" type="presOf" srcId="{D0854863-8003-4106-BB9F-C2C6616D757D}" destId="{10EE3C5B-FD0D-45EB-B1F1-BF45E7709653}" srcOrd="0" destOrd="0" presId="urn:microsoft.com/office/officeart/2005/8/layout/venn3"/>
    <dgm:cxn modelId="{40C21DFE-ED39-4AE8-9FC8-3EFD864ED324}" type="presOf" srcId="{7B45D437-C4ED-43DA-9471-5AF78D629E5B}" destId="{3CA0819B-A891-4F2C-A7D8-C1C402A69229}" srcOrd="0" destOrd="0" presId="urn:microsoft.com/office/officeart/2005/8/layout/venn3"/>
    <dgm:cxn modelId="{54CE2DD6-54F7-4BEB-B29B-293DAC00AD10}" type="presParOf" srcId="{4B508F0B-B289-4D63-92C0-E5CED095DCF9}" destId="{10EE3C5B-FD0D-45EB-B1F1-BF45E7709653}" srcOrd="0" destOrd="0" presId="urn:microsoft.com/office/officeart/2005/8/layout/venn3"/>
    <dgm:cxn modelId="{82AEBBF0-19A7-4D50-BEA1-F81BDFF87D30}" type="presParOf" srcId="{4B508F0B-B289-4D63-92C0-E5CED095DCF9}" destId="{57105F77-B3D5-4F95-92C2-ACB2F1625A24}" srcOrd="1" destOrd="0" presId="urn:microsoft.com/office/officeart/2005/8/layout/venn3"/>
    <dgm:cxn modelId="{49C1E0DB-2ABA-4823-9913-306A07CA926E}" type="presParOf" srcId="{4B508F0B-B289-4D63-92C0-E5CED095DCF9}" destId="{E43D76C8-A082-4350-858E-A41A40D1F8A0}" srcOrd="2" destOrd="0" presId="urn:microsoft.com/office/officeart/2005/8/layout/venn3"/>
    <dgm:cxn modelId="{66B927C6-8F78-45FE-A123-F0F11065944B}" type="presParOf" srcId="{4B508F0B-B289-4D63-92C0-E5CED095DCF9}" destId="{20B58AC4-5960-410C-A6FB-EDDD1B65448E}" srcOrd="3" destOrd="0" presId="urn:microsoft.com/office/officeart/2005/8/layout/venn3"/>
    <dgm:cxn modelId="{432C1E9B-6171-4809-933C-99998CCDF7CE}" type="presParOf" srcId="{4B508F0B-B289-4D63-92C0-E5CED095DCF9}" destId="{7CCF2085-30B8-405E-B3E8-8A9EF066C348}" srcOrd="4" destOrd="0" presId="urn:microsoft.com/office/officeart/2005/8/layout/venn3"/>
    <dgm:cxn modelId="{16B0C1DF-322B-468F-A63D-DA7E04E9F751}" type="presParOf" srcId="{4B508F0B-B289-4D63-92C0-E5CED095DCF9}" destId="{6CD45201-6148-40FB-B72D-5F03FFC78B71}" srcOrd="5" destOrd="0" presId="urn:microsoft.com/office/officeart/2005/8/layout/venn3"/>
    <dgm:cxn modelId="{7AC5A433-8F10-4535-ADAA-CF4943A665F5}" type="presParOf" srcId="{4B508F0B-B289-4D63-92C0-E5CED095DCF9}" destId="{3CA0819B-A891-4F2C-A7D8-C1C402A69229}" srcOrd="6" destOrd="0" presId="urn:microsoft.com/office/officeart/2005/8/layout/venn3"/>
    <dgm:cxn modelId="{3126F6FD-BCC9-4282-A606-05A7AFD1701F}" type="presParOf" srcId="{4B508F0B-B289-4D63-92C0-E5CED095DCF9}" destId="{0FF66AF1-1880-4E15-9B62-7CBBBF89D221}" srcOrd="7" destOrd="0" presId="urn:microsoft.com/office/officeart/2005/8/layout/venn3"/>
    <dgm:cxn modelId="{9A84F35A-C9C7-43F2-AC9C-656071A6144F}" type="presParOf" srcId="{4B508F0B-B289-4D63-92C0-E5CED095DCF9}" destId="{AC73F1AB-A6F4-45AF-AD59-7928CB17556F}" srcOrd="8" destOrd="0" presId="urn:microsoft.com/office/officeart/2005/8/layout/venn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F2F5E43-FB0B-4E37-B89A-1108A37F678C}" type="doc">
      <dgm:prSet loTypeId="urn:microsoft.com/office/officeart/2005/8/layout/venn3" loCatId="relationship" qsTypeId="urn:microsoft.com/office/officeart/2005/8/quickstyle/simple1" qsCatId="simple" csTypeId="urn:microsoft.com/office/officeart/2005/8/colors/colorful4" csCatId="colorful" phldr="1"/>
      <dgm:spPr/>
      <dgm:t>
        <a:bodyPr/>
        <a:lstStyle/>
        <a:p>
          <a:endParaRPr lang="en-GB"/>
        </a:p>
      </dgm:t>
    </dgm:pt>
    <dgm:pt modelId="{C8EA84B7-0613-4DCE-955A-C471BE943254}">
      <dgm:prSet phldrT="[Text]"/>
      <dgm:spPr/>
      <dgm:t>
        <a:bodyPr/>
        <a:lstStyle/>
        <a:p>
          <a:r>
            <a:rPr lang="en-GB">
              <a:latin typeface="Arial" panose="020B0604020202020204" pitchFamily="34" charset="0"/>
              <a:cs typeface="Arial" panose="020B0604020202020204" pitchFamily="34" charset="0"/>
            </a:rPr>
            <a:t>Financial statements</a:t>
          </a:r>
        </a:p>
      </dgm:t>
    </dgm:pt>
    <dgm:pt modelId="{38274ED5-7970-47EE-A679-F6B44CB4A44E}" type="parTrans" cxnId="{6985C83E-1F7B-4B68-B700-FB2DDD92AB59}">
      <dgm:prSet/>
      <dgm:spPr/>
      <dgm:t>
        <a:bodyPr/>
        <a:lstStyle/>
        <a:p>
          <a:endParaRPr lang="en-GB"/>
        </a:p>
      </dgm:t>
    </dgm:pt>
    <dgm:pt modelId="{87F7CC95-D940-4FE6-9B3A-8DB0CEC6ADF5}" type="sibTrans" cxnId="{6985C83E-1F7B-4B68-B700-FB2DDD92AB59}">
      <dgm:prSet/>
      <dgm:spPr/>
      <dgm:t>
        <a:bodyPr/>
        <a:lstStyle/>
        <a:p>
          <a:endParaRPr lang="en-GB"/>
        </a:p>
      </dgm:t>
    </dgm:pt>
    <dgm:pt modelId="{66776A7E-25F4-46ED-9EF2-AEA3C1C92B16}">
      <dgm:prSet phldrT="[Text]"/>
      <dgm:spPr/>
      <dgm:t>
        <a:bodyPr/>
        <a:lstStyle/>
        <a:p>
          <a:r>
            <a:rPr lang="en-GB">
              <a:latin typeface="Arial" panose="020B0604020202020204" pitchFamily="34" charset="0"/>
              <a:cs typeface="Arial" panose="020B0604020202020204" pitchFamily="34" charset="0"/>
            </a:rPr>
            <a:t>Management accounts</a:t>
          </a:r>
        </a:p>
      </dgm:t>
    </dgm:pt>
    <dgm:pt modelId="{2B556013-D0EE-4D8F-AB31-E748028FC290}" type="parTrans" cxnId="{3950CF36-EFCC-46C3-BF96-4F3A5FE95161}">
      <dgm:prSet/>
      <dgm:spPr/>
      <dgm:t>
        <a:bodyPr/>
        <a:lstStyle/>
        <a:p>
          <a:endParaRPr lang="en-GB"/>
        </a:p>
      </dgm:t>
    </dgm:pt>
    <dgm:pt modelId="{866F3AF3-1BD0-40AE-9C98-CB4FBF9C8BED}" type="sibTrans" cxnId="{3950CF36-EFCC-46C3-BF96-4F3A5FE95161}">
      <dgm:prSet/>
      <dgm:spPr/>
      <dgm:t>
        <a:bodyPr/>
        <a:lstStyle/>
        <a:p>
          <a:endParaRPr lang="en-GB"/>
        </a:p>
      </dgm:t>
    </dgm:pt>
    <dgm:pt modelId="{C1883A8F-BD90-44CB-BD6E-6BE413433327}">
      <dgm:prSet phldrT="[Text]"/>
      <dgm:spPr/>
      <dgm:t>
        <a:bodyPr/>
        <a:lstStyle/>
        <a:p>
          <a:r>
            <a:rPr lang="en-GB">
              <a:latin typeface="Arial" panose="020B0604020202020204" pitchFamily="34" charset="0"/>
              <a:cs typeface="Arial" panose="020B0604020202020204" pitchFamily="34" charset="0"/>
            </a:rPr>
            <a:t>Partnership funding</a:t>
          </a:r>
        </a:p>
      </dgm:t>
    </dgm:pt>
    <dgm:pt modelId="{31CC4ACC-BBD4-407B-86CB-96ACEFFE249C}" type="parTrans" cxnId="{22E4A433-B816-4D19-B65B-1F9C3989A798}">
      <dgm:prSet/>
      <dgm:spPr/>
      <dgm:t>
        <a:bodyPr/>
        <a:lstStyle/>
        <a:p>
          <a:endParaRPr lang="en-GB"/>
        </a:p>
      </dgm:t>
    </dgm:pt>
    <dgm:pt modelId="{53F974E7-E0C9-4DFA-93B0-8E79215709ED}" type="sibTrans" cxnId="{22E4A433-B816-4D19-B65B-1F9C3989A798}">
      <dgm:prSet/>
      <dgm:spPr/>
      <dgm:t>
        <a:bodyPr/>
        <a:lstStyle/>
        <a:p>
          <a:endParaRPr lang="en-GB"/>
        </a:p>
      </dgm:t>
    </dgm:pt>
    <dgm:pt modelId="{EE70A191-3DB4-4C13-84FE-B4F90F4CABD9}">
      <dgm:prSet phldrT="[Text]"/>
      <dgm:spPr/>
      <dgm:t>
        <a:bodyPr/>
        <a:lstStyle/>
        <a:p>
          <a:r>
            <a:rPr lang="en-GB">
              <a:latin typeface="Arial" panose="020B0604020202020204" pitchFamily="34" charset="0"/>
              <a:cs typeface="Arial" panose="020B0604020202020204" pitchFamily="34" charset="0"/>
            </a:rPr>
            <a:t>Procurement method statement</a:t>
          </a:r>
        </a:p>
      </dgm:t>
    </dgm:pt>
    <dgm:pt modelId="{543A390B-3926-484B-93E9-7708BBE94973}" type="parTrans" cxnId="{737C5E29-60C3-4A78-8BEA-8AD07D57F3D6}">
      <dgm:prSet/>
      <dgm:spPr/>
      <dgm:t>
        <a:bodyPr/>
        <a:lstStyle/>
        <a:p>
          <a:endParaRPr lang="en-GB"/>
        </a:p>
      </dgm:t>
    </dgm:pt>
    <dgm:pt modelId="{BC61EE72-6E3B-4361-86A8-F9982C8D4C2F}" type="sibTrans" cxnId="{737C5E29-60C3-4A78-8BEA-8AD07D57F3D6}">
      <dgm:prSet/>
      <dgm:spPr/>
      <dgm:t>
        <a:bodyPr/>
        <a:lstStyle/>
        <a:p>
          <a:endParaRPr lang="en-GB"/>
        </a:p>
      </dgm:t>
    </dgm:pt>
    <dgm:pt modelId="{0BE50CDB-32DB-4BBF-BD0F-C13045401B9E}">
      <dgm:prSet phldrT="[Text]"/>
      <dgm:spPr/>
      <dgm:t>
        <a:bodyPr/>
        <a:lstStyle/>
        <a:p>
          <a:r>
            <a:rPr lang="en-GB">
              <a:latin typeface="Arial" panose="020B0604020202020204" pitchFamily="34" charset="0"/>
              <a:cs typeface="Arial" panose="020B0604020202020204" pitchFamily="34" charset="0"/>
            </a:rPr>
            <a:t>Costed risk register</a:t>
          </a:r>
        </a:p>
      </dgm:t>
    </dgm:pt>
    <dgm:pt modelId="{3E40958A-15DA-4CC5-8E3A-A7B64C5F8CCD}" type="parTrans" cxnId="{A4B4BE1D-DA25-4913-AF68-FE7DB0FB7E41}">
      <dgm:prSet/>
      <dgm:spPr/>
      <dgm:t>
        <a:bodyPr/>
        <a:lstStyle/>
        <a:p>
          <a:endParaRPr lang="en-GB"/>
        </a:p>
      </dgm:t>
    </dgm:pt>
    <dgm:pt modelId="{BB3F8B54-36E8-4E2C-8E8A-14462E7843C5}" type="sibTrans" cxnId="{A4B4BE1D-DA25-4913-AF68-FE7DB0FB7E41}">
      <dgm:prSet/>
      <dgm:spPr/>
      <dgm:t>
        <a:bodyPr/>
        <a:lstStyle/>
        <a:p>
          <a:endParaRPr lang="en-GB"/>
        </a:p>
      </dgm:t>
    </dgm:pt>
    <dgm:pt modelId="{5117C6EE-7ED2-4D27-98E9-8FD4D6849621}" type="pres">
      <dgm:prSet presAssocID="{9F2F5E43-FB0B-4E37-B89A-1108A37F678C}" presName="Name0" presStyleCnt="0">
        <dgm:presLayoutVars>
          <dgm:dir/>
          <dgm:resizeHandles val="exact"/>
        </dgm:presLayoutVars>
      </dgm:prSet>
      <dgm:spPr/>
    </dgm:pt>
    <dgm:pt modelId="{6B50535C-C394-4F89-8477-DF4A0AEE5748}" type="pres">
      <dgm:prSet presAssocID="{C8EA84B7-0613-4DCE-955A-C471BE943254}" presName="Name5" presStyleLbl="vennNode1" presStyleIdx="0" presStyleCnt="5">
        <dgm:presLayoutVars>
          <dgm:bulletEnabled val="1"/>
        </dgm:presLayoutVars>
      </dgm:prSet>
      <dgm:spPr/>
    </dgm:pt>
    <dgm:pt modelId="{99FE864C-3809-4A5F-84DC-2348932580AF}" type="pres">
      <dgm:prSet presAssocID="{87F7CC95-D940-4FE6-9B3A-8DB0CEC6ADF5}" presName="space" presStyleCnt="0"/>
      <dgm:spPr/>
    </dgm:pt>
    <dgm:pt modelId="{9C814786-473F-4C18-849A-2A5744865BDE}" type="pres">
      <dgm:prSet presAssocID="{66776A7E-25F4-46ED-9EF2-AEA3C1C92B16}" presName="Name5" presStyleLbl="vennNode1" presStyleIdx="1" presStyleCnt="5">
        <dgm:presLayoutVars>
          <dgm:bulletEnabled val="1"/>
        </dgm:presLayoutVars>
      </dgm:prSet>
      <dgm:spPr/>
    </dgm:pt>
    <dgm:pt modelId="{D9138B90-93FE-42E0-AD0F-4DFFFA1D5233}" type="pres">
      <dgm:prSet presAssocID="{866F3AF3-1BD0-40AE-9C98-CB4FBF9C8BED}" presName="space" presStyleCnt="0"/>
      <dgm:spPr/>
    </dgm:pt>
    <dgm:pt modelId="{2B171CD3-5FA4-4E5E-BA3D-6163DBA5DDC9}" type="pres">
      <dgm:prSet presAssocID="{C1883A8F-BD90-44CB-BD6E-6BE413433327}" presName="Name5" presStyleLbl="vennNode1" presStyleIdx="2" presStyleCnt="5">
        <dgm:presLayoutVars>
          <dgm:bulletEnabled val="1"/>
        </dgm:presLayoutVars>
      </dgm:prSet>
      <dgm:spPr/>
    </dgm:pt>
    <dgm:pt modelId="{82528BA8-BEE0-4110-8767-FA735349D7FD}" type="pres">
      <dgm:prSet presAssocID="{53F974E7-E0C9-4DFA-93B0-8E79215709ED}" presName="space" presStyleCnt="0"/>
      <dgm:spPr/>
    </dgm:pt>
    <dgm:pt modelId="{B8CE5C48-86EC-4448-9F0B-B986F2ED667B}" type="pres">
      <dgm:prSet presAssocID="{EE70A191-3DB4-4C13-84FE-B4F90F4CABD9}" presName="Name5" presStyleLbl="vennNode1" presStyleIdx="3" presStyleCnt="5">
        <dgm:presLayoutVars>
          <dgm:bulletEnabled val="1"/>
        </dgm:presLayoutVars>
      </dgm:prSet>
      <dgm:spPr/>
    </dgm:pt>
    <dgm:pt modelId="{31B101B5-6773-47AE-96F0-4AD031D84EC7}" type="pres">
      <dgm:prSet presAssocID="{BC61EE72-6E3B-4361-86A8-F9982C8D4C2F}" presName="space" presStyleCnt="0"/>
      <dgm:spPr/>
    </dgm:pt>
    <dgm:pt modelId="{DD391912-5FB8-486C-BE04-0C6E09485241}" type="pres">
      <dgm:prSet presAssocID="{0BE50CDB-32DB-4BBF-BD0F-C13045401B9E}" presName="Name5" presStyleLbl="vennNode1" presStyleIdx="4" presStyleCnt="5">
        <dgm:presLayoutVars>
          <dgm:bulletEnabled val="1"/>
        </dgm:presLayoutVars>
      </dgm:prSet>
      <dgm:spPr/>
    </dgm:pt>
  </dgm:ptLst>
  <dgm:cxnLst>
    <dgm:cxn modelId="{46C28119-28D6-452D-9863-5FF41AF231F1}" type="presOf" srcId="{9F2F5E43-FB0B-4E37-B89A-1108A37F678C}" destId="{5117C6EE-7ED2-4D27-98E9-8FD4D6849621}" srcOrd="0" destOrd="0" presId="urn:microsoft.com/office/officeart/2005/8/layout/venn3"/>
    <dgm:cxn modelId="{A4B4BE1D-DA25-4913-AF68-FE7DB0FB7E41}" srcId="{9F2F5E43-FB0B-4E37-B89A-1108A37F678C}" destId="{0BE50CDB-32DB-4BBF-BD0F-C13045401B9E}" srcOrd="4" destOrd="0" parTransId="{3E40958A-15DA-4CC5-8E3A-A7B64C5F8CCD}" sibTransId="{BB3F8B54-36E8-4E2C-8E8A-14462E7843C5}"/>
    <dgm:cxn modelId="{737C5E29-60C3-4A78-8BEA-8AD07D57F3D6}" srcId="{9F2F5E43-FB0B-4E37-B89A-1108A37F678C}" destId="{EE70A191-3DB4-4C13-84FE-B4F90F4CABD9}" srcOrd="3" destOrd="0" parTransId="{543A390B-3926-484B-93E9-7708BBE94973}" sibTransId="{BC61EE72-6E3B-4361-86A8-F9982C8D4C2F}"/>
    <dgm:cxn modelId="{22E4A433-B816-4D19-B65B-1F9C3989A798}" srcId="{9F2F5E43-FB0B-4E37-B89A-1108A37F678C}" destId="{C1883A8F-BD90-44CB-BD6E-6BE413433327}" srcOrd="2" destOrd="0" parTransId="{31CC4ACC-BBD4-407B-86CB-96ACEFFE249C}" sibTransId="{53F974E7-E0C9-4DFA-93B0-8E79215709ED}"/>
    <dgm:cxn modelId="{3950CF36-EFCC-46C3-BF96-4F3A5FE95161}" srcId="{9F2F5E43-FB0B-4E37-B89A-1108A37F678C}" destId="{66776A7E-25F4-46ED-9EF2-AEA3C1C92B16}" srcOrd="1" destOrd="0" parTransId="{2B556013-D0EE-4D8F-AB31-E748028FC290}" sibTransId="{866F3AF3-1BD0-40AE-9C98-CB4FBF9C8BED}"/>
    <dgm:cxn modelId="{6985C83E-1F7B-4B68-B700-FB2DDD92AB59}" srcId="{9F2F5E43-FB0B-4E37-B89A-1108A37F678C}" destId="{C8EA84B7-0613-4DCE-955A-C471BE943254}" srcOrd="0" destOrd="0" parTransId="{38274ED5-7970-47EE-A679-F6B44CB4A44E}" sibTransId="{87F7CC95-D940-4FE6-9B3A-8DB0CEC6ADF5}"/>
    <dgm:cxn modelId="{0D424472-9996-47DD-841D-FD3FE2EE8A0A}" type="presOf" srcId="{C1883A8F-BD90-44CB-BD6E-6BE413433327}" destId="{2B171CD3-5FA4-4E5E-BA3D-6163DBA5DDC9}" srcOrd="0" destOrd="0" presId="urn:microsoft.com/office/officeart/2005/8/layout/venn3"/>
    <dgm:cxn modelId="{700F0594-A451-4303-B09B-0BDFDC5BB39E}" type="presOf" srcId="{EE70A191-3DB4-4C13-84FE-B4F90F4CABD9}" destId="{B8CE5C48-86EC-4448-9F0B-B986F2ED667B}" srcOrd="0" destOrd="0" presId="urn:microsoft.com/office/officeart/2005/8/layout/venn3"/>
    <dgm:cxn modelId="{2009E5E0-8362-4075-BD03-AF061440DD18}" type="presOf" srcId="{0BE50CDB-32DB-4BBF-BD0F-C13045401B9E}" destId="{DD391912-5FB8-486C-BE04-0C6E09485241}" srcOrd="0" destOrd="0" presId="urn:microsoft.com/office/officeart/2005/8/layout/venn3"/>
    <dgm:cxn modelId="{45585AE8-1AD7-46EC-BF36-E23943C35CA2}" type="presOf" srcId="{66776A7E-25F4-46ED-9EF2-AEA3C1C92B16}" destId="{9C814786-473F-4C18-849A-2A5744865BDE}" srcOrd="0" destOrd="0" presId="urn:microsoft.com/office/officeart/2005/8/layout/venn3"/>
    <dgm:cxn modelId="{68BDA1ED-6F97-4E39-81DB-0857B2C23C2B}" type="presOf" srcId="{C8EA84B7-0613-4DCE-955A-C471BE943254}" destId="{6B50535C-C394-4F89-8477-DF4A0AEE5748}" srcOrd="0" destOrd="0" presId="urn:microsoft.com/office/officeart/2005/8/layout/venn3"/>
    <dgm:cxn modelId="{0D703925-4EE5-4A80-A59F-A2312D9686D4}" type="presParOf" srcId="{5117C6EE-7ED2-4D27-98E9-8FD4D6849621}" destId="{6B50535C-C394-4F89-8477-DF4A0AEE5748}" srcOrd="0" destOrd="0" presId="urn:microsoft.com/office/officeart/2005/8/layout/venn3"/>
    <dgm:cxn modelId="{27D0CA4E-68C7-4617-9174-5C619F9BFD47}" type="presParOf" srcId="{5117C6EE-7ED2-4D27-98E9-8FD4D6849621}" destId="{99FE864C-3809-4A5F-84DC-2348932580AF}" srcOrd="1" destOrd="0" presId="urn:microsoft.com/office/officeart/2005/8/layout/venn3"/>
    <dgm:cxn modelId="{E8F95D47-B56F-4A44-A9CA-2C446114B79E}" type="presParOf" srcId="{5117C6EE-7ED2-4D27-98E9-8FD4D6849621}" destId="{9C814786-473F-4C18-849A-2A5744865BDE}" srcOrd="2" destOrd="0" presId="urn:microsoft.com/office/officeart/2005/8/layout/venn3"/>
    <dgm:cxn modelId="{C20D646E-BC3D-435F-9C1B-4F4EDECF2856}" type="presParOf" srcId="{5117C6EE-7ED2-4D27-98E9-8FD4D6849621}" destId="{D9138B90-93FE-42E0-AD0F-4DFFFA1D5233}" srcOrd="3" destOrd="0" presId="urn:microsoft.com/office/officeart/2005/8/layout/venn3"/>
    <dgm:cxn modelId="{61791A22-3574-4840-B9BF-00D259BFAC9E}" type="presParOf" srcId="{5117C6EE-7ED2-4D27-98E9-8FD4D6849621}" destId="{2B171CD3-5FA4-4E5E-BA3D-6163DBA5DDC9}" srcOrd="4" destOrd="0" presId="urn:microsoft.com/office/officeart/2005/8/layout/venn3"/>
    <dgm:cxn modelId="{FCBF791A-8A0C-4893-83F3-FDF8D000BCC3}" type="presParOf" srcId="{5117C6EE-7ED2-4D27-98E9-8FD4D6849621}" destId="{82528BA8-BEE0-4110-8767-FA735349D7FD}" srcOrd="5" destOrd="0" presId="urn:microsoft.com/office/officeart/2005/8/layout/venn3"/>
    <dgm:cxn modelId="{D3CD3307-BBE0-4B91-A433-90E4FFDF2133}" type="presParOf" srcId="{5117C6EE-7ED2-4D27-98E9-8FD4D6849621}" destId="{B8CE5C48-86EC-4448-9F0B-B986F2ED667B}" srcOrd="6" destOrd="0" presId="urn:microsoft.com/office/officeart/2005/8/layout/venn3"/>
    <dgm:cxn modelId="{D62E37D6-A529-4B5D-8472-550B0B4EA221}" type="presParOf" srcId="{5117C6EE-7ED2-4D27-98E9-8FD4D6849621}" destId="{31B101B5-6773-47AE-96F0-4AD031D84EC7}" srcOrd="7" destOrd="0" presId="urn:microsoft.com/office/officeart/2005/8/layout/venn3"/>
    <dgm:cxn modelId="{C2500132-7428-4073-8EB7-4972D19CB24D}" type="presParOf" srcId="{5117C6EE-7ED2-4D27-98E9-8FD4D6849621}" destId="{DD391912-5FB8-486C-BE04-0C6E09485241}" srcOrd="8" destOrd="0" presId="urn:microsoft.com/office/officeart/2005/8/layout/venn3"/>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754593C-C0FD-4DC7-8A67-D7192C2247CD}" type="doc">
      <dgm:prSet loTypeId="urn:microsoft.com/office/officeart/2005/8/layout/pyramid2" loCatId="list" qsTypeId="urn:microsoft.com/office/officeart/2005/8/quickstyle/simple1" qsCatId="simple" csTypeId="urn:microsoft.com/office/officeart/2005/8/colors/accent1_2" csCatId="accent1" phldr="1"/>
      <dgm:spPr/>
    </dgm:pt>
    <dgm:pt modelId="{73748C7F-1A90-45FA-9280-E8A25A3A9AB9}">
      <dgm:prSet phldrT="[Text]"/>
      <dgm:spPr>
        <a:ln>
          <a:solidFill>
            <a:srgbClr val="7030A0"/>
          </a:solidFill>
        </a:ln>
      </dgm:spPr>
      <dgm:t>
        <a:bodyPr/>
        <a:lstStyle/>
        <a:p>
          <a:r>
            <a:rPr lang="en-GB"/>
            <a:t>Must be specific to your MEND Project</a:t>
          </a:r>
        </a:p>
      </dgm:t>
    </dgm:pt>
    <dgm:pt modelId="{533CB9A4-5DD4-4EF3-83F4-960F9F0EA82C}" type="parTrans" cxnId="{0EBC42CB-F692-4E5E-8BC7-4DBFBD44EADA}">
      <dgm:prSet/>
      <dgm:spPr/>
      <dgm:t>
        <a:bodyPr/>
        <a:lstStyle/>
        <a:p>
          <a:endParaRPr lang="en-GB"/>
        </a:p>
      </dgm:t>
    </dgm:pt>
    <dgm:pt modelId="{7078B5B8-1567-4411-A768-7F3AD7DDC7F8}" type="sibTrans" cxnId="{0EBC42CB-F692-4E5E-8BC7-4DBFBD44EADA}">
      <dgm:prSet/>
      <dgm:spPr/>
      <dgm:t>
        <a:bodyPr/>
        <a:lstStyle/>
        <a:p>
          <a:endParaRPr lang="en-GB"/>
        </a:p>
      </dgm:t>
    </dgm:pt>
    <dgm:pt modelId="{76335DCC-12AA-4DE4-A442-BC644ADBB92C}">
      <dgm:prSet phldrT="[Text]"/>
      <dgm:spPr>
        <a:ln>
          <a:solidFill>
            <a:srgbClr val="7030A0"/>
          </a:solidFill>
        </a:ln>
      </dgm:spPr>
      <dgm:t>
        <a:bodyPr/>
        <a:lstStyle/>
        <a:p>
          <a:r>
            <a:rPr lang="en-GB"/>
            <a:t>Inclusivity and relevance – Let’s Create</a:t>
          </a:r>
        </a:p>
      </dgm:t>
    </dgm:pt>
    <dgm:pt modelId="{68D1B25C-84FD-43E2-9832-523E4F84F31B}" type="parTrans" cxnId="{5E7430E9-FA22-4164-A0A3-EF76A7434360}">
      <dgm:prSet/>
      <dgm:spPr/>
      <dgm:t>
        <a:bodyPr/>
        <a:lstStyle/>
        <a:p>
          <a:endParaRPr lang="en-GB"/>
        </a:p>
      </dgm:t>
    </dgm:pt>
    <dgm:pt modelId="{4CC611F9-E7FB-429C-A265-5B9C53C28424}" type="sibTrans" cxnId="{5E7430E9-FA22-4164-A0A3-EF76A7434360}">
      <dgm:prSet/>
      <dgm:spPr/>
      <dgm:t>
        <a:bodyPr/>
        <a:lstStyle/>
        <a:p>
          <a:endParaRPr lang="en-GB"/>
        </a:p>
      </dgm:t>
    </dgm:pt>
    <dgm:pt modelId="{441C0DC9-1E62-4095-9D94-9730274EE428}">
      <dgm:prSet phldrT="[Text]"/>
      <dgm:spPr>
        <a:ln>
          <a:solidFill>
            <a:srgbClr val="7030A0"/>
          </a:solidFill>
        </a:ln>
      </dgm:spPr>
      <dgm:t>
        <a:bodyPr/>
        <a:lstStyle/>
        <a:p>
          <a:r>
            <a:rPr lang="en-GB"/>
            <a:t>Diversity and equality</a:t>
          </a:r>
        </a:p>
      </dgm:t>
    </dgm:pt>
    <dgm:pt modelId="{A936CC0E-0F1C-47C9-B223-BA1592CFE95A}" type="parTrans" cxnId="{FA699881-7D73-44BD-8A1E-8356AA0C5B91}">
      <dgm:prSet/>
      <dgm:spPr/>
      <dgm:t>
        <a:bodyPr/>
        <a:lstStyle/>
        <a:p>
          <a:endParaRPr lang="en-GB"/>
        </a:p>
      </dgm:t>
    </dgm:pt>
    <dgm:pt modelId="{9322D663-B92C-4F0F-B54A-2B013BFFC7EE}" type="sibTrans" cxnId="{FA699881-7D73-44BD-8A1E-8356AA0C5B91}">
      <dgm:prSet/>
      <dgm:spPr/>
      <dgm:t>
        <a:bodyPr/>
        <a:lstStyle/>
        <a:p>
          <a:endParaRPr lang="en-GB"/>
        </a:p>
      </dgm:t>
    </dgm:pt>
    <dgm:pt modelId="{B7F7CE18-DB75-4344-8AED-876FCE78F913}" type="pres">
      <dgm:prSet presAssocID="{9754593C-C0FD-4DC7-8A67-D7192C2247CD}" presName="compositeShape" presStyleCnt="0">
        <dgm:presLayoutVars>
          <dgm:dir/>
          <dgm:resizeHandles/>
        </dgm:presLayoutVars>
      </dgm:prSet>
      <dgm:spPr/>
    </dgm:pt>
    <dgm:pt modelId="{45B002AD-1C29-4928-8DFD-942E31BA9B5F}" type="pres">
      <dgm:prSet presAssocID="{9754593C-C0FD-4DC7-8A67-D7192C2247CD}" presName="pyramid" presStyleLbl="node1" presStyleIdx="0" presStyleCnt="1"/>
      <dgm:spPr>
        <a:solidFill>
          <a:srgbClr val="B0A9F3"/>
        </a:solidFill>
      </dgm:spPr>
    </dgm:pt>
    <dgm:pt modelId="{2837D753-A7D2-496F-970C-40DEB21011CE}" type="pres">
      <dgm:prSet presAssocID="{9754593C-C0FD-4DC7-8A67-D7192C2247CD}" presName="theList" presStyleCnt="0"/>
      <dgm:spPr/>
    </dgm:pt>
    <dgm:pt modelId="{EFAB31C3-EBA8-442C-8EA8-B824A0957B93}" type="pres">
      <dgm:prSet presAssocID="{73748C7F-1A90-45FA-9280-E8A25A3A9AB9}" presName="aNode" presStyleLbl="fgAcc1" presStyleIdx="0" presStyleCnt="3">
        <dgm:presLayoutVars>
          <dgm:bulletEnabled val="1"/>
        </dgm:presLayoutVars>
      </dgm:prSet>
      <dgm:spPr/>
    </dgm:pt>
    <dgm:pt modelId="{09FC0893-AA49-4B55-9EB1-6F278675754D}" type="pres">
      <dgm:prSet presAssocID="{73748C7F-1A90-45FA-9280-E8A25A3A9AB9}" presName="aSpace" presStyleCnt="0"/>
      <dgm:spPr/>
    </dgm:pt>
    <dgm:pt modelId="{02DE8863-1AD1-48E4-897D-096911A95DA2}" type="pres">
      <dgm:prSet presAssocID="{76335DCC-12AA-4DE4-A442-BC644ADBB92C}" presName="aNode" presStyleLbl="fgAcc1" presStyleIdx="1" presStyleCnt="3">
        <dgm:presLayoutVars>
          <dgm:bulletEnabled val="1"/>
        </dgm:presLayoutVars>
      </dgm:prSet>
      <dgm:spPr/>
    </dgm:pt>
    <dgm:pt modelId="{481238F9-01E5-4F5C-85BE-BDB285104A96}" type="pres">
      <dgm:prSet presAssocID="{76335DCC-12AA-4DE4-A442-BC644ADBB92C}" presName="aSpace" presStyleCnt="0"/>
      <dgm:spPr/>
    </dgm:pt>
    <dgm:pt modelId="{25931CE3-5A7D-4D64-B197-BFF10DA13D05}" type="pres">
      <dgm:prSet presAssocID="{441C0DC9-1E62-4095-9D94-9730274EE428}" presName="aNode" presStyleLbl="fgAcc1" presStyleIdx="2" presStyleCnt="3">
        <dgm:presLayoutVars>
          <dgm:bulletEnabled val="1"/>
        </dgm:presLayoutVars>
      </dgm:prSet>
      <dgm:spPr/>
    </dgm:pt>
    <dgm:pt modelId="{5C46ADDA-F9D5-4CAF-8AF6-385FDE1AF629}" type="pres">
      <dgm:prSet presAssocID="{441C0DC9-1E62-4095-9D94-9730274EE428}" presName="aSpace" presStyleCnt="0"/>
      <dgm:spPr/>
    </dgm:pt>
  </dgm:ptLst>
  <dgm:cxnLst>
    <dgm:cxn modelId="{72060F3F-A758-4F72-8570-C92C5335204B}" type="presOf" srcId="{9754593C-C0FD-4DC7-8A67-D7192C2247CD}" destId="{B7F7CE18-DB75-4344-8AED-876FCE78F913}" srcOrd="0" destOrd="0" presId="urn:microsoft.com/office/officeart/2005/8/layout/pyramid2"/>
    <dgm:cxn modelId="{FA699881-7D73-44BD-8A1E-8356AA0C5B91}" srcId="{9754593C-C0FD-4DC7-8A67-D7192C2247CD}" destId="{441C0DC9-1E62-4095-9D94-9730274EE428}" srcOrd="2" destOrd="0" parTransId="{A936CC0E-0F1C-47C9-B223-BA1592CFE95A}" sibTransId="{9322D663-B92C-4F0F-B54A-2B013BFFC7EE}"/>
    <dgm:cxn modelId="{BFAED389-71D2-49F4-BB5E-CCEA6D0DF93F}" type="presOf" srcId="{76335DCC-12AA-4DE4-A442-BC644ADBB92C}" destId="{02DE8863-1AD1-48E4-897D-096911A95DA2}" srcOrd="0" destOrd="0" presId="urn:microsoft.com/office/officeart/2005/8/layout/pyramid2"/>
    <dgm:cxn modelId="{77AA7090-F6DF-49CE-8DC1-9FE2A95BEC77}" type="presOf" srcId="{73748C7F-1A90-45FA-9280-E8A25A3A9AB9}" destId="{EFAB31C3-EBA8-442C-8EA8-B824A0957B93}" srcOrd="0" destOrd="0" presId="urn:microsoft.com/office/officeart/2005/8/layout/pyramid2"/>
    <dgm:cxn modelId="{0EBC42CB-F692-4E5E-8BC7-4DBFBD44EADA}" srcId="{9754593C-C0FD-4DC7-8A67-D7192C2247CD}" destId="{73748C7F-1A90-45FA-9280-E8A25A3A9AB9}" srcOrd="0" destOrd="0" parTransId="{533CB9A4-5DD4-4EF3-83F4-960F9F0EA82C}" sibTransId="{7078B5B8-1567-4411-A768-7F3AD7DDC7F8}"/>
    <dgm:cxn modelId="{5E7430E9-FA22-4164-A0A3-EF76A7434360}" srcId="{9754593C-C0FD-4DC7-8A67-D7192C2247CD}" destId="{76335DCC-12AA-4DE4-A442-BC644ADBB92C}" srcOrd="1" destOrd="0" parTransId="{68D1B25C-84FD-43E2-9832-523E4F84F31B}" sibTransId="{4CC611F9-E7FB-429C-A265-5B9C53C28424}"/>
    <dgm:cxn modelId="{6B5C47EC-C56A-4FC3-93CD-0A0690CBF08A}" type="presOf" srcId="{441C0DC9-1E62-4095-9D94-9730274EE428}" destId="{25931CE3-5A7D-4D64-B197-BFF10DA13D05}" srcOrd="0" destOrd="0" presId="urn:microsoft.com/office/officeart/2005/8/layout/pyramid2"/>
    <dgm:cxn modelId="{69DBAA3E-D340-4B7B-93D9-AB86BB8A5F28}" type="presParOf" srcId="{B7F7CE18-DB75-4344-8AED-876FCE78F913}" destId="{45B002AD-1C29-4928-8DFD-942E31BA9B5F}" srcOrd="0" destOrd="0" presId="urn:microsoft.com/office/officeart/2005/8/layout/pyramid2"/>
    <dgm:cxn modelId="{3A5420F1-5C98-4C73-BF90-46CEF180F310}" type="presParOf" srcId="{B7F7CE18-DB75-4344-8AED-876FCE78F913}" destId="{2837D753-A7D2-496F-970C-40DEB21011CE}" srcOrd="1" destOrd="0" presId="urn:microsoft.com/office/officeart/2005/8/layout/pyramid2"/>
    <dgm:cxn modelId="{BEA07A1E-04E1-4F48-B92B-86629D2EC269}" type="presParOf" srcId="{2837D753-A7D2-496F-970C-40DEB21011CE}" destId="{EFAB31C3-EBA8-442C-8EA8-B824A0957B93}" srcOrd="0" destOrd="0" presId="urn:microsoft.com/office/officeart/2005/8/layout/pyramid2"/>
    <dgm:cxn modelId="{8598BA5B-FC72-493A-ADC4-53540E48EF07}" type="presParOf" srcId="{2837D753-A7D2-496F-970C-40DEB21011CE}" destId="{09FC0893-AA49-4B55-9EB1-6F278675754D}" srcOrd="1" destOrd="0" presId="urn:microsoft.com/office/officeart/2005/8/layout/pyramid2"/>
    <dgm:cxn modelId="{67697C63-DF3E-445B-9E8A-5BD4DE996F98}" type="presParOf" srcId="{2837D753-A7D2-496F-970C-40DEB21011CE}" destId="{02DE8863-1AD1-48E4-897D-096911A95DA2}" srcOrd="2" destOrd="0" presId="urn:microsoft.com/office/officeart/2005/8/layout/pyramid2"/>
    <dgm:cxn modelId="{477CDCC7-9527-4C64-9CEA-D112F2AFA895}" type="presParOf" srcId="{2837D753-A7D2-496F-970C-40DEB21011CE}" destId="{481238F9-01E5-4F5C-85BE-BDB285104A96}" srcOrd="3" destOrd="0" presId="urn:microsoft.com/office/officeart/2005/8/layout/pyramid2"/>
    <dgm:cxn modelId="{2D3AD737-1935-4C56-91CF-97F9F76A25AE}" type="presParOf" srcId="{2837D753-A7D2-496F-970C-40DEB21011CE}" destId="{25931CE3-5A7D-4D64-B197-BFF10DA13D05}" srcOrd="4" destOrd="0" presId="urn:microsoft.com/office/officeart/2005/8/layout/pyramid2"/>
    <dgm:cxn modelId="{E4677157-623B-420B-99E6-EC93D42B8CA2}" type="presParOf" srcId="{2837D753-A7D2-496F-970C-40DEB21011CE}" destId="{5C46ADDA-F9D5-4CAF-8AF6-385FDE1AF629}" srcOrd="5" destOrd="0" presId="urn:microsoft.com/office/officeart/2005/8/layout/pyramid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1B6327C-5FE1-44ED-944D-624C49019607}" type="doc">
      <dgm:prSet loTypeId="urn:microsoft.com/office/officeart/2005/8/layout/chevron1" loCatId="process" qsTypeId="urn:microsoft.com/office/officeart/2005/8/quickstyle/simple1" qsCatId="simple" csTypeId="urn:microsoft.com/office/officeart/2005/8/colors/accent1_2" csCatId="accent1" phldr="1"/>
      <dgm:spPr/>
    </dgm:pt>
    <dgm:pt modelId="{070C043D-B002-42F3-A985-882B5B8079B9}">
      <dgm:prSet phldrT="[Text]"/>
      <dgm:spPr/>
      <dgm:t>
        <a:bodyPr/>
        <a:lstStyle/>
        <a:p>
          <a:r>
            <a:rPr lang="en-GB"/>
            <a:t>Costs in risk register</a:t>
          </a:r>
        </a:p>
      </dgm:t>
    </dgm:pt>
    <dgm:pt modelId="{B208770D-01C6-4EEC-875F-C3E495078892}" type="parTrans" cxnId="{60426EC4-DC79-4D3B-B88A-F07529AF277F}">
      <dgm:prSet/>
      <dgm:spPr/>
      <dgm:t>
        <a:bodyPr/>
        <a:lstStyle/>
        <a:p>
          <a:endParaRPr lang="en-GB"/>
        </a:p>
      </dgm:t>
    </dgm:pt>
    <dgm:pt modelId="{3AA7FA8E-5F6C-48D6-B1EF-FE5EBE11289D}" type="sibTrans" cxnId="{60426EC4-DC79-4D3B-B88A-F07529AF277F}">
      <dgm:prSet/>
      <dgm:spPr/>
      <dgm:t>
        <a:bodyPr/>
        <a:lstStyle/>
        <a:p>
          <a:endParaRPr lang="en-GB"/>
        </a:p>
      </dgm:t>
    </dgm:pt>
    <dgm:pt modelId="{25FCC850-39E5-4EF0-9D15-228A82542660}">
      <dgm:prSet phldrT="[Text]"/>
      <dgm:spPr/>
      <dgm:t>
        <a:bodyPr/>
        <a:lstStyle/>
        <a:p>
          <a:r>
            <a:rPr lang="en-GB"/>
            <a:t>Contingency amount in cost plan and budget</a:t>
          </a:r>
        </a:p>
      </dgm:t>
    </dgm:pt>
    <dgm:pt modelId="{246C1A0B-8E96-4669-B33A-4E2EC675A269}" type="parTrans" cxnId="{E0AA2847-51C0-431B-897E-D48656A989F0}">
      <dgm:prSet/>
      <dgm:spPr/>
      <dgm:t>
        <a:bodyPr/>
        <a:lstStyle/>
        <a:p>
          <a:endParaRPr lang="en-GB"/>
        </a:p>
      </dgm:t>
    </dgm:pt>
    <dgm:pt modelId="{BCD6F601-AFB6-4B82-946F-77F80C50FE40}" type="sibTrans" cxnId="{E0AA2847-51C0-431B-897E-D48656A989F0}">
      <dgm:prSet/>
      <dgm:spPr/>
      <dgm:t>
        <a:bodyPr/>
        <a:lstStyle/>
        <a:p>
          <a:endParaRPr lang="en-GB"/>
        </a:p>
      </dgm:t>
    </dgm:pt>
    <dgm:pt modelId="{02968162-DD26-4F8A-A43F-852D82D3C800}" type="pres">
      <dgm:prSet presAssocID="{41B6327C-5FE1-44ED-944D-624C49019607}" presName="Name0" presStyleCnt="0">
        <dgm:presLayoutVars>
          <dgm:dir/>
          <dgm:animLvl val="lvl"/>
          <dgm:resizeHandles val="exact"/>
        </dgm:presLayoutVars>
      </dgm:prSet>
      <dgm:spPr/>
    </dgm:pt>
    <dgm:pt modelId="{E6620BBF-C0E1-4DBA-B838-3E750CE087CF}" type="pres">
      <dgm:prSet presAssocID="{070C043D-B002-42F3-A985-882B5B8079B9}" presName="parTxOnly" presStyleLbl="node1" presStyleIdx="0" presStyleCnt="2">
        <dgm:presLayoutVars>
          <dgm:chMax val="0"/>
          <dgm:chPref val="0"/>
          <dgm:bulletEnabled val="1"/>
        </dgm:presLayoutVars>
      </dgm:prSet>
      <dgm:spPr/>
    </dgm:pt>
    <dgm:pt modelId="{2D85B81C-DFBB-47DE-B6C6-4A92E8B903C3}" type="pres">
      <dgm:prSet presAssocID="{3AA7FA8E-5F6C-48D6-B1EF-FE5EBE11289D}" presName="parTxOnlySpace" presStyleCnt="0"/>
      <dgm:spPr/>
    </dgm:pt>
    <dgm:pt modelId="{A92C6EC4-76F3-4066-A5F0-9F1D50C77DD0}" type="pres">
      <dgm:prSet presAssocID="{25FCC850-39E5-4EF0-9D15-228A82542660}" presName="parTxOnly" presStyleLbl="node1" presStyleIdx="1" presStyleCnt="2">
        <dgm:presLayoutVars>
          <dgm:chMax val="0"/>
          <dgm:chPref val="0"/>
          <dgm:bulletEnabled val="1"/>
        </dgm:presLayoutVars>
      </dgm:prSet>
      <dgm:spPr/>
    </dgm:pt>
  </dgm:ptLst>
  <dgm:cxnLst>
    <dgm:cxn modelId="{C6F8253C-3F51-4B3B-B3A3-6CDEAD5C0243}" type="presOf" srcId="{25FCC850-39E5-4EF0-9D15-228A82542660}" destId="{A92C6EC4-76F3-4066-A5F0-9F1D50C77DD0}" srcOrd="0" destOrd="0" presId="urn:microsoft.com/office/officeart/2005/8/layout/chevron1"/>
    <dgm:cxn modelId="{E0AA2847-51C0-431B-897E-D48656A989F0}" srcId="{41B6327C-5FE1-44ED-944D-624C49019607}" destId="{25FCC850-39E5-4EF0-9D15-228A82542660}" srcOrd="1" destOrd="0" parTransId="{246C1A0B-8E96-4669-B33A-4E2EC675A269}" sibTransId="{BCD6F601-AFB6-4B82-946F-77F80C50FE40}"/>
    <dgm:cxn modelId="{90C27B8A-EE0E-4A4D-B47C-9805518B0437}" type="presOf" srcId="{41B6327C-5FE1-44ED-944D-624C49019607}" destId="{02968162-DD26-4F8A-A43F-852D82D3C800}" srcOrd="0" destOrd="0" presId="urn:microsoft.com/office/officeart/2005/8/layout/chevron1"/>
    <dgm:cxn modelId="{60426EC4-DC79-4D3B-B88A-F07529AF277F}" srcId="{41B6327C-5FE1-44ED-944D-624C49019607}" destId="{070C043D-B002-42F3-A985-882B5B8079B9}" srcOrd="0" destOrd="0" parTransId="{B208770D-01C6-4EEC-875F-C3E495078892}" sibTransId="{3AA7FA8E-5F6C-48D6-B1EF-FE5EBE11289D}"/>
    <dgm:cxn modelId="{B5A757FA-8E6A-419E-ACFA-2F9C21FE852A}" type="presOf" srcId="{070C043D-B002-42F3-A985-882B5B8079B9}" destId="{E6620BBF-C0E1-4DBA-B838-3E750CE087CF}" srcOrd="0" destOrd="0" presId="urn:microsoft.com/office/officeart/2005/8/layout/chevron1"/>
    <dgm:cxn modelId="{B522C685-755B-4507-A8D4-2CBA835E70B0}" type="presParOf" srcId="{02968162-DD26-4F8A-A43F-852D82D3C800}" destId="{E6620BBF-C0E1-4DBA-B838-3E750CE087CF}" srcOrd="0" destOrd="0" presId="urn:microsoft.com/office/officeart/2005/8/layout/chevron1"/>
    <dgm:cxn modelId="{CFBBD241-85CA-42F4-84A9-EA23CF1B66DB}" type="presParOf" srcId="{02968162-DD26-4F8A-A43F-852D82D3C800}" destId="{2D85B81C-DFBB-47DE-B6C6-4A92E8B903C3}" srcOrd="1" destOrd="0" presId="urn:microsoft.com/office/officeart/2005/8/layout/chevron1"/>
    <dgm:cxn modelId="{7D1BEEC2-D0F4-4B47-BD96-0385A3B9903E}" type="presParOf" srcId="{02968162-DD26-4F8A-A43F-852D82D3C800}" destId="{A92C6EC4-76F3-4066-A5F0-9F1D50C77DD0}" srcOrd="2" destOrd="0" presId="urn:microsoft.com/office/officeart/2005/8/layout/chevron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0EE3C5B-FD0D-45EB-B1F1-BF45E7709653}">
      <dsp:nvSpPr>
        <dsp:cNvPr id="0" name=""/>
        <dsp:cNvSpPr/>
      </dsp:nvSpPr>
      <dsp:spPr>
        <a:xfrm>
          <a:off x="1002" y="159681"/>
          <a:ext cx="1955750" cy="1955750"/>
        </a:xfrm>
        <a:prstGeom prst="ellipse">
          <a:avLst/>
        </a:prstGeom>
        <a:solidFill>
          <a:schemeClr val="accent5">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07631" tIns="19050" rIns="107631" bIns="19050" numCol="1" spcCol="1270" anchor="ctr" anchorCtr="0">
          <a:noAutofit/>
        </a:bodyPr>
        <a:lstStyle/>
        <a:p>
          <a:pPr marL="0" lvl="0" indent="0" algn="ctr" defTabSz="666750">
            <a:lnSpc>
              <a:spcPct val="90000"/>
            </a:lnSpc>
            <a:spcBef>
              <a:spcPct val="0"/>
            </a:spcBef>
            <a:spcAft>
              <a:spcPct val="35000"/>
            </a:spcAft>
            <a:buNone/>
          </a:pPr>
          <a:r>
            <a:rPr lang="en-GB" sz="1500" kern="1200">
              <a:latin typeface="Arial" panose="020B0604020202020204" pitchFamily="34" charset="0"/>
              <a:cs typeface="Arial" panose="020B0604020202020204" pitchFamily="34" charset="0"/>
            </a:rPr>
            <a:t>Cashflow</a:t>
          </a:r>
        </a:p>
      </dsp:txBody>
      <dsp:txXfrm>
        <a:off x="287415" y="446094"/>
        <a:ext cx="1382924" cy="1382924"/>
      </dsp:txXfrm>
    </dsp:sp>
    <dsp:sp modelId="{E43D76C8-A082-4350-858E-A41A40D1F8A0}">
      <dsp:nvSpPr>
        <dsp:cNvPr id="0" name=""/>
        <dsp:cNvSpPr/>
      </dsp:nvSpPr>
      <dsp:spPr>
        <a:xfrm>
          <a:off x="1565603" y="159681"/>
          <a:ext cx="1955750" cy="1955750"/>
        </a:xfrm>
        <a:prstGeom prst="ellipse">
          <a:avLst/>
        </a:prstGeom>
        <a:solidFill>
          <a:schemeClr val="accent5">
            <a:alpha val="50000"/>
            <a:hueOff val="-1689636"/>
            <a:satOff val="-4355"/>
            <a:lumOff val="-294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07631" tIns="19050" rIns="107631" bIns="19050" numCol="1" spcCol="1270" anchor="ctr" anchorCtr="0">
          <a:noAutofit/>
        </a:bodyPr>
        <a:lstStyle/>
        <a:p>
          <a:pPr marL="0" lvl="0" indent="0" algn="ctr" defTabSz="666750">
            <a:lnSpc>
              <a:spcPct val="90000"/>
            </a:lnSpc>
            <a:spcBef>
              <a:spcPct val="0"/>
            </a:spcBef>
            <a:spcAft>
              <a:spcPct val="35000"/>
            </a:spcAft>
            <a:buNone/>
          </a:pPr>
          <a:r>
            <a:rPr lang="en-GB" sz="1500" kern="1200">
              <a:latin typeface="Arial" panose="020B0604020202020204" pitchFamily="34" charset="0"/>
              <a:cs typeface="Arial" panose="020B0604020202020204" pitchFamily="34" charset="0"/>
            </a:rPr>
            <a:t>Cost plan</a:t>
          </a:r>
        </a:p>
      </dsp:txBody>
      <dsp:txXfrm>
        <a:off x="1852016" y="446094"/>
        <a:ext cx="1382924" cy="1382924"/>
      </dsp:txXfrm>
    </dsp:sp>
    <dsp:sp modelId="{7CCF2085-30B8-405E-B3E8-8A9EF066C348}">
      <dsp:nvSpPr>
        <dsp:cNvPr id="0" name=""/>
        <dsp:cNvSpPr/>
      </dsp:nvSpPr>
      <dsp:spPr>
        <a:xfrm>
          <a:off x="3130203" y="159681"/>
          <a:ext cx="1955750" cy="1955750"/>
        </a:xfrm>
        <a:prstGeom prst="ellipse">
          <a:avLst/>
        </a:prstGeom>
        <a:solidFill>
          <a:schemeClr val="accent5">
            <a:alpha val="50000"/>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07631" tIns="19050" rIns="107631" bIns="19050" numCol="1" spcCol="1270" anchor="ctr" anchorCtr="0">
          <a:noAutofit/>
        </a:bodyPr>
        <a:lstStyle/>
        <a:p>
          <a:pPr marL="0" lvl="0" indent="0" algn="ctr" defTabSz="666750">
            <a:lnSpc>
              <a:spcPct val="90000"/>
            </a:lnSpc>
            <a:spcBef>
              <a:spcPct val="0"/>
            </a:spcBef>
            <a:spcAft>
              <a:spcPct val="35000"/>
            </a:spcAft>
            <a:buNone/>
          </a:pPr>
          <a:r>
            <a:rPr lang="en-GB" sz="1500" kern="1200">
              <a:latin typeface="Arial" panose="020B0604020202020204" pitchFamily="34" charset="0"/>
              <a:cs typeface="Arial" panose="020B0604020202020204" pitchFamily="34" charset="0"/>
            </a:rPr>
            <a:t>Costed condition survey</a:t>
          </a:r>
        </a:p>
      </dsp:txBody>
      <dsp:txXfrm>
        <a:off x="3416616" y="446094"/>
        <a:ext cx="1382924" cy="1382924"/>
      </dsp:txXfrm>
    </dsp:sp>
    <dsp:sp modelId="{3CA0819B-A891-4F2C-A7D8-C1C402A69229}">
      <dsp:nvSpPr>
        <dsp:cNvPr id="0" name=""/>
        <dsp:cNvSpPr/>
      </dsp:nvSpPr>
      <dsp:spPr>
        <a:xfrm>
          <a:off x="4694803" y="159681"/>
          <a:ext cx="1955750" cy="1955750"/>
        </a:xfrm>
        <a:prstGeom prst="ellipse">
          <a:avLst/>
        </a:prstGeom>
        <a:solidFill>
          <a:schemeClr val="accent5">
            <a:alpha val="50000"/>
            <a:hueOff val="-5068907"/>
            <a:satOff val="-13064"/>
            <a:lumOff val="-882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07631" tIns="19050" rIns="107631" bIns="19050" numCol="1" spcCol="1270" anchor="ctr" anchorCtr="0">
          <a:noAutofit/>
        </a:bodyPr>
        <a:lstStyle/>
        <a:p>
          <a:pPr marL="0" lvl="0" indent="0" algn="ctr" defTabSz="666750">
            <a:lnSpc>
              <a:spcPct val="90000"/>
            </a:lnSpc>
            <a:spcBef>
              <a:spcPct val="0"/>
            </a:spcBef>
            <a:spcAft>
              <a:spcPct val="35000"/>
            </a:spcAft>
            <a:buNone/>
          </a:pPr>
          <a:r>
            <a:rPr lang="en-GB" sz="1500" kern="1200">
              <a:latin typeface="Arial" panose="020B0604020202020204" pitchFamily="34" charset="0"/>
              <a:cs typeface="Arial" panose="020B0604020202020204" pitchFamily="34" charset="0"/>
            </a:rPr>
            <a:t>Design specifications</a:t>
          </a:r>
        </a:p>
      </dsp:txBody>
      <dsp:txXfrm>
        <a:off x="4981216" y="446094"/>
        <a:ext cx="1382924" cy="1382924"/>
      </dsp:txXfrm>
    </dsp:sp>
    <dsp:sp modelId="{AC73F1AB-A6F4-45AF-AD59-7928CB17556F}">
      <dsp:nvSpPr>
        <dsp:cNvPr id="0" name=""/>
        <dsp:cNvSpPr/>
      </dsp:nvSpPr>
      <dsp:spPr>
        <a:xfrm>
          <a:off x="6259403" y="159681"/>
          <a:ext cx="1955750" cy="1955750"/>
        </a:xfrm>
        <a:prstGeom prst="ellipse">
          <a:avLst/>
        </a:prstGeom>
        <a:solidFill>
          <a:schemeClr val="accent5">
            <a:alpha val="50000"/>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07631" tIns="19050" rIns="107631" bIns="19050" numCol="1" spcCol="1270" anchor="ctr" anchorCtr="0">
          <a:noAutofit/>
        </a:bodyPr>
        <a:lstStyle/>
        <a:p>
          <a:pPr marL="0" lvl="0" indent="0" algn="ctr" defTabSz="666750">
            <a:lnSpc>
              <a:spcPct val="90000"/>
            </a:lnSpc>
            <a:spcBef>
              <a:spcPct val="0"/>
            </a:spcBef>
            <a:spcAft>
              <a:spcPct val="35000"/>
            </a:spcAft>
            <a:buNone/>
          </a:pPr>
          <a:r>
            <a:rPr lang="en-GB" sz="1500" kern="1200">
              <a:latin typeface="Arial" panose="020B0604020202020204" pitchFamily="34" charset="0"/>
              <a:cs typeface="Arial" panose="020B0604020202020204" pitchFamily="34" charset="0"/>
            </a:rPr>
            <a:t>Inclusivity and relevance statement</a:t>
          </a:r>
        </a:p>
      </dsp:txBody>
      <dsp:txXfrm>
        <a:off x="6545816" y="446094"/>
        <a:ext cx="1382924" cy="138292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50535C-C394-4F89-8477-DF4A0AEE5748}">
      <dsp:nvSpPr>
        <dsp:cNvPr id="0" name=""/>
        <dsp:cNvSpPr/>
      </dsp:nvSpPr>
      <dsp:spPr>
        <a:xfrm>
          <a:off x="992" y="931569"/>
          <a:ext cx="1934765" cy="1934765"/>
        </a:xfrm>
        <a:prstGeom prst="ellipse">
          <a:avLst/>
        </a:prstGeom>
        <a:solidFill>
          <a:schemeClr val="accent4">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06477" tIns="19050" rIns="106477" bIns="19050" numCol="1" spcCol="1270" anchor="ctr" anchorCtr="0">
          <a:noAutofit/>
        </a:bodyPr>
        <a:lstStyle/>
        <a:p>
          <a:pPr marL="0" lvl="0" indent="0" algn="ctr" defTabSz="666750">
            <a:lnSpc>
              <a:spcPct val="90000"/>
            </a:lnSpc>
            <a:spcBef>
              <a:spcPct val="0"/>
            </a:spcBef>
            <a:spcAft>
              <a:spcPct val="35000"/>
            </a:spcAft>
            <a:buNone/>
          </a:pPr>
          <a:r>
            <a:rPr lang="en-GB" sz="1500" kern="1200">
              <a:latin typeface="Arial" panose="020B0604020202020204" pitchFamily="34" charset="0"/>
              <a:cs typeface="Arial" panose="020B0604020202020204" pitchFamily="34" charset="0"/>
            </a:rPr>
            <a:t>Financial statements</a:t>
          </a:r>
        </a:p>
      </dsp:txBody>
      <dsp:txXfrm>
        <a:off x="284332" y="1214909"/>
        <a:ext cx="1368085" cy="1368085"/>
      </dsp:txXfrm>
    </dsp:sp>
    <dsp:sp modelId="{9C814786-473F-4C18-849A-2A5744865BDE}">
      <dsp:nvSpPr>
        <dsp:cNvPr id="0" name=""/>
        <dsp:cNvSpPr/>
      </dsp:nvSpPr>
      <dsp:spPr>
        <a:xfrm>
          <a:off x="1548804" y="931569"/>
          <a:ext cx="1934765" cy="1934765"/>
        </a:xfrm>
        <a:prstGeom prst="ellipse">
          <a:avLst/>
        </a:prstGeom>
        <a:solidFill>
          <a:schemeClr val="accent4">
            <a:alpha val="50000"/>
            <a:hueOff val="2450223"/>
            <a:satOff val="-10194"/>
            <a:lumOff val="240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06477" tIns="19050" rIns="106477" bIns="19050" numCol="1" spcCol="1270" anchor="ctr" anchorCtr="0">
          <a:noAutofit/>
        </a:bodyPr>
        <a:lstStyle/>
        <a:p>
          <a:pPr marL="0" lvl="0" indent="0" algn="ctr" defTabSz="666750">
            <a:lnSpc>
              <a:spcPct val="90000"/>
            </a:lnSpc>
            <a:spcBef>
              <a:spcPct val="0"/>
            </a:spcBef>
            <a:spcAft>
              <a:spcPct val="35000"/>
            </a:spcAft>
            <a:buNone/>
          </a:pPr>
          <a:r>
            <a:rPr lang="en-GB" sz="1500" kern="1200">
              <a:latin typeface="Arial" panose="020B0604020202020204" pitchFamily="34" charset="0"/>
              <a:cs typeface="Arial" panose="020B0604020202020204" pitchFamily="34" charset="0"/>
            </a:rPr>
            <a:t>Management accounts</a:t>
          </a:r>
        </a:p>
      </dsp:txBody>
      <dsp:txXfrm>
        <a:off x="1832144" y="1214909"/>
        <a:ext cx="1368085" cy="1368085"/>
      </dsp:txXfrm>
    </dsp:sp>
    <dsp:sp modelId="{2B171CD3-5FA4-4E5E-BA3D-6163DBA5DDC9}">
      <dsp:nvSpPr>
        <dsp:cNvPr id="0" name=""/>
        <dsp:cNvSpPr/>
      </dsp:nvSpPr>
      <dsp:spPr>
        <a:xfrm>
          <a:off x="3096617" y="931569"/>
          <a:ext cx="1934765" cy="1934765"/>
        </a:xfrm>
        <a:prstGeom prst="ellipse">
          <a:avLst/>
        </a:prstGeom>
        <a:solidFill>
          <a:schemeClr val="accent4">
            <a:alpha val="50000"/>
            <a:hueOff val="4900445"/>
            <a:satOff val="-20388"/>
            <a:lumOff val="480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06477" tIns="19050" rIns="106477" bIns="19050" numCol="1" spcCol="1270" anchor="ctr" anchorCtr="0">
          <a:noAutofit/>
        </a:bodyPr>
        <a:lstStyle/>
        <a:p>
          <a:pPr marL="0" lvl="0" indent="0" algn="ctr" defTabSz="666750">
            <a:lnSpc>
              <a:spcPct val="90000"/>
            </a:lnSpc>
            <a:spcBef>
              <a:spcPct val="0"/>
            </a:spcBef>
            <a:spcAft>
              <a:spcPct val="35000"/>
            </a:spcAft>
            <a:buNone/>
          </a:pPr>
          <a:r>
            <a:rPr lang="en-GB" sz="1500" kern="1200">
              <a:latin typeface="Arial" panose="020B0604020202020204" pitchFamily="34" charset="0"/>
              <a:cs typeface="Arial" panose="020B0604020202020204" pitchFamily="34" charset="0"/>
            </a:rPr>
            <a:t>Partnership funding</a:t>
          </a:r>
        </a:p>
      </dsp:txBody>
      <dsp:txXfrm>
        <a:off x="3379957" y="1214909"/>
        <a:ext cx="1368085" cy="1368085"/>
      </dsp:txXfrm>
    </dsp:sp>
    <dsp:sp modelId="{B8CE5C48-86EC-4448-9F0B-B986F2ED667B}">
      <dsp:nvSpPr>
        <dsp:cNvPr id="0" name=""/>
        <dsp:cNvSpPr/>
      </dsp:nvSpPr>
      <dsp:spPr>
        <a:xfrm>
          <a:off x="4644429" y="931569"/>
          <a:ext cx="1934765" cy="1934765"/>
        </a:xfrm>
        <a:prstGeom prst="ellipse">
          <a:avLst/>
        </a:prstGeom>
        <a:solidFill>
          <a:schemeClr val="accent4">
            <a:alpha val="50000"/>
            <a:hueOff val="7350668"/>
            <a:satOff val="-30583"/>
            <a:lumOff val="72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06477" tIns="19050" rIns="106477" bIns="19050" numCol="1" spcCol="1270" anchor="ctr" anchorCtr="0">
          <a:noAutofit/>
        </a:bodyPr>
        <a:lstStyle/>
        <a:p>
          <a:pPr marL="0" lvl="0" indent="0" algn="ctr" defTabSz="666750">
            <a:lnSpc>
              <a:spcPct val="90000"/>
            </a:lnSpc>
            <a:spcBef>
              <a:spcPct val="0"/>
            </a:spcBef>
            <a:spcAft>
              <a:spcPct val="35000"/>
            </a:spcAft>
            <a:buNone/>
          </a:pPr>
          <a:r>
            <a:rPr lang="en-GB" sz="1500" kern="1200">
              <a:latin typeface="Arial" panose="020B0604020202020204" pitchFamily="34" charset="0"/>
              <a:cs typeface="Arial" panose="020B0604020202020204" pitchFamily="34" charset="0"/>
            </a:rPr>
            <a:t>Procurement method statement</a:t>
          </a:r>
        </a:p>
      </dsp:txBody>
      <dsp:txXfrm>
        <a:off x="4927769" y="1214909"/>
        <a:ext cx="1368085" cy="1368085"/>
      </dsp:txXfrm>
    </dsp:sp>
    <dsp:sp modelId="{DD391912-5FB8-486C-BE04-0C6E09485241}">
      <dsp:nvSpPr>
        <dsp:cNvPr id="0" name=""/>
        <dsp:cNvSpPr/>
      </dsp:nvSpPr>
      <dsp:spPr>
        <a:xfrm>
          <a:off x="6192242" y="931569"/>
          <a:ext cx="1934765" cy="1934765"/>
        </a:xfrm>
        <a:prstGeom prst="ellipse">
          <a:avLst/>
        </a:prstGeom>
        <a:solidFill>
          <a:schemeClr val="accent4">
            <a:alpha val="50000"/>
            <a:hueOff val="9800891"/>
            <a:satOff val="-40777"/>
            <a:lumOff val="960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06477" tIns="19050" rIns="106477" bIns="19050" numCol="1" spcCol="1270" anchor="ctr" anchorCtr="0">
          <a:noAutofit/>
        </a:bodyPr>
        <a:lstStyle/>
        <a:p>
          <a:pPr marL="0" lvl="0" indent="0" algn="ctr" defTabSz="666750">
            <a:lnSpc>
              <a:spcPct val="90000"/>
            </a:lnSpc>
            <a:spcBef>
              <a:spcPct val="0"/>
            </a:spcBef>
            <a:spcAft>
              <a:spcPct val="35000"/>
            </a:spcAft>
            <a:buNone/>
          </a:pPr>
          <a:r>
            <a:rPr lang="en-GB" sz="1500" kern="1200">
              <a:latin typeface="Arial" panose="020B0604020202020204" pitchFamily="34" charset="0"/>
              <a:cs typeface="Arial" panose="020B0604020202020204" pitchFamily="34" charset="0"/>
            </a:rPr>
            <a:t>Costed risk register</a:t>
          </a:r>
        </a:p>
      </dsp:txBody>
      <dsp:txXfrm>
        <a:off x="6475582" y="1214909"/>
        <a:ext cx="1368085" cy="136808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5B002AD-1C29-4928-8DFD-942E31BA9B5F}">
      <dsp:nvSpPr>
        <dsp:cNvPr id="0" name=""/>
        <dsp:cNvSpPr/>
      </dsp:nvSpPr>
      <dsp:spPr>
        <a:xfrm>
          <a:off x="0" y="0"/>
          <a:ext cx="4522313" cy="4743378"/>
        </a:xfrm>
        <a:prstGeom prst="triangle">
          <a:avLst/>
        </a:prstGeom>
        <a:solidFill>
          <a:srgbClr val="B0A9F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FAB31C3-EBA8-442C-8EA8-B824A0957B93}">
      <dsp:nvSpPr>
        <dsp:cNvPr id="0" name=""/>
        <dsp:cNvSpPr/>
      </dsp:nvSpPr>
      <dsp:spPr>
        <a:xfrm>
          <a:off x="2261156" y="476885"/>
          <a:ext cx="2939504" cy="1122846"/>
        </a:xfrm>
        <a:prstGeom prst="roundRect">
          <a:avLst/>
        </a:prstGeom>
        <a:solidFill>
          <a:schemeClr val="lt1">
            <a:alpha val="90000"/>
            <a:hueOff val="0"/>
            <a:satOff val="0"/>
            <a:lumOff val="0"/>
            <a:alphaOff val="0"/>
          </a:schemeClr>
        </a:solidFill>
        <a:ln w="12700" cap="flat" cmpd="sng" algn="ctr">
          <a:solidFill>
            <a:srgbClr val="7030A0"/>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GB" sz="2100" kern="1200"/>
            <a:t>Must be specific to your MEND Project</a:t>
          </a:r>
        </a:p>
      </dsp:txBody>
      <dsp:txXfrm>
        <a:off x="2315969" y="531698"/>
        <a:ext cx="2829878" cy="1013220"/>
      </dsp:txXfrm>
    </dsp:sp>
    <dsp:sp modelId="{02DE8863-1AD1-48E4-897D-096911A95DA2}">
      <dsp:nvSpPr>
        <dsp:cNvPr id="0" name=""/>
        <dsp:cNvSpPr/>
      </dsp:nvSpPr>
      <dsp:spPr>
        <a:xfrm>
          <a:off x="2261156" y="1740087"/>
          <a:ext cx="2939504" cy="1122846"/>
        </a:xfrm>
        <a:prstGeom prst="roundRect">
          <a:avLst/>
        </a:prstGeom>
        <a:solidFill>
          <a:schemeClr val="lt1">
            <a:alpha val="90000"/>
            <a:hueOff val="0"/>
            <a:satOff val="0"/>
            <a:lumOff val="0"/>
            <a:alphaOff val="0"/>
          </a:schemeClr>
        </a:solidFill>
        <a:ln w="12700" cap="flat" cmpd="sng" algn="ctr">
          <a:solidFill>
            <a:srgbClr val="7030A0"/>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GB" sz="2100" kern="1200"/>
            <a:t>Inclusivity and relevance – Let’s Create</a:t>
          </a:r>
        </a:p>
      </dsp:txBody>
      <dsp:txXfrm>
        <a:off x="2315969" y="1794900"/>
        <a:ext cx="2829878" cy="1013220"/>
      </dsp:txXfrm>
    </dsp:sp>
    <dsp:sp modelId="{25931CE3-5A7D-4D64-B197-BFF10DA13D05}">
      <dsp:nvSpPr>
        <dsp:cNvPr id="0" name=""/>
        <dsp:cNvSpPr/>
      </dsp:nvSpPr>
      <dsp:spPr>
        <a:xfrm>
          <a:off x="2261156" y="3003290"/>
          <a:ext cx="2939504" cy="1122846"/>
        </a:xfrm>
        <a:prstGeom prst="roundRect">
          <a:avLst/>
        </a:prstGeom>
        <a:solidFill>
          <a:schemeClr val="lt1">
            <a:alpha val="90000"/>
            <a:hueOff val="0"/>
            <a:satOff val="0"/>
            <a:lumOff val="0"/>
            <a:alphaOff val="0"/>
          </a:schemeClr>
        </a:solidFill>
        <a:ln w="12700" cap="flat" cmpd="sng" algn="ctr">
          <a:solidFill>
            <a:srgbClr val="7030A0"/>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GB" sz="2100" kern="1200"/>
            <a:t>Diversity and equality</a:t>
          </a:r>
        </a:p>
      </dsp:txBody>
      <dsp:txXfrm>
        <a:off x="2315969" y="3058103"/>
        <a:ext cx="2829878" cy="101322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620BBF-C0E1-4DBA-B838-3E750CE087CF}">
      <dsp:nvSpPr>
        <dsp:cNvPr id="0" name=""/>
        <dsp:cNvSpPr/>
      </dsp:nvSpPr>
      <dsp:spPr>
        <a:xfrm>
          <a:off x="7077" y="245868"/>
          <a:ext cx="4230528" cy="169221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2014" tIns="37338" rIns="37338" bIns="37338" numCol="1" spcCol="1270" anchor="ctr" anchorCtr="0">
          <a:noAutofit/>
        </a:bodyPr>
        <a:lstStyle/>
        <a:p>
          <a:pPr marL="0" lvl="0" indent="0" algn="ctr" defTabSz="1244600">
            <a:lnSpc>
              <a:spcPct val="90000"/>
            </a:lnSpc>
            <a:spcBef>
              <a:spcPct val="0"/>
            </a:spcBef>
            <a:spcAft>
              <a:spcPct val="35000"/>
            </a:spcAft>
            <a:buNone/>
          </a:pPr>
          <a:r>
            <a:rPr lang="en-GB" sz="2800" kern="1200"/>
            <a:t>Costs in risk register</a:t>
          </a:r>
        </a:p>
      </dsp:txBody>
      <dsp:txXfrm>
        <a:off x="853183" y="245868"/>
        <a:ext cx="2538317" cy="1692211"/>
      </dsp:txXfrm>
    </dsp:sp>
    <dsp:sp modelId="{A92C6EC4-76F3-4066-A5F0-9F1D50C77DD0}">
      <dsp:nvSpPr>
        <dsp:cNvPr id="0" name=""/>
        <dsp:cNvSpPr/>
      </dsp:nvSpPr>
      <dsp:spPr>
        <a:xfrm>
          <a:off x="3814552" y="245868"/>
          <a:ext cx="4230528" cy="169221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2014" tIns="37338" rIns="37338" bIns="37338" numCol="1" spcCol="1270" anchor="ctr" anchorCtr="0">
          <a:noAutofit/>
        </a:bodyPr>
        <a:lstStyle/>
        <a:p>
          <a:pPr marL="0" lvl="0" indent="0" algn="ctr" defTabSz="1244600">
            <a:lnSpc>
              <a:spcPct val="90000"/>
            </a:lnSpc>
            <a:spcBef>
              <a:spcPct val="0"/>
            </a:spcBef>
            <a:spcAft>
              <a:spcPct val="35000"/>
            </a:spcAft>
            <a:buNone/>
          </a:pPr>
          <a:r>
            <a:rPr lang="en-GB" sz="2800" kern="1200"/>
            <a:t>Contingency amount in cost plan and budget</a:t>
          </a:r>
        </a:p>
      </dsp:txBody>
      <dsp:txXfrm>
        <a:off x="4660658" y="245868"/>
        <a:ext cx="2538317" cy="1692211"/>
      </dsp:txXfrm>
    </dsp:sp>
  </dsp:spTree>
</dsp:drawing>
</file>

<file path=ppt/diagrams/layout1.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4.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76A3677-55ED-41D1-B9E1-02443FEBCF48}" type="datetimeFigureOut">
              <a:rPr lang="en-GB" smtClean="0"/>
              <a:t>08/06/2023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C9A5C51-78C9-4A82-9E19-FA467635A02A}" type="slidenum">
              <a:rPr lang="en-GB" smtClean="0"/>
              <a:t>‹#›</a:t>
            </a:fld>
            <a:endParaRPr lang="en-GB"/>
          </a:p>
        </p:txBody>
      </p:sp>
    </p:spTree>
    <p:extLst>
      <p:ext uri="{BB962C8B-B14F-4D97-AF65-F5344CB8AC3E}">
        <p14:creationId xmlns:p14="http://schemas.microsoft.com/office/powerpoint/2010/main" val="2573525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artscouncil.org.uk/sites/default/files/download-file/MEND_Terms_and_Conditions_0.pdf"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mailto:enquiries@artscouncil.org.uk"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Liz</a:t>
            </a:r>
          </a:p>
          <a:p>
            <a:endParaRPr lang="en-GB"/>
          </a:p>
          <a:p>
            <a:r>
              <a:rPr lang="en-GB"/>
              <a:t>Thank you for joining us today for this webinar for the third round of the Museum Estate and Development Fund. </a:t>
            </a:r>
            <a:endParaRPr lang="en-GB" dirty="0">
              <a:cs typeface="Calibri"/>
            </a:endParaRPr>
          </a:p>
          <a:p>
            <a:endParaRPr lang="en-GB"/>
          </a:p>
          <a:p>
            <a:pPr algn="l" rtl="0" fontAlgn="base"/>
            <a:r>
              <a:rPr lang="en-GB" b="0" i="0" u="none" strike="noStrike" dirty="0">
                <a:solidFill>
                  <a:srgbClr val="000000"/>
                </a:solidFill>
                <a:effectLst/>
                <a:latin typeface="Calibri"/>
                <a:cs typeface="Calibri"/>
              </a:rPr>
              <a:t>This is the second of two webinars about Round 3 of the Museum Estate and Development Fund.</a:t>
            </a:r>
          </a:p>
          <a:p>
            <a:pPr algn="l" rtl="0" fontAlgn="base"/>
            <a:r>
              <a:rPr lang="en-GB" b="0" i="0" u="none" strike="noStrike" dirty="0">
                <a:solidFill>
                  <a:srgbClr val="000000"/>
                </a:solidFill>
                <a:effectLst/>
                <a:latin typeface="Calibri"/>
                <a:cs typeface="Calibri"/>
              </a:rPr>
              <a:t>​</a:t>
            </a:r>
            <a:r>
              <a:rPr lang="en-GB" b="0" i="0" dirty="0">
                <a:solidFill>
                  <a:srgbClr val="000000"/>
                </a:solidFill>
                <a:effectLst/>
                <a:latin typeface="Calibri"/>
                <a:cs typeface="Calibri"/>
              </a:rPr>
              <a:t>​</a:t>
            </a:r>
            <a:endParaRPr lang="en-GB" b="0" i="0" dirty="0">
              <a:solidFill>
                <a:srgbClr val="444444"/>
              </a:solidFill>
              <a:effectLst/>
              <a:latin typeface="Calibri"/>
              <a:cs typeface="Calibri"/>
            </a:endParaRPr>
          </a:p>
          <a:p>
            <a:pPr algn="l" rtl="0" fontAlgn="base"/>
            <a:r>
              <a:rPr lang="en-GB" b="0" i="0" u="none" strike="noStrike" dirty="0">
                <a:solidFill>
                  <a:srgbClr val="000000"/>
                </a:solidFill>
                <a:effectLst/>
                <a:latin typeface="Calibri"/>
                <a:cs typeface="Calibri"/>
              </a:rPr>
              <a:t>The first was introduction to the fund and a guide on how to complete the Expression of Interest</a:t>
            </a:r>
            <a:r>
              <a:rPr lang="en-US" b="0" i="0" u="none" strike="noStrike" dirty="0">
                <a:solidFill>
                  <a:srgbClr val="000000"/>
                </a:solidFill>
                <a:effectLst/>
                <a:latin typeface="Calibri"/>
                <a:cs typeface="Calibri"/>
              </a:rPr>
              <a:t>​</a:t>
            </a:r>
            <a:r>
              <a:rPr lang="en-US" b="0" i="0" u="none" strike="noStrike" dirty="0">
                <a:solidFill>
                  <a:srgbClr val="444444"/>
                </a:solidFill>
                <a:effectLst/>
                <a:latin typeface="Calibri"/>
                <a:cs typeface="Calibri"/>
              </a:rPr>
              <a:t>. </a:t>
            </a:r>
            <a:r>
              <a:rPr lang="en-GB" b="0" i="0" u="none" strike="noStrike" dirty="0">
                <a:solidFill>
                  <a:srgbClr val="000000"/>
                </a:solidFill>
                <a:effectLst/>
                <a:latin typeface="Calibri"/>
                <a:cs typeface="Calibri"/>
              </a:rPr>
              <a:t>This one will focus very much on the application form and getting it right.</a:t>
            </a:r>
            <a:r>
              <a:rPr lang="en-US" b="0" i="0" dirty="0">
                <a:solidFill>
                  <a:srgbClr val="000000"/>
                </a:solidFill>
                <a:effectLst/>
                <a:latin typeface="Calibri"/>
                <a:cs typeface="Calibri"/>
              </a:rPr>
              <a:t>​</a:t>
            </a:r>
            <a:endParaRPr lang="en-US" b="0" i="0" dirty="0">
              <a:solidFill>
                <a:srgbClr val="444444"/>
              </a:solidFill>
              <a:effectLst/>
              <a:latin typeface="Calibri"/>
              <a:cs typeface="Calibri"/>
            </a:endParaRPr>
          </a:p>
          <a:p>
            <a:endParaRPr lang="en-GB">
              <a:cs typeface="Calibri"/>
            </a:endParaRPr>
          </a:p>
          <a:p>
            <a:endParaRPr lang="en-GB"/>
          </a:p>
          <a:p>
            <a:r>
              <a:rPr lang="en-GB"/>
              <a:t>We'll start soon but before we do, a little bit of housekeeping:</a:t>
            </a:r>
            <a:endParaRPr lang="en-GB">
              <a:cs typeface="Calibri"/>
            </a:endParaRPr>
          </a:p>
          <a:p>
            <a:r>
              <a:rPr lang="en-GB"/>
              <a:t>- We are joined today by two BSL interpreters, </a:t>
            </a:r>
            <a:r>
              <a:rPr lang="en-GB" dirty="0"/>
              <a:t>Clare </a:t>
            </a:r>
            <a:r>
              <a:rPr lang="en-GB"/>
              <a:t>and </a:t>
            </a:r>
            <a:r>
              <a:rPr lang="en-GB" dirty="0"/>
              <a:t>Harry</a:t>
            </a:r>
            <a:r>
              <a:rPr lang="en-GB"/>
              <a:t>, who have "BSL interpreter” in their screen name. You can use the three dots over their picture to pin them to your screen if you want to see them throughout the session</a:t>
            </a:r>
            <a:endParaRPr lang="en-GB">
              <a:cs typeface="Calibri"/>
            </a:endParaRPr>
          </a:p>
          <a:p>
            <a:r>
              <a:rPr lang="en-GB"/>
              <a:t>- We also have live captions available; to switch those on click the ‘Closed Captions’ button at the top or bottom of your screen </a:t>
            </a:r>
            <a:endParaRPr lang="en-GB">
              <a:cs typeface="Calibri"/>
            </a:endParaRPr>
          </a:p>
          <a:p>
            <a:r>
              <a:rPr lang="en-GB"/>
              <a:t>- The webinar will take the form of a presentation followed by a Q&amp;A session </a:t>
            </a:r>
            <a:endParaRPr lang="en-GB">
              <a:cs typeface="Calibri"/>
            </a:endParaRPr>
          </a:p>
          <a:p>
            <a:r>
              <a:rPr lang="en-GB"/>
              <a:t>- Please post questions in the Q&amp;A box and we’ll either provide a written answer or we’ll answer them live in the webinar</a:t>
            </a:r>
            <a:endParaRPr lang="en-GB">
              <a:cs typeface="Calibri"/>
            </a:endParaRPr>
          </a:p>
          <a:p>
            <a:r>
              <a:rPr lang="en-GB"/>
              <a:t>- We are recording this session so if you wish to remain anonymous you can check the "send anonymously" box when posting a question.</a:t>
            </a:r>
            <a:endParaRPr lang="en-GB">
              <a:cs typeface="Calibri"/>
            </a:endParaRPr>
          </a:p>
          <a:p>
            <a:pPr marL="171450" indent="-171450">
              <a:buFont typeface="Arial"/>
              <a:buChar char="•"/>
            </a:pPr>
            <a:endParaRPr lang="en-US"/>
          </a:p>
          <a:p>
            <a:r>
              <a:rPr lang="en-GB"/>
              <a:t>Now that we've done some housekeeping, I'll get started! Welcome to Arts Council England's applicant webinar for the Museum Estate and Development Fund (or MEND).  Before we begin, I'd like to introduce our panellists today...</a:t>
            </a:r>
            <a:endParaRPr lang="en-US"/>
          </a:p>
          <a:p>
            <a:endParaRPr lang="en-GB">
              <a:cs typeface="Calibri"/>
            </a:endParaRPr>
          </a:p>
        </p:txBody>
      </p:sp>
      <p:sp>
        <p:nvSpPr>
          <p:cNvPr id="4" name="Slide Number Placeholder 3"/>
          <p:cNvSpPr>
            <a:spLocks noGrp="1"/>
          </p:cNvSpPr>
          <p:nvPr>
            <p:ph type="sldNum" sz="quarter" idx="5"/>
          </p:nvPr>
        </p:nvSpPr>
        <p:spPr/>
        <p:txBody>
          <a:bodyPr/>
          <a:lstStyle/>
          <a:p>
            <a:fld id="{03E8813F-B03E-4E91-8BD5-129485BE00AF}" type="slidenum">
              <a:rPr lang="en-GB" smtClean="0"/>
              <a:t>1</a:t>
            </a:fld>
            <a:endParaRPr lang="en-GB"/>
          </a:p>
        </p:txBody>
      </p:sp>
    </p:spTree>
    <p:extLst>
      <p:ext uri="{BB962C8B-B14F-4D97-AF65-F5344CB8AC3E}">
        <p14:creationId xmlns:p14="http://schemas.microsoft.com/office/powerpoint/2010/main" val="9683205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b="0" i="0" u="none" strike="noStrike">
                <a:solidFill>
                  <a:srgbClr val="000000"/>
                </a:solidFill>
                <a:effectLst/>
                <a:latin typeface="Calibri" panose="020F0502020204030204" pitchFamily="34" charset="0"/>
              </a:rPr>
              <a:t>Your cost plan should be based on the drawings produced at RIBA work stage 3 and not earlier</a:t>
            </a:r>
            <a:r>
              <a:rPr lang="en-US" b="0" i="0">
                <a:solidFill>
                  <a:srgbClr val="000000"/>
                </a:solidFill>
                <a:effectLst/>
                <a:latin typeface="Calibri" panose="020F0502020204030204" pitchFamily="34" charset="0"/>
              </a:rPr>
              <a:t>​, to increase cost certainty.</a:t>
            </a:r>
            <a:endParaRPr lang="en-US" b="0" i="0">
              <a:solidFill>
                <a:srgbClr val="444444"/>
              </a:solidFill>
              <a:effectLst/>
              <a:latin typeface="Calibri" panose="020F0502020204030204" pitchFamily="34" charset="0"/>
            </a:endParaRPr>
          </a:p>
          <a:p>
            <a:pPr algn="l" rtl="0" fontAlgn="base"/>
            <a:r>
              <a:rPr lang="en-GB" b="0" i="0">
                <a:solidFill>
                  <a:srgbClr val="000000"/>
                </a:solidFill>
                <a:effectLst/>
                <a:latin typeface="Calibri" panose="020F0502020204030204" pitchFamily="34" charset="0"/>
              </a:rPr>
              <a:t>​</a:t>
            </a:r>
            <a:endParaRPr lang="en-GB" b="0" i="0">
              <a:solidFill>
                <a:srgbClr val="444444"/>
              </a:solidFill>
              <a:effectLst/>
              <a:latin typeface="Calibri" panose="020F0502020204030204" pitchFamily="34" charset="0"/>
            </a:endParaRPr>
          </a:p>
          <a:p>
            <a:pPr algn="l" rtl="0" fontAlgn="base"/>
            <a:r>
              <a:rPr lang="en-GB" b="0" i="0" u="none" strike="noStrike">
                <a:solidFill>
                  <a:srgbClr val="000000"/>
                </a:solidFill>
                <a:effectLst/>
                <a:latin typeface="Calibri" panose="020F0502020204030204" pitchFamily="34" charset="0"/>
              </a:rPr>
              <a:t>Good practice to include:</a:t>
            </a:r>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GB" b="0" i="0">
                <a:solidFill>
                  <a:srgbClr val="000000"/>
                </a:solidFill>
                <a:effectLst/>
                <a:latin typeface="Calibri" panose="020F0502020204030204" pitchFamily="34" charset="0"/>
              </a:rPr>
              <a:t>​</a:t>
            </a:r>
            <a:endParaRPr lang="en-GB" b="0" i="0">
              <a:solidFill>
                <a:srgbClr val="444444"/>
              </a:solidFill>
              <a:effectLst/>
              <a:latin typeface="Calibri" panose="020F0502020204030204" pitchFamily="34" charset="0"/>
            </a:endParaRPr>
          </a:p>
          <a:p>
            <a:pPr algn="l" rtl="0" fontAlgn="base">
              <a:buFont typeface="Arial" panose="020B0604020202020204" pitchFamily="34" charset="0"/>
              <a:buChar char="•"/>
            </a:pPr>
            <a:r>
              <a:rPr lang="en-GB" sz="1800" b="0" i="0" u="none" strike="noStrike">
                <a:solidFill>
                  <a:srgbClr val="000000"/>
                </a:solidFill>
                <a:effectLst/>
                <a:latin typeface="Calibri" panose="020F0502020204030204" pitchFamily="34" charset="0"/>
              </a:rPr>
              <a:t>Overview costs</a:t>
            </a:r>
            <a:r>
              <a:rPr lang="en-US" sz="1800" b="0" i="0">
                <a:solidFill>
                  <a:srgbClr val="000000"/>
                </a:solidFill>
                <a:effectLst/>
                <a:latin typeface="Calibri" panose="020F0502020204030204" pitchFamily="34" charset="0"/>
              </a:rPr>
              <a:t>​</a:t>
            </a:r>
            <a:endParaRPr lang="en-US" sz="1800" b="0" i="0">
              <a:solidFill>
                <a:srgbClr val="444444"/>
              </a:solidFill>
              <a:effectLst/>
              <a:latin typeface="Arial" panose="020B0604020202020204" pitchFamily="34" charset="0"/>
            </a:endParaRPr>
          </a:p>
          <a:p>
            <a:pPr algn="l" rtl="0" fontAlgn="base">
              <a:buFont typeface="Arial" panose="020B0604020202020204" pitchFamily="34" charset="0"/>
              <a:buChar char="•"/>
            </a:pPr>
            <a:r>
              <a:rPr lang="en-GB" sz="1800" b="0" i="0" u="none" strike="noStrike">
                <a:solidFill>
                  <a:srgbClr val="000000"/>
                </a:solidFill>
                <a:effectLst/>
                <a:latin typeface="Calibri" panose="020F0502020204030204" pitchFamily="34" charset="0"/>
              </a:rPr>
              <a:t>Elemental costs</a:t>
            </a:r>
            <a:r>
              <a:rPr lang="en-US" sz="1800" b="0" i="0">
                <a:solidFill>
                  <a:srgbClr val="000000"/>
                </a:solidFill>
                <a:effectLst/>
                <a:latin typeface="Calibri" panose="020F0502020204030204" pitchFamily="34" charset="0"/>
              </a:rPr>
              <a:t>​</a:t>
            </a:r>
            <a:endParaRPr lang="en-US" sz="1800" b="0" i="0">
              <a:solidFill>
                <a:srgbClr val="444444"/>
              </a:solidFill>
              <a:effectLst/>
              <a:latin typeface="Arial" panose="020B0604020202020204" pitchFamily="34" charset="0"/>
            </a:endParaRPr>
          </a:p>
          <a:p>
            <a:pPr algn="l" rtl="0" fontAlgn="base">
              <a:buFont typeface="Arial" panose="020B0604020202020204" pitchFamily="34" charset="0"/>
              <a:buChar char="•"/>
            </a:pPr>
            <a:r>
              <a:rPr lang="en-GB" sz="1800" b="0" i="0" u="none" strike="noStrike">
                <a:solidFill>
                  <a:srgbClr val="000000"/>
                </a:solidFill>
                <a:effectLst/>
                <a:latin typeface="Calibri" panose="020F0502020204030204" pitchFamily="34" charset="0"/>
              </a:rPr>
              <a:t>Assumptions and exclusions</a:t>
            </a:r>
            <a:r>
              <a:rPr lang="en-US" sz="1800" b="0" i="0">
                <a:solidFill>
                  <a:srgbClr val="000000"/>
                </a:solidFill>
                <a:effectLst/>
                <a:latin typeface="Calibri" panose="020F0502020204030204" pitchFamily="34" charset="0"/>
              </a:rPr>
              <a:t>​</a:t>
            </a:r>
            <a:endParaRPr lang="en-US" sz="1800" b="0" i="0">
              <a:solidFill>
                <a:srgbClr val="444444"/>
              </a:solidFill>
              <a:effectLst/>
              <a:latin typeface="Arial" panose="020B0604020202020204" pitchFamily="34" charset="0"/>
            </a:endParaRPr>
          </a:p>
          <a:p>
            <a:pPr algn="l" rtl="0" fontAlgn="base">
              <a:buFont typeface="Arial" panose="020B0604020202020204" pitchFamily="34" charset="0"/>
              <a:buChar char="•"/>
            </a:pPr>
            <a:r>
              <a:rPr lang="en-GB" sz="1800" b="0" i="0" u="none" strike="noStrike">
                <a:solidFill>
                  <a:srgbClr val="000000"/>
                </a:solidFill>
                <a:effectLst/>
                <a:latin typeface="Calibri" panose="020F0502020204030204" pitchFamily="34" charset="0"/>
              </a:rPr>
              <a:t>Risk costing</a:t>
            </a:r>
            <a:r>
              <a:rPr lang="en-US" sz="1800" b="0" i="0">
                <a:solidFill>
                  <a:srgbClr val="000000"/>
                </a:solidFill>
                <a:effectLst/>
                <a:latin typeface="Calibri" panose="020F0502020204030204" pitchFamily="34" charset="0"/>
              </a:rPr>
              <a:t>​</a:t>
            </a:r>
            <a:endParaRPr lang="en-US" sz="1800" b="0" i="0">
              <a:solidFill>
                <a:srgbClr val="444444"/>
              </a:solidFill>
              <a:effectLst/>
              <a:latin typeface="Arial" panose="020B0604020202020204" pitchFamily="34" charset="0"/>
            </a:endParaRPr>
          </a:p>
          <a:p>
            <a:pPr algn="l" rtl="0" fontAlgn="base">
              <a:buFont typeface="Arial" panose="020B0604020202020204" pitchFamily="34" charset="0"/>
              <a:buChar char="•"/>
            </a:pPr>
            <a:r>
              <a:rPr lang="en-GB" sz="1800" b="0" i="0" u="none" strike="noStrike">
                <a:solidFill>
                  <a:srgbClr val="000000"/>
                </a:solidFill>
                <a:effectLst/>
                <a:latin typeface="Calibri" panose="020F0502020204030204" pitchFamily="34" charset="0"/>
              </a:rPr>
              <a:t>Final</a:t>
            </a:r>
            <a:r>
              <a:rPr lang="en-US" sz="1800" b="0" i="0">
                <a:solidFill>
                  <a:srgbClr val="000000"/>
                </a:solidFill>
                <a:effectLst/>
                <a:latin typeface="Calibri" panose="020F0502020204030204" pitchFamily="34" charset="0"/>
              </a:rPr>
              <a:t>​</a:t>
            </a:r>
          </a:p>
          <a:p>
            <a:pPr algn="l" rtl="0" fontAlgn="base">
              <a:buFont typeface="Arial" panose="020B0604020202020204" pitchFamily="34" charset="0"/>
              <a:buChar char="•"/>
            </a:pPr>
            <a:endParaRPr lang="en-US" sz="1800" b="0" i="0">
              <a:solidFill>
                <a:srgbClr val="000000"/>
              </a:solidFill>
              <a:effectLst/>
              <a:latin typeface="Calibri" panose="020F0502020204030204" pitchFamily="34" charset="0"/>
            </a:endParaRPr>
          </a:p>
          <a:p>
            <a:pPr algn="l" rtl="0" fontAlgn="base">
              <a:buFont typeface="Arial" panose="020B0604020202020204" pitchFamily="34" charset="0"/>
              <a:buNone/>
            </a:pPr>
            <a:r>
              <a:rPr lang="en-US" sz="1800" b="0" i="0">
                <a:solidFill>
                  <a:srgbClr val="000000"/>
                </a:solidFill>
                <a:effectLst/>
                <a:latin typeface="Calibri" panose="020F0502020204030204" pitchFamily="34" charset="0"/>
              </a:rPr>
              <a:t>As you progress through your project and RIBA work stages, the cost plan should be updated to reflect the latest information.</a:t>
            </a:r>
          </a:p>
          <a:p>
            <a:pPr algn="l" rtl="0" fontAlgn="base">
              <a:buFont typeface="Arial" panose="020B0604020202020204" pitchFamily="34" charset="0"/>
              <a:buNone/>
            </a:pPr>
            <a:endParaRPr lang="en-US" sz="1800" b="0" i="0">
              <a:solidFill>
                <a:srgbClr val="000000"/>
              </a:solidFill>
              <a:effectLst/>
              <a:latin typeface="Calibri" panose="020F0502020204030204" pitchFamily="34" charset="0"/>
            </a:endParaRPr>
          </a:p>
          <a:p>
            <a:pPr algn="l" rtl="0" fontAlgn="base">
              <a:buFont typeface="Arial" panose="020B0604020202020204" pitchFamily="34" charset="0"/>
              <a:buNone/>
            </a:pPr>
            <a:r>
              <a:rPr lang="en-US" sz="1800" b="0" i="0">
                <a:solidFill>
                  <a:srgbClr val="000000"/>
                </a:solidFill>
                <a:effectLst/>
                <a:latin typeface="Calibri" panose="020F0502020204030204" pitchFamily="34" charset="0"/>
              </a:rPr>
              <a:t>Your cost plan should reflect the figures in your costed condition survey and be using them as a basis. The figures in your cost plan may not match the costed condition survey exactly as they will reflect a more accurate and refined version.</a:t>
            </a:r>
            <a:endParaRPr lang="en-US" sz="1800" b="0" i="0">
              <a:solidFill>
                <a:srgbClr val="444444"/>
              </a:solidFill>
              <a:effectLst/>
              <a:latin typeface="Arial" panose="020B0604020202020204" pitchFamily="34" charset="0"/>
            </a:endParaRPr>
          </a:p>
          <a:p>
            <a:pPr algn="l" rtl="0" fontAlgn="base"/>
            <a:r>
              <a:rPr lang="en-GB" b="0" i="0">
                <a:solidFill>
                  <a:srgbClr val="000000"/>
                </a:solidFill>
                <a:effectLst/>
                <a:latin typeface="Calibri" panose="020F0502020204030204" pitchFamily="34" charset="0"/>
              </a:rPr>
              <a:t>​</a:t>
            </a:r>
            <a:endParaRPr lang="en-GB" b="0" i="0">
              <a:solidFill>
                <a:srgbClr val="444444"/>
              </a:solidFill>
              <a:effectLst/>
              <a:latin typeface="Calibri" panose="020F0502020204030204" pitchFamily="34" charset="0"/>
            </a:endParaRPr>
          </a:p>
          <a:p>
            <a:pPr marL="171450" indent="-171450">
              <a:buFont typeface="Arial"/>
              <a:buChar char="•"/>
            </a:pPr>
            <a:endParaRPr lang="en-GB" b="1">
              <a:cs typeface="+mn-lt"/>
            </a:endParaRPr>
          </a:p>
        </p:txBody>
      </p:sp>
      <p:sp>
        <p:nvSpPr>
          <p:cNvPr id="4" name="Slide Number Placeholder 3"/>
          <p:cNvSpPr>
            <a:spLocks noGrp="1"/>
          </p:cNvSpPr>
          <p:nvPr>
            <p:ph type="sldNum" sz="quarter" idx="5"/>
          </p:nvPr>
        </p:nvSpPr>
        <p:spPr/>
        <p:txBody>
          <a:bodyPr/>
          <a:lstStyle/>
          <a:p>
            <a:fld id="{03E8813F-B03E-4E91-8BD5-129485BE00AF}" type="slidenum">
              <a:rPr lang="en-GB" smtClean="0"/>
              <a:t>10</a:t>
            </a:fld>
            <a:endParaRPr lang="en-GB"/>
          </a:p>
        </p:txBody>
      </p:sp>
    </p:spTree>
    <p:extLst>
      <p:ext uri="{BB962C8B-B14F-4D97-AF65-F5344CB8AC3E}">
        <p14:creationId xmlns:p14="http://schemas.microsoft.com/office/powerpoint/2010/main" val="32190817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endParaRPr lang="en-GB" b="1">
              <a:cs typeface="+mn-lt"/>
            </a:endParaRPr>
          </a:p>
          <a:p>
            <a:pPr marL="171450" indent="-171450">
              <a:buFont typeface="Arial"/>
              <a:buChar char="•"/>
            </a:pPr>
            <a:endParaRPr lang="en-GB" b="1">
              <a:cs typeface="+mn-lt"/>
            </a:endParaRPr>
          </a:p>
          <a:p>
            <a:pPr algn="l" rtl="0" fontAlgn="base"/>
            <a:r>
              <a:rPr lang="en-US" b="0" i="0" u="none" strike="noStrike">
                <a:solidFill>
                  <a:srgbClr val="000000"/>
                </a:solidFill>
                <a:effectLst/>
                <a:latin typeface="Calibri" panose="020F0502020204030204" pitchFamily="34" charset="0"/>
              </a:rPr>
              <a:t>Related to your cost plan, inflation levels in the construction industry are rising at the moment, and we need applicants to ensure that they have taken this into consideration when you are writing your application for MEND. </a:t>
            </a:r>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u="none" strike="noStrike">
                <a:solidFill>
                  <a:srgbClr val="000000"/>
                </a:solidFill>
                <a:effectLst/>
                <a:latin typeface="Calibri" panose="020F0502020204030204" pitchFamily="34" charset="0"/>
              </a:rPr>
              <a:t>  </a:t>
            </a:r>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u="none" strike="noStrike">
                <a:solidFill>
                  <a:srgbClr val="000000"/>
                </a:solidFill>
                <a:effectLst/>
                <a:latin typeface="Calibri" panose="020F0502020204030204" pitchFamily="34" charset="0"/>
              </a:rPr>
              <a:t>We strongly advise all applicants to seek professional advice on this element of their budget. Arts Council England will not increase grants once awarded, so if inflationary increases mean that applicants do not have enough funds to complete their project, you will need to source additional funding elsewhere to complete the works outlined in the funding agreement. It is not possible to reduce the scope of works post-award due to rising inflation. Please see our </a:t>
            </a:r>
            <a:r>
              <a:rPr lang="en-US" b="0" i="0" u="sng" strike="noStrike">
                <a:solidFill>
                  <a:srgbClr val="0563C1"/>
                </a:solidFill>
                <a:effectLst/>
                <a:latin typeface="Calibri" panose="020F0502020204030204" pitchFamily="34" charset="0"/>
                <a:hlinkClick r:id="rId3"/>
              </a:rPr>
              <a:t>terms and conditions</a:t>
            </a:r>
            <a:r>
              <a:rPr lang="en-US" b="0" i="0" u="none" strike="noStrike">
                <a:solidFill>
                  <a:srgbClr val="000000"/>
                </a:solidFill>
                <a:effectLst/>
                <a:latin typeface="Calibri" panose="020F0502020204030204" pitchFamily="34" charset="0"/>
              </a:rPr>
              <a:t> for more information about grant-holder obligations under the funding agreement and agreed programme of works. To avoid this issue, we suggest working with your professional team to calculate a realistic, future-facing figure for your expenditure. </a:t>
            </a:r>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u="none" strike="noStrike">
                <a:solidFill>
                  <a:srgbClr val="000000"/>
                </a:solidFill>
                <a:effectLst/>
                <a:latin typeface="Calibri" panose="020F0502020204030204" pitchFamily="34" charset="0"/>
              </a:rPr>
              <a:t>  </a:t>
            </a:r>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u="none" strike="noStrike">
                <a:solidFill>
                  <a:srgbClr val="000000"/>
                </a:solidFill>
                <a:effectLst/>
                <a:latin typeface="Calibri" panose="020F0502020204030204" pitchFamily="34" charset="0"/>
              </a:rPr>
              <a:t>It is important that in your application you show clearly what your inflation figure is, and how it has been calculated. Please be aware that inflation should be considered as separate from general contingency, and should be represented separately in your application. This will help us to understand your budget and the appropriateness of your figures. </a:t>
            </a:r>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marL="171450" indent="-171450">
              <a:buFont typeface="Arial"/>
              <a:buChar char="•"/>
            </a:pPr>
            <a:endParaRPr lang="en-GB" b="1">
              <a:cs typeface="+mn-lt"/>
            </a:endParaRPr>
          </a:p>
        </p:txBody>
      </p:sp>
      <p:sp>
        <p:nvSpPr>
          <p:cNvPr id="4" name="Slide Number Placeholder 3"/>
          <p:cNvSpPr>
            <a:spLocks noGrp="1"/>
          </p:cNvSpPr>
          <p:nvPr>
            <p:ph type="sldNum" sz="quarter" idx="5"/>
          </p:nvPr>
        </p:nvSpPr>
        <p:spPr/>
        <p:txBody>
          <a:bodyPr/>
          <a:lstStyle/>
          <a:p>
            <a:fld id="{03E8813F-B03E-4E91-8BD5-129485BE00AF}" type="slidenum">
              <a:rPr lang="en-GB" smtClean="0"/>
              <a:t>11</a:t>
            </a:fld>
            <a:endParaRPr lang="en-GB"/>
          </a:p>
        </p:txBody>
      </p:sp>
    </p:spTree>
    <p:extLst>
      <p:ext uri="{BB962C8B-B14F-4D97-AF65-F5344CB8AC3E}">
        <p14:creationId xmlns:p14="http://schemas.microsoft.com/office/powerpoint/2010/main" val="32190817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endParaRPr lang="en-GB" b="1">
              <a:cs typeface="+mn-lt"/>
            </a:endParaRPr>
          </a:p>
          <a:p>
            <a:pPr marL="171450" indent="-171450">
              <a:buFont typeface="Arial"/>
              <a:buChar char="•"/>
            </a:pPr>
            <a:endParaRPr lang="en-GB" b="1">
              <a:cs typeface="+mn-lt"/>
            </a:endParaRPr>
          </a:p>
          <a:p>
            <a:pPr marL="171450" indent="-171450">
              <a:buFont typeface="Arial"/>
              <a:buChar char="•"/>
            </a:pPr>
            <a:r>
              <a:rPr lang="en-GB" b="1">
                <a:cs typeface="+mn-lt"/>
              </a:rPr>
              <a:t>The survey needs to have been completed in the last 5 years, with costs updated in the last 12 months. </a:t>
            </a:r>
            <a:r>
              <a:rPr lang="en-GB" b="0">
                <a:cs typeface="+mn-lt"/>
              </a:rPr>
              <a:t>This is to give us confidence in the accuracy of the survey findings, and the costs included. These costs will then go on to inform your cost plan, so it is important that they are as accurate as possible.</a:t>
            </a:r>
          </a:p>
          <a:p>
            <a:pPr marL="171450" indent="-171450">
              <a:buFont typeface="Arial"/>
              <a:buChar char="•"/>
            </a:pPr>
            <a:r>
              <a:rPr lang="en-GB" b="0">
                <a:cs typeface="+mn-lt"/>
              </a:rPr>
              <a:t>We would usually expect this to be one document, though you may have a second document with updated costs or you may have the survey and costs as two documents, depending on the specialists who prepared them. If you have a condition survey and a set of costs as separate documents, there needs to be very clear read-across between the two documents.</a:t>
            </a:r>
          </a:p>
          <a:p>
            <a:pPr marL="171450" indent="-171450">
              <a:buFont typeface="Arial"/>
              <a:buChar char="•"/>
            </a:pPr>
            <a:r>
              <a:rPr lang="en-GB" b="0">
                <a:cs typeface="+mn-lt"/>
              </a:rPr>
              <a:t>Your costed condition survey should be for the whole site, so that we can see which works are the most urgent. Costs should be for the whole site, not just the MEND-related works, to give us an idea of scale of issues. This should then link directly to the content of your proposed project.</a:t>
            </a:r>
          </a:p>
          <a:p>
            <a:endParaRPr lang="en-GB"/>
          </a:p>
          <a:p>
            <a:r>
              <a:rPr lang="en-GB"/>
              <a:t>Your survey should answer the following questions:</a:t>
            </a:r>
          </a:p>
          <a:p>
            <a:pPr marL="342900" indent="-342900">
              <a:buAutoNum type="arabicParenR"/>
            </a:pPr>
            <a:r>
              <a:rPr lang="en-GB"/>
              <a:t>What are the issues? Again, this should be for the whole site and not just the proposed MEND works.</a:t>
            </a:r>
          </a:p>
          <a:p>
            <a:pPr marL="342900" indent="-342900">
              <a:buAutoNum type="arabicParenR"/>
            </a:pPr>
            <a:r>
              <a:rPr lang="en-GB"/>
              <a:t>What is the level of urgency for each issue? A variety of scales and ratings are used, but this needs to be clear, along with the timescale for works to be carried out in (e.g. urgent within the next year, needed within 3 to 5 years)</a:t>
            </a:r>
          </a:p>
          <a:p>
            <a:pPr marL="342900" indent="-342900">
              <a:buAutoNum type="arabicParenR"/>
            </a:pPr>
            <a:r>
              <a:rPr lang="en-GB"/>
              <a:t>What are the appropriate solutions? We appreciate that this will be quite brief and subject to further design development.</a:t>
            </a:r>
          </a:p>
          <a:p>
            <a:pPr marL="342900" indent="-342900">
              <a:buAutoNum type="arabicParenR"/>
            </a:pPr>
            <a:r>
              <a:rPr lang="en-GB"/>
              <a:t>What are the high-level costs for each of these solutions? We appreciate that as the project develops these costs will change, so may not match those in your cost plan. The costs in your cost plan should, however, be using the costed condition survey as a starting point, so the costed condition survey really does need to be up-to-date.</a:t>
            </a:r>
          </a:p>
          <a:p>
            <a:pPr marL="171450" indent="-171450">
              <a:buFont typeface="Arial"/>
              <a:buChar char="•"/>
            </a:pPr>
            <a:endParaRPr lang="en-GB" b="0">
              <a:cs typeface="+mn-lt"/>
            </a:endParaRPr>
          </a:p>
          <a:p>
            <a:pPr marL="171450" indent="-171450">
              <a:buFont typeface="Arial"/>
              <a:buChar char="•"/>
            </a:pPr>
            <a:r>
              <a:rPr lang="en-GB" b="0">
                <a:cs typeface="+mn-lt"/>
              </a:rPr>
              <a:t>Your survey may come in a variety of formats, but it should clearly contain all the information above.</a:t>
            </a:r>
          </a:p>
        </p:txBody>
      </p:sp>
      <p:sp>
        <p:nvSpPr>
          <p:cNvPr id="4" name="Slide Number Placeholder 3"/>
          <p:cNvSpPr>
            <a:spLocks noGrp="1"/>
          </p:cNvSpPr>
          <p:nvPr>
            <p:ph type="sldNum" sz="quarter" idx="5"/>
          </p:nvPr>
        </p:nvSpPr>
        <p:spPr/>
        <p:txBody>
          <a:bodyPr/>
          <a:lstStyle/>
          <a:p>
            <a:fld id="{03E8813F-B03E-4E91-8BD5-129485BE00AF}" type="slidenum">
              <a:rPr lang="en-GB" smtClean="0"/>
              <a:t>12</a:t>
            </a:fld>
            <a:endParaRPr lang="en-GB"/>
          </a:p>
        </p:txBody>
      </p:sp>
    </p:spTree>
    <p:extLst>
      <p:ext uri="{BB962C8B-B14F-4D97-AF65-F5344CB8AC3E}">
        <p14:creationId xmlns:p14="http://schemas.microsoft.com/office/powerpoint/2010/main" val="37884259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GB" b="0">
                <a:cs typeface="+mn-lt"/>
              </a:rPr>
              <a:t>It is helpful when costed condition surveys include a summary of findings, as in the example above (only one line filled in, just to give you an idea). Even if your survey does not include a summary table like this we would expect to be able to find all of this information somewhere within the document.</a:t>
            </a:r>
          </a:p>
        </p:txBody>
      </p:sp>
      <p:sp>
        <p:nvSpPr>
          <p:cNvPr id="4" name="Slide Number Placeholder 3"/>
          <p:cNvSpPr>
            <a:spLocks noGrp="1"/>
          </p:cNvSpPr>
          <p:nvPr>
            <p:ph type="sldNum" sz="quarter" idx="5"/>
          </p:nvPr>
        </p:nvSpPr>
        <p:spPr/>
        <p:txBody>
          <a:bodyPr/>
          <a:lstStyle/>
          <a:p>
            <a:fld id="{03E8813F-B03E-4E91-8BD5-129485BE00AF}" type="slidenum">
              <a:rPr lang="en-GB" smtClean="0"/>
              <a:t>13</a:t>
            </a:fld>
            <a:endParaRPr lang="en-GB"/>
          </a:p>
        </p:txBody>
      </p:sp>
    </p:spTree>
    <p:extLst>
      <p:ext uri="{BB962C8B-B14F-4D97-AF65-F5344CB8AC3E}">
        <p14:creationId xmlns:p14="http://schemas.microsoft.com/office/powerpoint/2010/main" val="5723088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won’t go into great detail about what should be included in design drawings as this is something that should be handled by your project specialists.</a:t>
            </a:r>
          </a:p>
          <a:p>
            <a:endParaRPr lang="en-US"/>
          </a:p>
          <a:p>
            <a:r>
              <a:rPr lang="en-US"/>
              <a:t>Here is an example drawing, borrowed from a library project.</a:t>
            </a:r>
          </a:p>
          <a:p>
            <a:endParaRPr lang="en-US"/>
          </a:p>
          <a:p>
            <a:r>
              <a:rPr lang="en-US"/>
              <a:t>At this point in the RIBA work stages it should go beyond the initial concept. The work to be done should be visible in the drawings and we would expect to see a range of views (for example, elevations and sections). The detail in these drawings will inform your cost plan. These will be the drawings that you submit with your statutory approval applications.</a:t>
            </a:r>
          </a:p>
        </p:txBody>
      </p:sp>
      <p:sp>
        <p:nvSpPr>
          <p:cNvPr id="4" name="Slide Number Placeholder 3"/>
          <p:cNvSpPr>
            <a:spLocks noGrp="1"/>
          </p:cNvSpPr>
          <p:nvPr>
            <p:ph type="sldNum" sz="quarter" idx="5"/>
          </p:nvPr>
        </p:nvSpPr>
        <p:spPr/>
        <p:txBody>
          <a:bodyPr/>
          <a:lstStyle/>
          <a:p>
            <a:fld id="{03E8813F-B03E-4E91-8BD5-129485BE00AF}" type="slidenum">
              <a:rPr lang="en-GB" smtClean="0"/>
              <a:t>14</a:t>
            </a:fld>
            <a:endParaRPr lang="en-GB"/>
          </a:p>
        </p:txBody>
      </p:sp>
    </p:spTree>
    <p:extLst>
      <p:ext uri="{BB962C8B-B14F-4D97-AF65-F5344CB8AC3E}">
        <p14:creationId xmlns:p14="http://schemas.microsoft.com/office/powerpoint/2010/main" val="29932889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b="0" i="0" u="none" strike="noStrike">
                <a:solidFill>
                  <a:srgbClr val="000000"/>
                </a:solidFill>
                <a:effectLst/>
                <a:latin typeface="Calibri" panose="020F0502020204030204" pitchFamily="34" charset="0"/>
              </a:rPr>
              <a:t>This is a statement of how your organisation promotes inclusivity and relevance and/or your diversity and equality policy, with a particular focus on how this informs your project, and how your project will help meet your organisation’s overall aims and objectives in this area</a:t>
            </a:r>
            <a:r>
              <a:rPr lang="en-US" b="0" i="0">
                <a:solidFill>
                  <a:srgbClr val="000000"/>
                </a:solidFill>
                <a:effectLst/>
                <a:latin typeface="Calibri" panose="020F0502020204030204" pitchFamily="34" charset="0"/>
              </a:rPr>
              <a:t>​. We would expect an action plan that demonstrates how your policy will be implemented and reviewed.</a:t>
            </a:r>
          </a:p>
          <a:p>
            <a:pPr algn="l" rtl="0" fontAlgn="base"/>
            <a:endParaRPr lang="en-US" b="0" i="0">
              <a:solidFill>
                <a:srgbClr val="000000"/>
              </a:solidFill>
              <a:effectLst/>
              <a:latin typeface="Calibri" panose="020F0502020204030204" pitchFamily="34" charset="0"/>
            </a:endParaRPr>
          </a:p>
          <a:p>
            <a:pPr algn="l" rtl="0" fontAlgn="base"/>
            <a:r>
              <a:rPr lang="en-US" b="0" i="0">
                <a:solidFill>
                  <a:srgbClr val="000000"/>
                </a:solidFill>
                <a:effectLst/>
                <a:latin typeface="Calibri" panose="020F0502020204030204" pitchFamily="34" charset="0"/>
              </a:rPr>
              <a:t>This statement should be specific to your MEND project. For example, if you are a local authority-run museum, we do not want to see your council’s generic equality and diversity policy. We want a statement that relates specifically to the museum, and to the MEND project. It should relate to both museum staff and visitors.</a:t>
            </a:r>
            <a:endParaRPr lang="en-US" b="0" i="0">
              <a:solidFill>
                <a:srgbClr val="444444"/>
              </a:solidFill>
              <a:effectLst/>
              <a:latin typeface="Calibri" panose="020F0502020204030204" pitchFamily="34" charset="0"/>
            </a:endParaRPr>
          </a:p>
          <a:p>
            <a:pPr algn="l" rtl="0" fontAlgn="base"/>
            <a:r>
              <a:rPr lang="en-GB" b="0" i="0">
                <a:solidFill>
                  <a:srgbClr val="000000"/>
                </a:solidFill>
                <a:effectLst/>
                <a:latin typeface="Calibri" panose="020F0502020204030204" pitchFamily="34" charset="0"/>
              </a:rPr>
              <a:t>​</a:t>
            </a:r>
            <a:endParaRPr lang="en-GB" b="0" i="0">
              <a:solidFill>
                <a:srgbClr val="000000"/>
              </a:solidFill>
              <a:effectLst/>
              <a:latin typeface="Times New Roman" panose="02020603050405020304" pitchFamily="18" charset="0"/>
            </a:endParaRPr>
          </a:p>
          <a:p>
            <a:pPr algn="l" rtl="0" fontAlgn="base"/>
            <a:endParaRPr lang="en-GB" b="1">
              <a:cs typeface="+mn-lt"/>
            </a:endParaRPr>
          </a:p>
        </p:txBody>
      </p:sp>
      <p:sp>
        <p:nvSpPr>
          <p:cNvPr id="4" name="Slide Number Placeholder 3"/>
          <p:cNvSpPr>
            <a:spLocks noGrp="1"/>
          </p:cNvSpPr>
          <p:nvPr>
            <p:ph type="sldNum" sz="quarter" idx="5"/>
          </p:nvPr>
        </p:nvSpPr>
        <p:spPr/>
        <p:txBody>
          <a:bodyPr/>
          <a:lstStyle/>
          <a:p>
            <a:fld id="{03E8813F-B03E-4E91-8BD5-129485BE00AF}" type="slidenum">
              <a:rPr lang="en-GB" smtClean="0"/>
              <a:t>15</a:t>
            </a:fld>
            <a:endParaRPr lang="en-GB"/>
          </a:p>
        </p:txBody>
      </p:sp>
    </p:spTree>
    <p:extLst>
      <p:ext uri="{BB962C8B-B14F-4D97-AF65-F5344CB8AC3E}">
        <p14:creationId xmlns:p14="http://schemas.microsoft.com/office/powerpoint/2010/main" val="18154818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b="0" i="0" u="none" strike="noStrike">
                <a:solidFill>
                  <a:srgbClr val="000000"/>
                </a:solidFill>
                <a:effectLst/>
                <a:latin typeface="Calibri" panose="020F0502020204030204" pitchFamily="34" charset="0"/>
              </a:rPr>
              <a:t>This is a statement of how goods and services will be procured</a:t>
            </a:r>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GB" b="0" i="0">
                <a:solidFill>
                  <a:srgbClr val="000000"/>
                </a:solidFill>
                <a:effectLst/>
                <a:latin typeface="Calibri" panose="020F0502020204030204" pitchFamily="34" charset="0"/>
              </a:rPr>
              <a:t>​</a:t>
            </a:r>
            <a:endParaRPr lang="en-GB" b="0" i="0">
              <a:solidFill>
                <a:srgbClr val="000000"/>
              </a:solidFill>
              <a:effectLst/>
              <a:latin typeface="Times New Roman" panose="02020603050405020304" pitchFamily="18" charset="0"/>
            </a:endParaRPr>
          </a:p>
          <a:p>
            <a:pPr algn="l" rtl="0" fontAlgn="base"/>
            <a:r>
              <a:rPr lang="en-GB" b="0" i="0">
                <a:solidFill>
                  <a:srgbClr val="000000"/>
                </a:solidFill>
                <a:effectLst/>
                <a:latin typeface="Times New Roman" panose="02020603050405020304" pitchFamily="18" charset="0"/>
              </a:rPr>
              <a:t>In the guidance we state:</a:t>
            </a:r>
          </a:p>
          <a:p>
            <a:pPr algn="l" rtl="0" fontAlgn="base"/>
            <a:endParaRPr lang="en-GB" b="0" i="0">
              <a:solidFill>
                <a:srgbClr val="000000"/>
              </a:solidFill>
              <a:effectLst/>
              <a:latin typeface="Times New Roman" panose="02020603050405020304" pitchFamily="18" charset="0"/>
            </a:endParaRPr>
          </a:p>
          <a:p>
            <a:pPr algn="l" rtl="0" fontAlgn="base"/>
            <a:r>
              <a:rPr lang="en-GB" sz="1800" b="0" i="0" u="none" strike="noStrike" baseline="0">
                <a:solidFill>
                  <a:srgbClr val="000000"/>
                </a:solidFill>
                <a:latin typeface="Univers LT Std 45 Light"/>
              </a:rPr>
              <a:t>It is a condition of our standard terms and conditions for </a:t>
            </a:r>
            <a:r>
              <a:rPr lang="en-GB" sz="1800" b="0" i="0" u="sng" strike="noStrike" baseline="0">
                <a:solidFill>
                  <a:srgbClr val="000000"/>
                </a:solidFill>
                <a:latin typeface="Univers LT Std 45 Light"/>
              </a:rPr>
              <a:t>MEND </a:t>
            </a:r>
            <a:r>
              <a:rPr lang="en-GB" sz="1800" b="0" i="0" u="none" strike="noStrike" baseline="0">
                <a:solidFill>
                  <a:srgbClr val="000000"/>
                </a:solidFill>
                <a:latin typeface="Univers LT Std 45 Light"/>
              </a:rPr>
              <a:t>that you seek competitive tenders for all contracts in excess of £10,000 (excluding VAT) and show that you have selected the option which provides value for money. </a:t>
            </a:r>
          </a:p>
          <a:p>
            <a:pPr algn="l" rtl="0" fontAlgn="base"/>
            <a:endParaRPr lang="en-GB" sz="1800" b="0" i="0" u="none" strike="noStrike" baseline="0">
              <a:solidFill>
                <a:srgbClr val="000000"/>
              </a:solidFill>
              <a:latin typeface="Univers LT Std 45 Light"/>
              <a:cs typeface="+mn-lt"/>
            </a:endParaRPr>
          </a:p>
          <a:p>
            <a:pPr algn="l" rtl="0" fontAlgn="base"/>
            <a:r>
              <a:rPr lang="en-GB" sz="1800" b="0" i="0" u="none" strike="noStrike" baseline="0">
                <a:solidFill>
                  <a:srgbClr val="000000"/>
                </a:solidFill>
                <a:latin typeface="Univers LT Std 45 Light"/>
                <a:cs typeface="+mn-lt"/>
              </a:rPr>
              <a:t>We also say that:</a:t>
            </a:r>
          </a:p>
          <a:p>
            <a:pPr algn="l" rtl="0" fontAlgn="base"/>
            <a:endParaRPr lang="en-GB" sz="1800" b="0" i="0" u="none" strike="noStrike" baseline="0">
              <a:solidFill>
                <a:srgbClr val="000000"/>
              </a:solidFill>
              <a:latin typeface="Univers LT Std 45 Light"/>
              <a:cs typeface="+mn-lt"/>
            </a:endParaRPr>
          </a:p>
          <a:p>
            <a:pPr algn="l" rtl="0" fontAlgn="base"/>
            <a:r>
              <a:rPr lang="en-GB" sz="1800" b="0" i="0" u="none" strike="noStrike" baseline="0">
                <a:solidFill>
                  <a:srgbClr val="000000"/>
                </a:solidFill>
                <a:latin typeface="Univers LT Std 45 Light"/>
              </a:rPr>
              <a:t>You should also be aware that if the total value of your procurement meets or exceeds certain threshold values, then your procurement may be subject to the Public Contracts Regulations 2015 (PCR). </a:t>
            </a:r>
            <a:endParaRPr lang="en-GB" sz="1800" b="0" i="0" u="none" strike="noStrike" baseline="0">
              <a:solidFill>
                <a:srgbClr val="000000"/>
              </a:solidFill>
              <a:latin typeface="Univers LT Std 45 Light"/>
              <a:cs typeface="+mn-lt"/>
            </a:endParaRPr>
          </a:p>
          <a:p>
            <a:pPr algn="l" rtl="0" fontAlgn="base"/>
            <a:endParaRPr lang="en-GB" sz="1800" b="0" i="0" u="none" strike="noStrike" baseline="0">
              <a:solidFill>
                <a:srgbClr val="000000"/>
              </a:solidFill>
              <a:latin typeface="Univers LT Std 45 Light"/>
              <a:cs typeface="+mn-lt"/>
            </a:endParaRPr>
          </a:p>
          <a:p>
            <a:pPr algn="l" rtl="0" fontAlgn="base"/>
            <a:r>
              <a:rPr lang="en-GB" sz="1800" b="0" i="0" u="none" strike="noStrike" baseline="0">
                <a:solidFill>
                  <a:srgbClr val="000000"/>
                </a:solidFill>
                <a:latin typeface="Univers LT Std 45 Light"/>
                <a:cs typeface="+mn-lt"/>
              </a:rPr>
              <a:t>This is something you will need to seek advice on. We cannot advise on your organisation’s procurement policy or requirements.</a:t>
            </a:r>
          </a:p>
          <a:p>
            <a:pPr algn="l" rtl="0" fontAlgn="base"/>
            <a:endParaRPr lang="en-GB" sz="1800" b="0" i="0" u="none" strike="noStrike" baseline="0">
              <a:solidFill>
                <a:srgbClr val="000000"/>
              </a:solidFill>
              <a:latin typeface="Univers LT Std 45 Light"/>
              <a:cs typeface="+mn-lt"/>
            </a:endParaRPr>
          </a:p>
          <a:p>
            <a:pPr algn="l" rtl="0" fontAlgn="base"/>
            <a:r>
              <a:rPr lang="en-GB" sz="1800" b="0" i="0" u="none" strike="noStrike" baseline="0">
                <a:solidFill>
                  <a:srgbClr val="000000"/>
                </a:solidFill>
                <a:latin typeface="Univers LT Std 45 Light"/>
                <a:cs typeface="+mn-lt"/>
              </a:rPr>
              <a:t>It is key that your procurement method statement is tailored to your MEND project, based on your organisation’s procurement policy and any regulations you are subject to. It should not be a copy of your organisation’s generic policy.</a:t>
            </a:r>
          </a:p>
          <a:p>
            <a:pPr algn="l" rtl="0" fontAlgn="base"/>
            <a:endParaRPr lang="en-GB" sz="1800" b="0" i="0" u="none" strike="noStrike" baseline="0">
              <a:solidFill>
                <a:srgbClr val="000000"/>
              </a:solidFill>
              <a:latin typeface="Univers LT Std 45 Light"/>
              <a:cs typeface="+mn-lt"/>
            </a:endParaRPr>
          </a:p>
          <a:p>
            <a:pPr algn="l" rtl="0" fontAlgn="base"/>
            <a:endParaRPr lang="en-GB" b="1">
              <a:cs typeface="+mn-lt"/>
            </a:endParaRPr>
          </a:p>
        </p:txBody>
      </p:sp>
      <p:sp>
        <p:nvSpPr>
          <p:cNvPr id="4" name="Slide Number Placeholder 3"/>
          <p:cNvSpPr>
            <a:spLocks noGrp="1"/>
          </p:cNvSpPr>
          <p:nvPr>
            <p:ph type="sldNum" sz="quarter" idx="5"/>
          </p:nvPr>
        </p:nvSpPr>
        <p:spPr/>
        <p:txBody>
          <a:bodyPr/>
          <a:lstStyle/>
          <a:p>
            <a:fld id="{03E8813F-B03E-4E91-8BD5-129485BE00AF}" type="slidenum">
              <a:rPr lang="en-GB" smtClean="0"/>
              <a:t>16</a:t>
            </a:fld>
            <a:endParaRPr lang="en-GB"/>
          </a:p>
        </p:txBody>
      </p:sp>
    </p:spTree>
    <p:extLst>
      <p:ext uri="{BB962C8B-B14F-4D97-AF65-F5344CB8AC3E}">
        <p14:creationId xmlns:p14="http://schemas.microsoft.com/office/powerpoint/2010/main" val="23851330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b="0" i="0" u="none" strike="noStrike">
                <a:solidFill>
                  <a:srgbClr val="000000"/>
                </a:solidFill>
                <a:effectLst/>
                <a:latin typeface="Calibri" panose="020F0502020204030204" pitchFamily="34" charset="0"/>
              </a:rPr>
              <a:t>Risk Registers should be </a:t>
            </a:r>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buFont typeface="Arial" panose="020B0604020202020204" pitchFamily="34" charset="0"/>
              <a:buChar char="•"/>
            </a:pPr>
            <a:r>
              <a:rPr lang="en-GB" sz="1800" b="0" i="0" u="none" strike="noStrike">
                <a:solidFill>
                  <a:srgbClr val="000000"/>
                </a:solidFill>
                <a:effectLst/>
                <a:latin typeface="Calibri" panose="020F0502020204030204" pitchFamily="34" charset="0"/>
              </a:rPr>
              <a:t>costed as far as possible, and </a:t>
            </a:r>
            <a:r>
              <a:rPr lang="en-US" sz="1800" b="0" i="0">
                <a:solidFill>
                  <a:srgbClr val="000000"/>
                </a:solidFill>
                <a:effectLst/>
                <a:latin typeface="Calibri" panose="020F0502020204030204" pitchFamily="34" charset="0"/>
              </a:rPr>
              <a:t>​</a:t>
            </a:r>
            <a:endParaRPr lang="en-US" sz="1800" b="0" i="0">
              <a:solidFill>
                <a:srgbClr val="444444"/>
              </a:solidFill>
              <a:effectLst/>
              <a:latin typeface="Arial" panose="020B0604020202020204" pitchFamily="34" charset="0"/>
            </a:endParaRPr>
          </a:p>
          <a:p>
            <a:pPr algn="l" rtl="0" fontAlgn="base">
              <a:buFont typeface="Arial" panose="020B0604020202020204" pitchFamily="34" charset="0"/>
              <a:buChar char="•"/>
            </a:pPr>
            <a:r>
              <a:rPr lang="en-GB" sz="1800" b="0" i="0" u="none" strike="noStrike">
                <a:solidFill>
                  <a:srgbClr val="000000"/>
                </a:solidFill>
                <a:effectLst/>
                <a:latin typeface="Calibri" panose="020F0502020204030204" pitchFamily="34" charset="0"/>
              </a:rPr>
              <a:t>thorough </a:t>
            </a:r>
            <a:r>
              <a:rPr lang="en-US" sz="1800" b="0" i="0">
                <a:solidFill>
                  <a:srgbClr val="000000"/>
                </a:solidFill>
                <a:effectLst/>
                <a:latin typeface="Calibri" panose="020F0502020204030204" pitchFamily="34" charset="0"/>
              </a:rPr>
              <a:t>​</a:t>
            </a:r>
            <a:endParaRPr lang="en-US" sz="1800" b="0" i="0">
              <a:solidFill>
                <a:srgbClr val="444444"/>
              </a:solidFill>
              <a:effectLst/>
              <a:latin typeface="Arial" panose="020B0604020202020204" pitchFamily="34" charset="0"/>
            </a:endParaRPr>
          </a:p>
          <a:p>
            <a:pPr algn="l" rtl="0" fontAlgn="base"/>
            <a:endParaRPr lang="en-GB" b="0" i="0" u="none" strike="noStrike">
              <a:solidFill>
                <a:srgbClr val="000000"/>
              </a:solidFill>
              <a:effectLst/>
              <a:latin typeface="Calibri" panose="020F0502020204030204" pitchFamily="34" charset="0"/>
            </a:endParaRPr>
          </a:p>
          <a:p>
            <a:pPr algn="l" rtl="0" fontAlgn="base"/>
            <a:r>
              <a:rPr lang="en-GB" b="0" i="0" u="none" strike="noStrike">
                <a:solidFill>
                  <a:srgbClr val="000000"/>
                </a:solidFill>
                <a:effectLst/>
                <a:latin typeface="Calibri" panose="020F0502020204030204" pitchFamily="34" charset="0"/>
              </a:rPr>
              <a:t>Here is an example of the type of information we want to see: </a:t>
            </a:r>
            <a:r>
              <a:rPr lang="en-US" b="0" i="0">
                <a:solidFill>
                  <a:srgbClr val="000000"/>
                </a:solidFill>
                <a:effectLst/>
                <a:latin typeface="Calibri" panose="020F0502020204030204" pitchFamily="34" charset="0"/>
              </a:rPr>
              <a:t>​</a:t>
            </a:r>
            <a:br>
              <a:rPr lang="en-US" b="0" i="0">
                <a:solidFill>
                  <a:srgbClr val="000000"/>
                </a:solidFill>
                <a:effectLst/>
                <a:latin typeface="Calibri" panose="020F0502020204030204" pitchFamily="34" charset="0"/>
              </a:rPr>
            </a:br>
            <a:r>
              <a:rPr lang="en-US" b="0" i="0">
                <a:solidFill>
                  <a:srgbClr val="444444"/>
                </a:solidFill>
                <a:effectLst/>
                <a:latin typeface="Arial" panose="020B0604020202020204" pitchFamily="34" charset="0"/>
              </a:rPr>
              <a:t>​</a:t>
            </a:r>
            <a:br>
              <a:rPr lang="en-US" b="0" i="0">
                <a:solidFill>
                  <a:srgbClr val="444444"/>
                </a:solidFill>
                <a:effectLst/>
                <a:latin typeface="Arial" panose="020B0604020202020204" pitchFamily="34" charset="0"/>
              </a:rPr>
            </a:br>
            <a:r>
              <a:rPr lang="en-US" b="0" i="0">
                <a:solidFill>
                  <a:srgbClr val="444444"/>
                </a:solidFill>
                <a:effectLst/>
                <a:latin typeface="Arial" panose="020B0604020202020204" pitchFamily="34" charset="0"/>
              </a:rPr>
              <a:t>The r</a:t>
            </a:r>
            <a:r>
              <a:rPr lang="en-GB" b="0" i="0" u="none" strike="noStrike">
                <a:solidFill>
                  <a:srgbClr val="000000"/>
                </a:solidFill>
                <a:effectLst/>
                <a:latin typeface="Calibri" panose="020F0502020204030204" pitchFamily="34" charset="0"/>
              </a:rPr>
              <a:t>isk factor, what your mitigations are, some type of scoring system (usually some variation on Impact + Likelihood = Total) to show the initial score plus residual score after mitigation, who the risk owner is, and a column for the potential cost impact of each risk. </a:t>
            </a:r>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GB" b="0" i="0">
                <a:solidFill>
                  <a:srgbClr val="000000"/>
                </a:solidFill>
                <a:effectLst/>
                <a:latin typeface="Calibri" panose="020F0502020204030204" pitchFamily="34" charset="0"/>
              </a:rPr>
              <a:t>​</a:t>
            </a:r>
            <a:endParaRPr lang="en-GB" b="0" i="0">
              <a:solidFill>
                <a:srgbClr val="444444"/>
              </a:solidFill>
              <a:effectLst/>
              <a:latin typeface="Calibri" panose="020F0502020204030204" pitchFamily="34" charset="0"/>
            </a:endParaRPr>
          </a:p>
          <a:p>
            <a:pPr algn="l" rtl="0" fontAlgn="base"/>
            <a:r>
              <a:rPr lang="en-GB" b="0" i="0" u="none" strike="noStrike">
                <a:solidFill>
                  <a:srgbClr val="000000"/>
                </a:solidFill>
                <a:effectLst/>
                <a:latin typeface="Calibri" panose="020F0502020204030204" pitchFamily="34" charset="0"/>
              </a:rPr>
              <a:t>Good cost plans should include construction related risks although this will usually exclude other non-construction project related risks, so ideally we would want to see these as well. Whether you choose to show these together or separately is up to you, but they should be in there somewhere.</a:t>
            </a:r>
            <a:r>
              <a:rPr lang="en-US" b="0" i="0">
                <a:solidFill>
                  <a:srgbClr val="000000"/>
                </a:solidFill>
                <a:effectLst/>
                <a:latin typeface="Calibri" panose="020F0502020204030204" pitchFamily="34" charset="0"/>
              </a:rPr>
              <a:t>​</a:t>
            </a:r>
            <a:br>
              <a:rPr lang="en-US" b="0" i="0">
                <a:solidFill>
                  <a:srgbClr val="000000"/>
                </a:solidFill>
                <a:effectLst/>
                <a:latin typeface="Calibri" panose="020F0502020204030204" pitchFamily="34" charset="0"/>
              </a:rPr>
            </a:br>
            <a:r>
              <a:rPr lang="en-US" b="0" i="0">
                <a:solidFill>
                  <a:srgbClr val="444444"/>
                </a:solidFill>
                <a:effectLst/>
                <a:latin typeface="Arial" panose="020B0604020202020204" pitchFamily="34" charset="0"/>
              </a:rPr>
              <a:t>​</a:t>
            </a:r>
            <a:br>
              <a:rPr lang="en-US" b="0" i="0">
                <a:solidFill>
                  <a:srgbClr val="444444"/>
                </a:solidFill>
                <a:effectLst/>
                <a:latin typeface="Arial" panose="020B0604020202020204" pitchFamily="34" charset="0"/>
              </a:rPr>
            </a:br>
            <a:r>
              <a:rPr lang="en-GB" b="0" i="0" u="none" strike="noStrike">
                <a:solidFill>
                  <a:srgbClr val="000000"/>
                </a:solidFill>
                <a:effectLst/>
                <a:latin typeface="Calibri" panose="020F0502020204030204" pitchFamily="34" charset="0"/>
              </a:rPr>
              <a:t>There should be clear read-across from the costs in your risk register and your contingency costs in your application.</a:t>
            </a:r>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GB" b="0" i="0">
                <a:solidFill>
                  <a:srgbClr val="000000"/>
                </a:solidFill>
                <a:effectLst/>
                <a:latin typeface="Calibri" panose="020F0502020204030204" pitchFamily="34" charset="0"/>
              </a:rPr>
              <a:t>​</a:t>
            </a:r>
            <a:endParaRPr lang="en-GB" b="0" i="0">
              <a:solidFill>
                <a:srgbClr val="444444"/>
              </a:solidFill>
              <a:effectLst/>
              <a:latin typeface="Calibri" panose="020F0502020204030204" pitchFamily="34" charset="0"/>
            </a:endParaRPr>
          </a:p>
          <a:p>
            <a:pPr algn="l" rtl="0" fontAlgn="base"/>
            <a:endParaRPr lang="en-GB" b="0" i="0">
              <a:solidFill>
                <a:srgbClr val="444444"/>
              </a:solidFill>
              <a:effectLst/>
              <a:latin typeface="Calibri" panose="020F0502020204030204" pitchFamily="34" charset="0"/>
            </a:endParaRPr>
          </a:p>
          <a:p>
            <a:pPr algn="l" rtl="0" fontAlgn="base"/>
            <a:r>
              <a:rPr lang="en-GB" b="0" i="0" u="none" strike="noStrike">
                <a:solidFill>
                  <a:srgbClr val="FFFFFF"/>
                </a:solidFill>
                <a:effectLst/>
                <a:latin typeface="Calibri" panose="020F0502020204030204" pitchFamily="34" charset="0"/>
              </a:rPr>
              <a:t>In terms of what we are looking for, we want to see that you’ve considered all the risks and have a plan in place. It should help justify the contingency figures in your budget (and there should be a contingency figure). Lack of contingency is, in itself, a big risk to delivery.</a:t>
            </a:r>
            <a:r>
              <a:rPr lang="en-US" b="0" i="0">
                <a:solidFill>
                  <a:srgbClr val="FFFFFF"/>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GB" b="0" i="0">
                <a:solidFill>
                  <a:srgbClr val="FFFFFF"/>
                </a:solidFill>
                <a:effectLst/>
                <a:latin typeface="Calibri" panose="020F0502020204030204" pitchFamily="34" charset="0"/>
              </a:rPr>
              <a:t>​</a:t>
            </a:r>
            <a:endParaRPr lang="en-GB" b="0" i="0">
              <a:solidFill>
                <a:srgbClr val="444444"/>
              </a:solidFill>
              <a:effectLst/>
              <a:latin typeface="Calibri" panose="020F0502020204030204" pitchFamily="34" charset="0"/>
            </a:endParaRPr>
          </a:p>
          <a:p>
            <a:pPr algn="l" rtl="0" fontAlgn="base"/>
            <a:r>
              <a:rPr lang="en-GB" b="0" i="0" u="none" strike="noStrike">
                <a:solidFill>
                  <a:srgbClr val="FFFFFF"/>
                </a:solidFill>
                <a:effectLst/>
                <a:latin typeface="Calibri" panose="020F0502020204030204" pitchFamily="34" charset="0"/>
              </a:rPr>
              <a:t>If there’s little detail in your risk register we won’t assume it’s a low-risk project, we’ll assume you’re not prepared. If there’s a lot in your risk register we won’t, necessarily, assume it’s a high-risk project, it can actually give confidence in your ability to spot and manage risks throughout the life of the project. This is a useful exercise and should form part of good project management. </a:t>
            </a:r>
          </a:p>
          <a:p>
            <a:pPr algn="l" rtl="0" fontAlgn="base"/>
            <a:endParaRPr lang="en-GB" b="0" i="0" u="none" strike="noStrike">
              <a:solidFill>
                <a:srgbClr val="FFFFFF"/>
              </a:solidFill>
              <a:effectLst/>
              <a:latin typeface="Calibri" panose="020F0502020204030204" pitchFamily="34" charset="0"/>
              <a:cs typeface="+mn-lt"/>
            </a:endParaRPr>
          </a:p>
          <a:p>
            <a:pPr algn="l" rtl="0" fontAlgn="base"/>
            <a:r>
              <a:rPr lang="en-GB" b="0" i="0" u="none" strike="noStrike">
                <a:solidFill>
                  <a:srgbClr val="FFFFFF"/>
                </a:solidFill>
                <a:effectLst/>
                <a:latin typeface="Calibri" panose="020F0502020204030204" pitchFamily="34" charset="0"/>
                <a:cs typeface="+mn-lt"/>
              </a:rPr>
              <a:t>I will now hand over to Clare Charlesworth from Historic England, to talk a bit more about MEND from their perspective.</a:t>
            </a:r>
            <a:endParaRPr lang="en-GB" b="1">
              <a:cs typeface="+mn-lt"/>
            </a:endParaRPr>
          </a:p>
        </p:txBody>
      </p:sp>
      <p:sp>
        <p:nvSpPr>
          <p:cNvPr id="4" name="Slide Number Placeholder 3"/>
          <p:cNvSpPr>
            <a:spLocks noGrp="1"/>
          </p:cNvSpPr>
          <p:nvPr>
            <p:ph type="sldNum" sz="quarter" idx="5"/>
          </p:nvPr>
        </p:nvSpPr>
        <p:spPr/>
        <p:txBody>
          <a:bodyPr/>
          <a:lstStyle/>
          <a:p>
            <a:fld id="{03E8813F-B03E-4E91-8BD5-129485BE00AF}" type="slidenum">
              <a:rPr lang="en-GB" smtClean="0"/>
              <a:t>17</a:t>
            </a:fld>
            <a:endParaRPr lang="en-GB"/>
          </a:p>
        </p:txBody>
      </p:sp>
    </p:spTree>
    <p:extLst>
      <p:ext uri="{BB962C8B-B14F-4D97-AF65-F5344CB8AC3E}">
        <p14:creationId xmlns:p14="http://schemas.microsoft.com/office/powerpoint/2010/main" val="32190817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b="1" i="0" u="none" strike="noStrike">
                <a:solidFill>
                  <a:srgbClr val="000000"/>
                </a:solidFill>
                <a:effectLst/>
                <a:latin typeface="Calibri" panose="020F0502020204030204" pitchFamily="34" charset="0"/>
                <a:cs typeface="+mn-lt"/>
              </a:rPr>
              <a:t>Clare</a:t>
            </a:r>
          </a:p>
          <a:p>
            <a:pPr marL="0" marR="0" lvl="0" indent="0" algn="l" defTabSz="914400" rtl="0" eaLnBrk="1" fontAlgn="base" latinLnBrk="0" hangingPunct="1">
              <a:lnSpc>
                <a:spcPct val="100000"/>
              </a:lnSpc>
              <a:spcBef>
                <a:spcPts val="0"/>
              </a:spcBef>
              <a:spcAft>
                <a:spcPts val="0"/>
              </a:spcAft>
              <a:buClrTx/>
              <a:buSzTx/>
              <a:buFontTx/>
              <a:buNone/>
              <a:tabLst/>
              <a:defRPr/>
            </a:pPr>
            <a:r>
              <a:rPr lang="en-GB"/>
              <a:t>Historic England has a team of building professionals including architects, surveyors and building services engineers, who will be making site visits throughout June and the first half of July. </a:t>
            </a:r>
            <a:r>
              <a:rPr lang="en-GB" b="0" i="0" u="none" strike="noStrike">
                <a:solidFill>
                  <a:srgbClr val="000000"/>
                </a:solidFill>
                <a:effectLst/>
                <a:latin typeface="Calibri" panose="020F0502020204030204" pitchFamily="34" charset="0"/>
                <a:cs typeface="+mn-lt"/>
              </a:rPr>
              <a:t>The site visit is an opportunity to raise concerns and receive advice on your project. There is no formal assessment at this stage, we will simply be meeting with you to help develop your application and ensure the essential criteria for funding are met. We focus on the how the project meets the MEND brief, the governance and management of the project, and the project’s financial viability. </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GB" b="0" i="0" u="none" strike="noStrike">
              <a:solidFill>
                <a:srgbClr val="000000"/>
              </a:solidFill>
              <a:effectLst/>
              <a:latin typeface="Calibri" panose="020F0502020204030204" pitchFamily="34" charset="0"/>
              <a:cs typeface="+mn-lt"/>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GB" b="0" i="0" u="none" strike="noStrike">
                <a:solidFill>
                  <a:srgbClr val="000000"/>
                </a:solidFill>
                <a:effectLst/>
                <a:latin typeface="Calibri" panose="020F0502020204030204" pitchFamily="34" charset="0"/>
                <a:cs typeface="+mn-lt"/>
              </a:rPr>
              <a:t>Before the visit, please send copies of the latest design information you have available. This will include drawings of proposals, schedules and specifications, cost estimates for the work. If you don’t have all of these documents ready that’s fine, but the more information we can review, the more feedback we can offer.</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GB" b="0" i="0" u="none" strike="noStrike">
              <a:solidFill>
                <a:srgbClr val="000000"/>
              </a:solidFill>
              <a:effectLst/>
              <a:latin typeface="Calibri" panose="020F0502020204030204" pitchFamily="34" charset="0"/>
              <a:cs typeface="+mn-lt"/>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GB" b="0" i="0" u="none" strike="noStrike">
                <a:solidFill>
                  <a:srgbClr val="000000"/>
                </a:solidFill>
                <a:effectLst/>
                <a:latin typeface="Calibri" panose="020F0502020204030204" pitchFamily="34" charset="0"/>
                <a:cs typeface="+mn-lt"/>
              </a:rPr>
              <a:t>We encourage you to make the most of the visit by ensuring the key members of your project team are available to attend. You might expect the visits to take up to half a day.</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GB" b="0" i="0" u="none" strike="noStrike">
              <a:solidFill>
                <a:srgbClr val="000000"/>
              </a:solidFill>
              <a:effectLst/>
              <a:latin typeface="Calibri" panose="020F0502020204030204" pitchFamily="34" charset="0"/>
              <a:cs typeface="+mn-lt"/>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GB" b="0" i="0" u="none" strike="noStrike">
                <a:solidFill>
                  <a:srgbClr val="000000"/>
                </a:solidFill>
                <a:effectLst/>
                <a:latin typeface="Calibri" panose="020F0502020204030204" pitchFamily="34" charset="0"/>
                <a:cs typeface="+mn-lt"/>
              </a:rPr>
              <a:t>After the visit period, towards the end of July, all applicants will receive a written report summarising feedback from the Historic England team. We won’t be offering </a:t>
            </a:r>
            <a:r>
              <a:rPr lang="en-GB" sz="1200">
                <a:solidFill>
                  <a:prstClr val="black"/>
                </a:solidFill>
                <a:latin typeface="Arial"/>
                <a:cs typeface="Arial"/>
              </a:rPr>
              <a:t>further professional advice directly beyond this report, so please bear this in mind and ensure all queries are raised on the day, at the site visit. </a:t>
            </a:r>
            <a:endParaRPr lang="en-GB" b="1">
              <a:cs typeface="+mn-lt"/>
            </a:endParaRPr>
          </a:p>
        </p:txBody>
      </p:sp>
      <p:sp>
        <p:nvSpPr>
          <p:cNvPr id="4" name="Slide Number Placeholder 3"/>
          <p:cNvSpPr>
            <a:spLocks noGrp="1"/>
          </p:cNvSpPr>
          <p:nvPr>
            <p:ph type="sldNum" sz="quarter" idx="5"/>
          </p:nvPr>
        </p:nvSpPr>
        <p:spPr/>
        <p:txBody>
          <a:bodyPr/>
          <a:lstStyle/>
          <a:p>
            <a:fld id="{03E8813F-B03E-4E91-8BD5-129485BE00AF}" type="slidenum">
              <a:rPr lang="en-GB" smtClean="0"/>
              <a:t>18</a:t>
            </a:fld>
            <a:endParaRPr lang="en-GB"/>
          </a:p>
        </p:txBody>
      </p:sp>
    </p:spTree>
    <p:extLst>
      <p:ext uri="{BB962C8B-B14F-4D97-AF65-F5344CB8AC3E}">
        <p14:creationId xmlns:p14="http://schemas.microsoft.com/office/powerpoint/2010/main" val="272110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200" b="0">
                <a:latin typeface="Arial"/>
                <a:cs typeface="+mn-lt"/>
              </a:rPr>
              <a:t>Some pointers in preparing your full application, some of which Briony has already raised but these bear repeating;</a:t>
            </a:r>
          </a:p>
          <a:p>
            <a:pPr algn="l" rtl="0" fontAlgn="base"/>
            <a:r>
              <a:rPr lang="en-GB" sz="1200" b="0">
                <a:latin typeface="Arial"/>
                <a:cs typeface="+mn-lt"/>
              </a:rPr>
              <a:t>A condition survey showing the urgency of proposed work relative to other, longer-term repair and maintenance work is key. A survey that assesses the whole site and highlights items needing attention within 2 years is absolutely essential to demonstrate the need for the work and show eligibility.</a:t>
            </a:r>
          </a:p>
          <a:p>
            <a:pPr algn="l" rtl="0" fontAlgn="base"/>
            <a:endParaRPr lang="en-GB" sz="1200" b="0">
              <a:latin typeface="Arial"/>
              <a:cs typeface="+mn-lt"/>
            </a:endParaRPr>
          </a:p>
          <a:p>
            <a:pPr algn="l" rtl="0" fontAlgn="base"/>
            <a:r>
              <a:rPr lang="en-GB" sz="1200" b="0">
                <a:latin typeface="Arial"/>
                <a:cs typeface="+mn-lt"/>
              </a:rPr>
              <a:t>The strongest applications are those that have appointed a design team early on to carry out a survey and develop project proposals in response. We recognise there are up-front costs in doing so but, without it, unfortunately most projects will not meet the MEND criteria. A conservation accredited lead professional is required for buildings of higher status. The appointment of this team will need to be described in the procurement method statement to show the competitive process, as discussed earlier.    </a:t>
            </a:r>
          </a:p>
          <a:p>
            <a:pPr algn="l" rtl="0" fontAlgn="base"/>
            <a:endParaRPr lang="en-GB" sz="1200" b="0">
              <a:latin typeface="Arial"/>
              <a:cs typeface="+mn-lt"/>
            </a:endParaRPr>
          </a:p>
          <a:p>
            <a:pPr algn="l" rtl="0" fontAlgn="base"/>
            <a:r>
              <a:rPr lang="en-GB" sz="1200" b="0">
                <a:latin typeface="Arial"/>
                <a:cs typeface="+mn-lt"/>
              </a:rPr>
              <a:t>The activity plan will need to set out the project timeline showing how the work is possible within the MEND timescale. Consider all elements of the project, for example, illustrating how preparatory work to decant exhibits and rehouse them for the duration of the project is useful and showing a period for potential delays gives reassurance that the project is deliverable within the timeframe.</a:t>
            </a:r>
          </a:p>
          <a:p>
            <a:pPr algn="l" rtl="0" fontAlgn="base"/>
            <a:endParaRPr lang="en-GB" sz="1200" b="0">
              <a:latin typeface="Arial"/>
              <a:cs typeface="+mn-lt"/>
            </a:endParaRPr>
          </a:p>
          <a:p>
            <a:pPr algn="l" rtl="0" fontAlgn="base"/>
            <a:r>
              <a:rPr lang="en-GB" sz="1200" b="0">
                <a:latin typeface="Arial"/>
                <a:cs typeface="+mn-lt"/>
              </a:rPr>
              <a:t>One of the main issues in previous rounds has been for projects combining work to both the building fabric and building services – these applications often have not developed one element in sufficient detail or the application does not demonstrate how the two elements join together. For example, if a museum intends to reroof one wing of its building and install solar panels, the design of both the new roof coverings and the solar panels must be developed to the same level of RIBA </a:t>
            </a:r>
            <a:r>
              <a:rPr lang="en-GB" sz="1200" b="0" err="1">
                <a:latin typeface="Arial"/>
                <a:cs typeface="+mn-lt"/>
              </a:rPr>
              <a:t>workstage</a:t>
            </a:r>
            <a:r>
              <a:rPr lang="en-GB" sz="1200" b="0">
                <a:latin typeface="Arial"/>
                <a:cs typeface="+mn-lt"/>
              </a:rPr>
              <a:t> 3. </a:t>
            </a:r>
          </a:p>
          <a:p>
            <a:pPr algn="l" rtl="0" fontAlgn="base"/>
            <a:endParaRPr lang="en-GB" sz="1200" b="0">
              <a:latin typeface="Arial"/>
              <a:cs typeface="+mn-lt"/>
            </a:endParaRPr>
          </a:p>
          <a:p>
            <a:pPr algn="l" rtl="0" fontAlgn="base"/>
            <a:endParaRPr lang="en-GB" sz="1200" b="0">
              <a:latin typeface="Arial"/>
              <a:cs typeface="+mn-lt"/>
            </a:endParaRPr>
          </a:p>
        </p:txBody>
      </p:sp>
      <p:sp>
        <p:nvSpPr>
          <p:cNvPr id="4" name="Slide Number Placeholder 3"/>
          <p:cNvSpPr>
            <a:spLocks noGrp="1"/>
          </p:cNvSpPr>
          <p:nvPr>
            <p:ph type="sldNum" sz="quarter" idx="5"/>
          </p:nvPr>
        </p:nvSpPr>
        <p:spPr/>
        <p:txBody>
          <a:bodyPr/>
          <a:lstStyle/>
          <a:p>
            <a:fld id="{03E8813F-B03E-4E91-8BD5-129485BE00AF}" type="slidenum">
              <a:rPr lang="en-GB" smtClean="0"/>
              <a:t>19</a:t>
            </a:fld>
            <a:endParaRPr lang="en-GB"/>
          </a:p>
        </p:txBody>
      </p:sp>
    </p:spTree>
    <p:extLst>
      <p:ext uri="{BB962C8B-B14F-4D97-AF65-F5344CB8AC3E}">
        <p14:creationId xmlns:p14="http://schemas.microsoft.com/office/powerpoint/2010/main" val="5710440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cs typeface="Calibri"/>
              </a:rPr>
              <a:t>Liz</a:t>
            </a:r>
          </a:p>
          <a:p>
            <a:endParaRPr lang="en-GB" b="1">
              <a:cs typeface="Calibri"/>
            </a:endParaRPr>
          </a:p>
          <a:p>
            <a:r>
              <a:rPr lang="en-GB">
                <a:cs typeface="Calibri"/>
              </a:rPr>
              <a:t>I'm Liz Johnson, and I am the Director, Museums and Collections at Arts Council England. I am the lead for the MEND programme.</a:t>
            </a:r>
          </a:p>
          <a:p>
            <a:endParaRPr lang="en-GB">
              <a:cs typeface="Calibri"/>
            </a:endParaRPr>
          </a:p>
          <a:p>
            <a:r>
              <a:rPr lang="en-GB">
                <a:cs typeface="Calibri"/>
              </a:rPr>
              <a:t>I am joined by Briony Anderson, who looks after the grant-making process for MEND.</a:t>
            </a:r>
          </a:p>
          <a:p>
            <a:endParaRPr lang="en-GB">
              <a:cs typeface="Calibri"/>
            </a:endParaRPr>
          </a:p>
          <a:p>
            <a:r>
              <a:rPr lang="en-GB">
                <a:cs typeface="Calibri"/>
              </a:rPr>
              <a:t>We are also joined by Clare Charlesworth from Historic England, who will talk about their role in the application and decision-making process.</a:t>
            </a:r>
          </a:p>
          <a:p>
            <a:endParaRPr lang="en-GB">
              <a:cs typeface="Calibri"/>
            </a:endParaRPr>
          </a:p>
          <a:p>
            <a:r>
              <a:rPr lang="en-GB">
                <a:cs typeface="Calibri"/>
              </a:rPr>
              <a:t>Graeme Calvert is here to host the Q&amp;A session later in the webinar.</a:t>
            </a:r>
          </a:p>
        </p:txBody>
      </p:sp>
      <p:sp>
        <p:nvSpPr>
          <p:cNvPr id="4" name="Slide Number Placeholder 3"/>
          <p:cNvSpPr>
            <a:spLocks noGrp="1"/>
          </p:cNvSpPr>
          <p:nvPr>
            <p:ph type="sldNum" sz="quarter" idx="5"/>
          </p:nvPr>
        </p:nvSpPr>
        <p:spPr/>
        <p:txBody>
          <a:bodyPr/>
          <a:lstStyle/>
          <a:p>
            <a:fld id="{03E8813F-B03E-4E91-8BD5-129485BE00AF}" type="slidenum">
              <a:rPr lang="en-GB" smtClean="0"/>
              <a:t>2</a:t>
            </a:fld>
            <a:endParaRPr lang="en-GB"/>
          </a:p>
        </p:txBody>
      </p:sp>
    </p:spTree>
    <p:extLst>
      <p:ext uri="{BB962C8B-B14F-4D97-AF65-F5344CB8AC3E}">
        <p14:creationId xmlns:p14="http://schemas.microsoft.com/office/powerpoint/2010/main" val="35222961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a:solidFill>
                  <a:schemeClr val="tx1"/>
                </a:solidFill>
                <a:effectLst/>
                <a:latin typeface="+mn-lt"/>
                <a:ea typeface="+mn-ea"/>
                <a:cs typeface="+mn-cs"/>
              </a:rPr>
              <a:t>Reaching RIBA 3 for Building services work (M&amp;E)</a:t>
            </a:r>
          </a:p>
          <a:p>
            <a:r>
              <a:rPr lang="en-GB" sz="1200" b="0" kern="1200">
                <a:solidFill>
                  <a:schemeClr val="tx1"/>
                </a:solidFill>
                <a:effectLst/>
                <a:latin typeface="+mn-lt"/>
                <a:ea typeface="+mn-ea"/>
                <a:cs typeface="+mn-cs"/>
              </a:rPr>
              <a:t>We want to touch upon requirements here because often applicants have not achieved RIBA Stage 3 for building services work in previous rounds,</a:t>
            </a:r>
          </a:p>
          <a:p>
            <a:r>
              <a:rPr lang="en-GB" sz="1200" kern="1200">
                <a:solidFill>
                  <a:schemeClr val="tx1"/>
                </a:solidFill>
                <a:effectLst/>
                <a:latin typeface="+mn-lt"/>
                <a:ea typeface="+mn-ea"/>
                <a:cs typeface="+mn-cs"/>
              </a:rPr>
              <a:t>The key things are;</a:t>
            </a:r>
          </a:p>
          <a:p>
            <a:pPr lvl="0"/>
            <a:r>
              <a:rPr lang="en-GB" sz="1200" kern="1200">
                <a:solidFill>
                  <a:schemeClr val="tx1"/>
                </a:solidFill>
                <a:effectLst/>
                <a:latin typeface="+mn-lt"/>
                <a:ea typeface="+mn-ea"/>
                <a:cs typeface="+mn-cs"/>
              </a:rPr>
              <a:t>to develop a conceptual design to one that is spatially co-ordinated. Spatial co-ordination means that plant, plantrooms and major M&amp;E services distribution routes are drawn to scale with height dimensions or elevations/sections provided on the Stage 3 design drawings. Spatial co-ordination may include utilities and co-ordinated ceiling voids/risers where applicable to demonstrate that there are no clashes between different M&amp;E services and the building structure. </a:t>
            </a:r>
          </a:p>
          <a:p>
            <a:pPr lvl="0"/>
            <a:r>
              <a:rPr lang="en-GB" sz="1200" kern="1200">
                <a:solidFill>
                  <a:schemeClr val="tx1"/>
                </a:solidFill>
                <a:effectLst/>
                <a:latin typeface="+mn-lt"/>
                <a:ea typeface="+mn-ea"/>
                <a:cs typeface="+mn-cs"/>
              </a:rPr>
              <a:t>the M&amp;E design needs to be developed to a stage where applications can be made for full planning consent and/or listed building consent. This will include any details that could impact the historical significance of the building, for example buried services in historically sensitive grounds or new routes for pipework through building fabric. </a:t>
            </a:r>
          </a:p>
          <a:p>
            <a:pPr lvl="0"/>
            <a:r>
              <a:rPr lang="en-GB" sz="1200" kern="1200">
                <a:solidFill>
                  <a:schemeClr val="tx1"/>
                </a:solidFill>
                <a:effectLst/>
                <a:latin typeface="+mn-lt"/>
                <a:ea typeface="+mn-ea"/>
                <a:cs typeface="+mn-cs"/>
              </a:rPr>
              <a:t>the Stage 3 design should be reviewed against the current building regulations.</a:t>
            </a:r>
          </a:p>
          <a:p>
            <a:pPr lvl="0"/>
            <a:r>
              <a:rPr lang="en-GB" sz="1200" kern="1200">
                <a:solidFill>
                  <a:schemeClr val="tx1"/>
                </a:solidFill>
                <a:effectLst/>
                <a:latin typeface="+mn-lt"/>
                <a:ea typeface="+mn-ea"/>
                <a:cs typeface="+mn-cs"/>
              </a:rPr>
              <a:t>the stage 3 M&amp;E specification must outline the strategies for all of the proposed building services.</a:t>
            </a:r>
          </a:p>
          <a:p>
            <a:pPr lvl="0"/>
            <a:r>
              <a:rPr lang="en-GB" sz="1200" kern="1200">
                <a:solidFill>
                  <a:schemeClr val="tx1"/>
                </a:solidFill>
                <a:effectLst/>
                <a:latin typeface="+mn-lt"/>
                <a:ea typeface="+mn-ea"/>
                <a:cs typeface="+mn-cs"/>
              </a:rPr>
              <a:t>details of any proposed utility connections or alterations should be developed and detailed to include spatial requirements.</a:t>
            </a:r>
          </a:p>
          <a:p>
            <a:endParaRPr lang="en-GB"/>
          </a:p>
        </p:txBody>
      </p:sp>
      <p:sp>
        <p:nvSpPr>
          <p:cNvPr id="4" name="Slide Number Placeholder 3"/>
          <p:cNvSpPr>
            <a:spLocks noGrp="1"/>
          </p:cNvSpPr>
          <p:nvPr>
            <p:ph type="sldNum" sz="quarter" idx="5"/>
          </p:nvPr>
        </p:nvSpPr>
        <p:spPr/>
        <p:txBody>
          <a:bodyPr/>
          <a:lstStyle/>
          <a:p>
            <a:fld id="{2C9A5C51-78C9-4A82-9E19-FA467635A02A}" type="slidenum">
              <a:rPr lang="en-GB" smtClean="0"/>
              <a:t>20</a:t>
            </a:fld>
            <a:endParaRPr lang="en-GB"/>
          </a:p>
        </p:txBody>
      </p:sp>
    </p:spTree>
    <p:extLst>
      <p:ext uri="{BB962C8B-B14F-4D97-AF65-F5344CB8AC3E}">
        <p14:creationId xmlns:p14="http://schemas.microsoft.com/office/powerpoint/2010/main" val="27745706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a:solidFill>
                  <a:schemeClr val="tx1"/>
                </a:solidFill>
                <a:effectLst/>
                <a:latin typeface="+mn-lt"/>
                <a:ea typeface="+mn-ea"/>
                <a:cs typeface="+mn-cs"/>
              </a:rPr>
              <a:t>And some reminders to close;</a:t>
            </a:r>
          </a:p>
          <a:p>
            <a:r>
              <a:rPr lang="en-GB" sz="1200" b="1">
                <a:latin typeface="Arial"/>
                <a:cs typeface="Arial"/>
              </a:rPr>
              <a:t>Do</a:t>
            </a:r>
            <a:r>
              <a:rPr lang="en-GB" sz="1200">
                <a:latin typeface="Arial"/>
                <a:cs typeface="Arial"/>
              </a:rPr>
              <a:t> - Provide as much relevant information as possible to demonstrate RIBA Stage 3 or equivalent.</a:t>
            </a:r>
            <a:br>
              <a:rPr lang="en-GB" sz="1200">
                <a:latin typeface="Arial"/>
                <a:cs typeface="Arial"/>
              </a:rPr>
            </a:br>
            <a:endParaRPr lang="en-GB" sz="1200">
              <a:latin typeface="Arial"/>
              <a:cs typeface="Arial"/>
            </a:endParaRPr>
          </a:p>
          <a:p>
            <a:pPr marL="0" indent="0">
              <a:buFont typeface="Arial,Sans-Serif" panose="020B0604020202020204" pitchFamily="34" charset="0"/>
              <a:buNone/>
            </a:pPr>
            <a:r>
              <a:rPr lang="en-GB" sz="1200" b="1">
                <a:latin typeface="Arial"/>
                <a:cs typeface="Arial"/>
              </a:rPr>
              <a:t>Do</a:t>
            </a:r>
            <a:r>
              <a:rPr lang="en-GB" sz="1200">
                <a:latin typeface="Arial"/>
                <a:cs typeface="Arial"/>
              </a:rPr>
              <a:t> – Develop your project to a stage where applications can be made for full planning and / or listed building consent.</a:t>
            </a:r>
          </a:p>
          <a:p>
            <a:pPr marL="285750" indent="-285750">
              <a:buFont typeface="Arial,Sans-Serif" panose="020B0604020202020204" pitchFamily="34" charset="0"/>
              <a:buChar char="•"/>
            </a:pPr>
            <a:endParaRPr lang="en-GB" sz="1200">
              <a:latin typeface="Arial"/>
              <a:ea typeface="+mn-lt"/>
              <a:cs typeface="Arial"/>
            </a:endParaRPr>
          </a:p>
          <a:p>
            <a:pPr marL="0" indent="0">
              <a:buFont typeface="Arial,Sans-Serif" panose="020B0604020202020204" pitchFamily="34" charset="0"/>
              <a:buNone/>
            </a:pPr>
            <a:r>
              <a:rPr lang="en-GB" sz="1200" b="1">
                <a:latin typeface="Arial"/>
                <a:ea typeface="+mn-lt"/>
                <a:cs typeface="Arial"/>
              </a:rPr>
              <a:t>Do</a:t>
            </a:r>
            <a:r>
              <a:rPr lang="en-GB" sz="1200">
                <a:latin typeface="Arial"/>
                <a:ea typeface="+mn-lt"/>
                <a:cs typeface="Arial"/>
              </a:rPr>
              <a:t> – ensure documents are project-specific. Generic procurement method statements and risk registers are not sufficient.</a:t>
            </a:r>
          </a:p>
          <a:p>
            <a:pPr marL="285750" indent="-285750">
              <a:buFont typeface="Arial,Sans-Serif" panose="020B0604020202020204" pitchFamily="34" charset="0"/>
              <a:buChar char="•"/>
            </a:pPr>
            <a:endParaRPr lang="en-GB" sz="1200">
              <a:ea typeface="+mn-lt"/>
              <a:cs typeface="+mn-lt"/>
            </a:endParaRPr>
          </a:p>
          <a:p>
            <a:pPr marL="0" indent="0">
              <a:buFont typeface="Arial,Sans-Serif" panose="020B0604020202020204" pitchFamily="34" charset="0"/>
              <a:buNone/>
            </a:pPr>
            <a:r>
              <a:rPr lang="en-GB" sz="1200" b="1">
                <a:latin typeface="Arial"/>
                <a:cs typeface="Arial"/>
              </a:rPr>
              <a:t>Do not </a:t>
            </a:r>
            <a:r>
              <a:rPr lang="en-GB" sz="1200">
                <a:latin typeface="Arial"/>
                <a:cs typeface="Arial"/>
              </a:rPr>
              <a:t>– Rely on prior knowledge or information provided in previous MEND rounds when submitting, this application should be clear and stand alone. </a:t>
            </a:r>
          </a:p>
          <a:p>
            <a:endParaRPr lang="en-GB"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3E8813F-B03E-4E91-8BD5-129485BE00AF}" type="slidenum">
              <a:rPr lang="en-GB" smtClean="0"/>
              <a:t>21</a:t>
            </a:fld>
            <a:endParaRPr lang="en-GB"/>
          </a:p>
        </p:txBody>
      </p:sp>
    </p:spTree>
    <p:extLst>
      <p:ext uri="{BB962C8B-B14F-4D97-AF65-F5344CB8AC3E}">
        <p14:creationId xmlns:p14="http://schemas.microsoft.com/office/powerpoint/2010/main" val="399014295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Briony</a:t>
            </a:r>
            <a:endParaRPr lang="en-US"/>
          </a:p>
          <a:p>
            <a:endParaRPr lang="en-GB"/>
          </a:p>
          <a:p>
            <a:r>
              <a:rPr lang="en-GB"/>
              <a:t>Before we begin the Q&amp;A session, here is a reminder of where you can find further information and support:</a:t>
            </a:r>
            <a:endParaRPr lang="en-GB">
              <a:cs typeface="Calibri" panose="020F0502020204030204"/>
            </a:endParaRPr>
          </a:p>
          <a:p>
            <a:endParaRPr lang="en-GB"/>
          </a:p>
          <a:p>
            <a:pPr marL="171450" indent="-171450">
              <a:buFont typeface="Arial,Sans-Serif"/>
              <a:buChar char="•"/>
            </a:pPr>
            <a:r>
              <a:rPr lang="en-GB"/>
              <a:t>You can visit the MEND webpage at artscouncil.org.uk/MEND. Here you can find the applicant guidance in full, as well as an Easy Read version and the information sheet on mandatory attachments</a:t>
            </a:r>
            <a:endParaRPr lang="en-GB">
              <a:cs typeface="Calibri"/>
            </a:endParaRPr>
          </a:p>
          <a:p>
            <a:pPr marL="171450" indent="-171450">
              <a:buFont typeface="Arial,Sans-Serif"/>
              <a:buChar char="•"/>
            </a:pPr>
            <a:r>
              <a:rPr lang="en-GB"/>
              <a:t>We also have a Frequently Asked Questions section, which we'll be updating after this webinar</a:t>
            </a:r>
            <a:endParaRPr lang="en-US"/>
          </a:p>
          <a:p>
            <a:endParaRPr lang="en-GB"/>
          </a:p>
          <a:p>
            <a:pPr marL="171450" indent="-171450">
              <a:buFont typeface="Arial,Sans-Serif"/>
              <a:buChar char="•"/>
            </a:pPr>
            <a:r>
              <a:rPr lang="en-GB"/>
              <a:t>We’ll try to answer as many of your questions as possible today, but if we aren’t able to answer your question, or if you require access support with your application, please email </a:t>
            </a:r>
            <a:r>
              <a:rPr lang="en-GB">
                <a:hlinkClick r:id="rId3"/>
              </a:rPr>
              <a:t>enquiries@artscouncil.org.uk</a:t>
            </a:r>
            <a:endParaRPr lang="en-GB"/>
          </a:p>
          <a:p>
            <a:pPr marL="171450" indent="-171450">
              <a:buFont typeface="Arial,Sans-Serif"/>
              <a:buChar char="•"/>
            </a:pPr>
            <a:r>
              <a:rPr lang="en-GB"/>
              <a:t>We will also upload this webinar recording and presentation slides to the webpage</a:t>
            </a:r>
            <a:endParaRPr lang="en-GB">
              <a:cs typeface="Calibri"/>
            </a:endParaRPr>
          </a:p>
          <a:p>
            <a:pPr marL="0" indent="0">
              <a:buFont typeface="Arial,Sans-Serif"/>
              <a:buNone/>
            </a:pPr>
            <a:endParaRPr lang="en-GB"/>
          </a:p>
          <a:p>
            <a:r>
              <a:rPr lang="en-GB"/>
              <a:t>We'll now take a short five-minute break, please feel free to put your questions in the Q&amp;A chat box at the bottom or top of your screen and we'll be back in a moment to answer your questions.</a:t>
            </a:r>
            <a:endParaRPr lang="en-GB">
              <a:cs typeface="Calibri"/>
            </a:endParaRPr>
          </a:p>
          <a:p>
            <a:endParaRPr lang="en-GB"/>
          </a:p>
          <a:p>
            <a:r>
              <a:rPr lang="en-GB">
                <a:cs typeface="Calibri" panose="020F0502020204030204"/>
              </a:rPr>
              <a:t>- Introduce Graeme to chair Q&amp;A </a:t>
            </a:r>
            <a:endParaRPr lang="en-GB"/>
          </a:p>
          <a:p>
            <a:endParaRPr lang="en-GB" b="1">
              <a:cs typeface="Calibri"/>
            </a:endParaRPr>
          </a:p>
        </p:txBody>
      </p:sp>
      <p:sp>
        <p:nvSpPr>
          <p:cNvPr id="4" name="Slide Number Placeholder 3"/>
          <p:cNvSpPr>
            <a:spLocks noGrp="1"/>
          </p:cNvSpPr>
          <p:nvPr>
            <p:ph type="sldNum" sz="quarter" idx="5"/>
          </p:nvPr>
        </p:nvSpPr>
        <p:spPr/>
        <p:txBody>
          <a:bodyPr/>
          <a:lstStyle/>
          <a:p>
            <a:fld id="{03E8813F-B03E-4E91-8BD5-129485BE00AF}" type="slidenum">
              <a:rPr lang="en-GB" smtClean="0"/>
              <a:t>22</a:t>
            </a:fld>
            <a:endParaRPr lang="en-GB"/>
          </a:p>
        </p:txBody>
      </p:sp>
    </p:spTree>
    <p:extLst>
      <p:ext uri="{BB962C8B-B14F-4D97-AF65-F5344CB8AC3E}">
        <p14:creationId xmlns:p14="http://schemas.microsoft.com/office/powerpoint/2010/main" val="40893582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b="1" i="0" u="none" strike="noStrike">
                <a:solidFill>
                  <a:srgbClr val="000000"/>
                </a:solidFill>
                <a:effectLst/>
                <a:latin typeface="Calibri" panose="020F0502020204030204" pitchFamily="34" charset="0"/>
              </a:rPr>
              <a:t>Liz</a:t>
            </a:r>
          </a:p>
          <a:p>
            <a:pPr algn="l" rtl="0" fontAlgn="base"/>
            <a:endParaRPr lang="en-GB" b="0" i="0" u="none" strike="noStrike">
              <a:solidFill>
                <a:srgbClr val="000000"/>
              </a:solidFill>
              <a:effectLst/>
              <a:latin typeface="Calibri" panose="020F0502020204030204" pitchFamily="34" charset="0"/>
            </a:endParaRPr>
          </a:p>
          <a:p>
            <a:pPr algn="l" rtl="0" fontAlgn="base"/>
            <a:r>
              <a:rPr lang="en-GB" b="0" i="0" u="none" strike="noStrike">
                <a:solidFill>
                  <a:srgbClr val="000000"/>
                </a:solidFill>
                <a:effectLst/>
                <a:latin typeface="Calibri" panose="020F0502020204030204" pitchFamily="34" charset="0"/>
              </a:rPr>
              <a:t>In this webinar we will focus mainly on the </a:t>
            </a:r>
            <a:r>
              <a:rPr lang="en-GB" b="1" i="0" u="none" strike="noStrike">
                <a:solidFill>
                  <a:srgbClr val="000000"/>
                </a:solidFill>
                <a:effectLst/>
                <a:latin typeface="Calibri" panose="020F0502020204030204" pitchFamily="34" charset="0"/>
              </a:rPr>
              <a:t>application form and attachments</a:t>
            </a:r>
            <a:r>
              <a:rPr lang="en-GB" b="0" i="0" u="none" strike="noStrike">
                <a:solidFill>
                  <a:srgbClr val="000000"/>
                </a:solidFill>
                <a:effectLst/>
                <a:latin typeface="Calibri" panose="020F0502020204030204" pitchFamily="34" charset="0"/>
              </a:rPr>
              <a:t>, thinking about what we have learned from rounds one and two and how we can help you make the strongest applications possible.</a:t>
            </a:r>
            <a:endParaRPr lang="en-US" b="0" i="0">
              <a:solidFill>
                <a:srgbClr val="444444"/>
              </a:solidFill>
              <a:effectLst/>
              <a:latin typeface="Calibri" panose="020F0502020204030204" pitchFamily="34" charset="0"/>
            </a:endParaRPr>
          </a:p>
          <a:p>
            <a:pPr algn="l" rtl="0" fontAlgn="base"/>
            <a:r>
              <a:rPr lang="en-US" b="0" i="0" u="none" strike="noStrike">
                <a:solidFill>
                  <a:srgbClr val="444444"/>
                </a:solidFill>
                <a:effectLst/>
                <a:latin typeface="Arial" panose="020B0604020202020204" pitchFamily="34" charset="0"/>
              </a:rPr>
              <a:t>​</a:t>
            </a:r>
            <a:r>
              <a:rPr lang="en-US" b="0" i="0">
                <a:solidFill>
                  <a:srgbClr val="444444"/>
                </a:solidFill>
                <a:effectLst/>
                <a:latin typeface="Arial" panose="020B0604020202020204" pitchFamily="34" charset="0"/>
              </a:rPr>
              <a:t>​</a:t>
            </a:r>
            <a:br>
              <a:rPr lang="en-US" b="0" i="0">
                <a:solidFill>
                  <a:srgbClr val="444444"/>
                </a:solidFill>
                <a:effectLst/>
                <a:latin typeface="Arial" panose="020B0604020202020204" pitchFamily="34" charset="0"/>
              </a:rPr>
            </a:br>
            <a:r>
              <a:rPr lang="en-US" b="0" i="0" u="none" strike="noStrike">
                <a:solidFill>
                  <a:srgbClr val="444444"/>
                </a:solidFill>
                <a:effectLst/>
                <a:latin typeface="Arial" panose="020B0604020202020204" pitchFamily="34" charset="0"/>
              </a:rPr>
              <a:t>​</a:t>
            </a:r>
            <a:r>
              <a:rPr lang="en-US" b="0" i="0">
                <a:solidFill>
                  <a:srgbClr val="444444"/>
                </a:solidFill>
                <a:effectLst/>
                <a:latin typeface="Arial" panose="020B0604020202020204" pitchFamily="34" charset="0"/>
              </a:rPr>
              <a:t>​</a:t>
            </a:r>
            <a:br>
              <a:rPr lang="en-US" b="0" i="0">
                <a:solidFill>
                  <a:srgbClr val="444444"/>
                </a:solidFill>
                <a:effectLst/>
                <a:latin typeface="Arial" panose="020B0604020202020204" pitchFamily="34" charset="0"/>
              </a:rPr>
            </a:br>
            <a:r>
              <a:rPr lang="en-US" b="0" i="0">
                <a:solidFill>
                  <a:srgbClr val="444444"/>
                </a:solidFill>
                <a:effectLst/>
                <a:latin typeface="Arial" panose="020B0604020202020204" pitchFamily="34" charset="0"/>
              </a:rPr>
              <a:t>Some of this information will already be quite familiar to you, but to re-cap we will run through the timeline and aims of the fund to begin with, before moving on to the more technical detail of the application process.</a:t>
            </a:r>
            <a:r>
              <a:rPr lang="en-US" b="0" i="0" u="none" strike="noStrike">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indent="-1270">
              <a:lnSpc>
                <a:spcPts val="1600"/>
              </a:lnSpc>
            </a:pPr>
            <a:endParaRPr lang="en-GB" b="1">
              <a:cs typeface="Calibri"/>
            </a:endParaRPr>
          </a:p>
        </p:txBody>
      </p:sp>
      <p:sp>
        <p:nvSpPr>
          <p:cNvPr id="4" name="Slide Number Placeholder 3"/>
          <p:cNvSpPr>
            <a:spLocks noGrp="1"/>
          </p:cNvSpPr>
          <p:nvPr>
            <p:ph type="sldNum" sz="quarter" idx="5"/>
          </p:nvPr>
        </p:nvSpPr>
        <p:spPr/>
        <p:txBody>
          <a:bodyPr/>
          <a:lstStyle/>
          <a:p>
            <a:fld id="{03E8813F-B03E-4E91-8BD5-129485BE00AF}" type="slidenum">
              <a:rPr lang="en-GB" smtClean="0"/>
              <a:t>3</a:t>
            </a:fld>
            <a:endParaRPr lang="en-GB"/>
          </a:p>
        </p:txBody>
      </p:sp>
    </p:spTree>
    <p:extLst>
      <p:ext uri="{BB962C8B-B14F-4D97-AF65-F5344CB8AC3E}">
        <p14:creationId xmlns:p14="http://schemas.microsoft.com/office/powerpoint/2010/main" val="36217344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a:cs typeface="Calibri"/>
              </a:rPr>
              <a:t>Briony </a:t>
            </a:r>
          </a:p>
          <a:p>
            <a:endParaRPr lang="en-US" sz="1800" b="1">
              <a:cs typeface="Calibri"/>
            </a:endParaRPr>
          </a:p>
          <a:p>
            <a:pPr marL="342900" indent="-342900">
              <a:buFont typeface="Arial" panose="020B0604020202020204" pitchFamily="34" charset="0"/>
              <a:buChar char="•"/>
            </a:pPr>
            <a:r>
              <a:rPr lang="en-GB" sz="1800">
                <a:latin typeface="Arial"/>
                <a:cs typeface="Arial"/>
              </a:rPr>
              <a:t>The portal for Expressions of Interests opened on Grantium at </a:t>
            </a:r>
            <a:r>
              <a:rPr lang="en-GB" sz="1800" b="1">
                <a:latin typeface="Arial"/>
                <a:cs typeface="Arial"/>
              </a:rPr>
              <a:t>on 6 March 2023 </a:t>
            </a:r>
            <a:r>
              <a:rPr lang="en-GB" sz="1800" b="0">
                <a:latin typeface="Arial"/>
                <a:cs typeface="Arial"/>
              </a:rPr>
              <a:t>and closed </a:t>
            </a:r>
            <a:r>
              <a:rPr lang="en-GB" sz="1800" b="1">
                <a:latin typeface="Arial"/>
                <a:cs typeface="Arial"/>
              </a:rPr>
              <a:t>on 21 April 2023</a:t>
            </a:r>
          </a:p>
          <a:p>
            <a:pPr marL="342900" indent="-342900">
              <a:buFont typeface="Arial" panose="020B0604020202020204" pitchFamily="34" charset="0"/>
              <a:buChar char="•"/>
            </a:pPr>
            <a:endParaRPr lang="en-GB" sz="1800">
              <a:latin typeface="Arial"/>
              <a:cs typeface="Arial"/>
            </a:endParaRPr>
          </a:p>
          <a:p>
            <a:pPr marL="342900" indent="-342900">
              <a:buFont typeface="Arial" panose="020B0604020202020204" pitchFamily="34" charset="0"/>
              <a:buChar char="•"/>
            </a:pPr>
            <a:r>
              <a:rPr lang="en-GB" sz="1800">
                <a:latin typeface="Arial"/>
                <a:cs typeface="Arial"/>
              </a:rPr>
              <a:t>We received 82 expressions of interest, and 50 we invited to apply based on factors such as the level of urgency of the works included, and how well the project was likely to meet the aims and objectives of the MEND programme.</a:t>
            </a:r>
          </a:p>
          <a:p>
            <a:pPr marL="342900" indent="-342900">
              <a:buFont typeface="Arial" panose="020B0604020202020204" pitchFamily="34" charset="0"/>
              <a:buChar char="•"/>
            </a:pPr>
            <a:endParaRPr lang="en-GB" sz="1800" b="1">
              <a:latin typeface="Arial"/>
              <a:cs typeface="Arial"/>
            </a:endParaRPr>
          </a:p>
          <a:p>
            <a:pPr marL="342900" indent="-342900">
              <a:buFont typeface="Arial" panose="020B0604020202020204" pitchFamily="34" charset="0"/>
              <a:buChar char="•"/>
            </a:pPr>
            <a:r>
              <a:rPr lang="en-GB" sz="1800" b="0">
                <a:latin typeface="Arial"/>
                <a:cs typeface="Arial"/>
              </a:rPr>
              <a:t>Decisions on which expressions of interest to invite to apply were made by our programme advisory panel. This is made up of representatives from Arts Council England, Historic England, the Department for Digital, Culture, Media and Sport, and National Lottery Heritage Fund.</a:t>
            </a:r>
          </a:p>
          <a:p>
            <a:pPr marL="0" indent="0">
              <a:buFont typeface="Arial" panose="020B0604020202020204" pitchFamily="34" charset="0"/>
              <a:buNone/>
            </a:pPr>
            <a:endParaRPr lang="en-GB" sz="1800">
              <a:latin typeface="Arial"/>
              <a:cs typeface="Arial"/>
            </a:endParaRPr>
          </a:p>
          <a:p>
            <a:pPr marL="285750" indent="-285750">
              <a:lnSpc>
                <a:spcPct val="90000"/>
              </a:lnSpc>
              <a:spcBef>
                <a:spcPts val="1000"/>
              </a:spcBef>
              <a:buFont typeface="Arial,Sans-Serif" panose="020B0604020202020204" pitchFamily="34" charset="0"/>
              <a:buChar char="•"/>
            </a:pPr>
            <a:r>
              <a:rPr lang="en-GB" sz="1800">
                <a:ea typeface="+mn-lt"/>
                <a:cs typeface="+mn-lt"/>
              </a:rPr>
              <a:t>The portal for full applications opened on Grantium at </a:t>
            </a:r>
            <a:r>
              <a:rPr lang="en-GB" sz="1800" b="1">
                <a:ea typeface="+mn-lt"/>
                <a:cs typeface="+mn-lt"/>
              </a:rPr>
              <a:t>9am on 30 May 2023</a:t>
            </a:r>
            <a:endParaRPr lang="en-US" sz="1800" b="1">
              <a:ea typeface="+mn-lt"/>
              <a:cs typeface="+mn-lt"/>
            </a:endParaRPr>
          </a:p>
          <a:p>
            <a:pPr marL="285750" indent="-285750">
              <a:lnSpc>
                <a:spcPct val="90000"/>
              </a:lnSpc>
              <a:spcBef>
                <a:spcPts val="1000"/>
              </a:spcBef>
              <a:buFont typeface="Arial,Sans-Serif" panose="020B0604020202020204" pitchFamily="34" charset="0"/>
              <a:buChar char="•"/>
            </a:pPr>
            <a:endParaRPr lang="en-GB" sz="1800" b="1">
              <a:ea typeface="+mn-lt"/>
              <a:cs typeface="+mn-lt"/>
            </a:endParaRPr>
          </a:p>
          <a:p>
            <a:pPr>
              <a:defRPr/>
            </a:pPr>
            <a:r>
              <a:rPr lang="en-GB" sz="1800">
                <a:ea typeface="+mn-lt"/>
                <a:cs typeface="+mn-lt"/>
              </a:rPr>
              <a:t>Deadline for full applications is </a:t>
            </a:r>
            <a:r>
              <a:rPr lang="en-GB" sz="1800" b="1">
                <a:ea typeface="+mn-lt"/>
                <a:cs typeface="+mn-lt"/>
              </a:rPr>
              <a:t>12pm (midday) on 18 August 2023</a:t>
            </a:r>
            <a:endParaRPr lang="en-GB" sz="1800">
              <a:solidFill>
                <a:srgbClr val="FFFFFF"/>
              </a:solidFill>
              <a:ea typeface="+mn-lt"/>
              <a:cs typeface="+mn-lt"/>
            </a:endParaRPr>
          </a:p>
          <a:p>
            <a:pPr>
              <a:defRPr/>
            </a:pPr>
            <a:endParaRPr lang="en-GB" sz="1800">
              <a:cs typeface="+mn-lt"/>
            </a:endParaRPr>
          </a:p>
          <a:p>
            <a:pPr>
              <a:defRPr/>
            </a:pPr>
            <a:r>
              <a:rPr lang="en-GB" sz="1800">
                <a:cs typeface="+mn-lt"/>
              </a:rPr>
              <a:t>Final decisions will be made by our Executive Board in March 2024</a:t>
            </a:r>
            <a:br>
              <a:rPr lang="en-GB" sz="1800">
                <a:cs typeface="+mn-lt"/>
              </a:rPr>
            </a:br>
            <a:br>
              <a:rPr lang="en-GB" sz="1800">
                <a:cs typeface="+mn-lt"/>
              </a:rPr>
            </a:br>
            <a:endParaRPr lang="en-GB" sz="1800" b="0" i="0" u="none" strike="noStrike" kern="1200" cap="none" spc="0" normalizeH="0" baseline="0" noProof="0">
              <a:ln>
                <a:noFill/>
              </a:ln>
              <a:solidFill>
                <a:srgbClr val="FFFFFF"/>
              </a:solidFill>
              <a:effectLst/>
              <a:uLnTx/>
              <a:uFillTx/>
              <a:latin typeface="Calibri" panose="020F0502020204030204"/>
              <a:cs typeface="Calibri"/>
            </a:endParaRPr>
          </a:p>
          <a:p>
            <a:pPr marL="285750" indent="-285750">
              <a:lnSpc>
                <a:spcPct val="90000"/>
              </a:lnSpc>
              <a:spcBef>
                <a:spcPts val="1000"/>
              </a:spcBef>
              <a:buFont typeface="Arial,Sans-Serif" panose="020B0604020202020204" pitchFamily="34" charset="0"/>
              <a:buChar char="•"/>
            </a:pPr>
            <a:endParaRPr lang="en-GB" sz="1800" b="1">
              <a:ea typeface="+mn-lt"/>
              <a:cs typeface="+mn-lt"/>
            </a:endParaRPr>
          </a:p>
          <a:p>
            <a:endParaRPr lang="en-US" sz="1800" b="1">
              <a:cs typeface="Calibri"/>
            </a:endParaRPr>
          </a:p>
          <a:p>
            <a:pPr algn="l"/>
            <a:endParaRPr lang="en-GB" sz="1800" b="1">
              <a:latin typeface="Arial"/>
              <a:cs typeface="Arial"/>
            </a:endParaRPr>
          </a:p>
        </p:txBody>
      </p:sp>
      <p:sp>
        <p:nvSpPr>
          <p:cNvPr id="4" name="Slide Number Placeholder 3"/>
          <p:cNvSpPr>
            <a:spLocks noGrp="1"/>
          </p:cNvSpPr>
          <p:nvPr>
            <p:ph type="sldNum" sz="quarter" idx="5"/>
          </p:nvPr>
        </p:nvSpPr>
        <p:spPr/>
        <p:txBody>
          <a:bodyPr/>
          <a:lstStyle/>
          <a:p>
            <a:fld id="{03E8813F-B03E-4E91-8BD5-129485BE00AF}" type="slidenum">
              <a:rPr lang="en-GB" smtClean="0"/>
              <a:t>4</a:t>
            </a:fld>
            <a:endParaRPr lang="en-GB"/>
          </a:p>
        </p:txBody>
      </p:sp>
    </p:spTree>
    <p:extLst>
      <p:ext uri="{BB962C8B-B14F-4D97-AF65-F5344CB8AC3E}">
        <p14:creationId xmlns:p14="http://schemas.microsoft.com/office/powerpoint/2010/main" val="41543746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cs typeface="Calibri" panose="020F0502020204030204"/>
              </a:rPr>
              <a:t>Briony</a:t>
            </a:r>
          </a:p>
          <a:p>
            <a:endParaRPr lang="en-GB" b="1">
              <a:cs typeface="Calibri" panose="020F0502020204030204"/>
            </a:endParaRPr>
          </a:p>
          <a:p>
            <a:r>
              <a:rPr lang="en-GB"/>
              <a:t>There are 2 main impacts we expect to see from this investment:</a:t>
            </a:r>
            <a:endParaRPr lang="en-US">
              <a:cs typeface="Calibri" panose="020F0502020204030204"/>
            </a:endParaRPr>
          </a:p>
          <a:p>
            <a:r>
              <a:rPr lang="en-GB"/>
              <a:t> </a:t>
            </a:r>
            <a:endParaRPr lang="en-GB">
              <a:cs typeface="Calibri" panose="020F0502020204030204"/>
            </a:endParaRPr>
          </a:p>
          <a:p>
            <a:pPr marL="171450" indent="-171450">
              <a:buFont typeface="Arial,Sans-Serif"/>
              <a:buChar char="•"/>
            </a:pPr>
            <a:r>
              <a:rPr lang="en-GB"/>
              <a:t>Firstly, museums across England who are awarded a MEND grant will improve their core infrastructure by tackling their maintenance backlogs.</a:t>
            </a:r>
            <a:endParaRPr lang="en-GB">
              <a:cs typeface="Calibri"/>
            </a:endParaRPr>
          </a:p>
          <a:p>
            <a:pPr marL="171450" indent="-171450">
              <a:buFont typeface="Arial,Sans-Serif"/>
              <a:buChar char="•"/>
            </a:pPr>
            <a:r>
              <a:rPr lang="en-GB"/>
              <a:t>Secondly, museums across England who are awarded a MEND grant will reduce the immediate risks to buildings, visitors, staff and collections due to improved core infrastructure.</a:t>
            </a:r>
            <a:endParaRPr lang="en-GB">
              <a:cs typeface="Calibri"/>
            </a:endParaRPr>
          </a:p>
          <a:p>
            <a:endParaRPr lang="en-GB">
              <a:cs typeface="Calibri"/>
            </a:endParaRPr>
          </a:p>
          <a:p>
            <a:r>
              <a:rPr lang="en-GB"/>
              <a:t>In terms of outcomes, there are a few things we expect to see from recipients of this investment: </a:t>
            </a:r>
            <a:endParaRPr lang="en-GB">
              <a:cs typeface="Calibri" panose="020F0502020204030204"/>
            </a:endParaRPr>
          </a:p>
          <a:p>
            <a:r>
              <a:rPr lang="en-GB"/>
              <a:t>  </a:t>
            </a:r>
            <a:endParaRPr lang="en-GB">
              <a:cs typeface="Calibri" panose="020F0502020204030204"/>
            </a:endParaRPr>
          </a:p>
          <a:p>
            <a:pPr marL="171450" indent="-171450">
              <a:buFont typeface="Arial,Sans-Serif"/>
              <a:buChar char="•"/>
            </a:pPr>
            <a:r>
              <a:rPr lang="en-GB"/>
              <a:t>Museums will become more financially resilient and environmentally responsible by developing and implementing maintenance plans.</a:t>
            </a:r>
            <a:endParaRPr lang="en-GB">
              <a:cs typeface="Calibri"/>
            </a:endParaRPr>
          </a:p>
          <a:p>
            <a:pPr marL="171450" indent="-171450">
              <a:buFont typeface="Arial,Sans-Serif"/>
              <a:buChar char="•"/>
            </a:pPr>
            <a:r>
              <a:rPr lang="en-GB"/>
              <a:t>The environmental performance of buildings and equipment will be increased, supporting the reduction in carbon emissions in the museum sector.</a:t>
            </a:r>
            <a:endParaRPr lang="en-GB">
              <a:cs typeface="Calibri"/>
            </a:endParaRPr>
          </a:p>
          <a:p>
            <a:pPr marL="171450" indent="-171450">
              <a:buFont typeface="Arial,Sans-Serif"/>
              <a:buChar char="•"/>
            </a:pPr>
            <a:r>
              <a:rPr lang="en-GB"/>
              <a:t>Museums’ ability to offer independent access for disabled people and accommodation of diverse user needs will be improved.</a:t>
            </a:r>
            <a:endParaRPr lang="en-GB">
              <a:cs typeface="Calibri"/>
            </a:endParaRPr>
          </a:p>
          <a:p>
            <a:pPr marL="171450" indent="-171450">
              <a:buFont typeface="Arial,Sans-Serif"/>
              <a:buChar char="•"/>
            </a:pPr>
            <a:r>
              <a:rPr lang="en-GB"/>
              <a:t>Museums will have strengthened their contribution to the local communities and regeneration by preserving landmark buildings and ensuring locally treasured collections are accessible to the public. </a:t>
            </a:r>
            <a:endParaRPr lang="en-GB">
              <a:cs typeface="Calibri"/>
            </a:endParaRPr>
          </a:p>
          <a:p>
            <a:pPr marL="171450" indent="-171450">
              <a:buFont typeface="Arial"/>
              <a:buChar char="•"/>
            </a:pPr>
            <a:endParaRPr lang="en-GB">
              <a:cs typeface="Calibri"/>
            </a:endParaRPr>
          </a:p>
        </p:txBody>
      </p:sp>
      <p:sp>
        <p:nvSpPr>
          <p:cNvPr id="4" name="Slide Number Placeholder 3"/>
          <p:cNvSpPr>
            <a:spLocks noGrp="1"/>
          </p:cNvSpPr>
          <p:nvPr>
            <p:ph type="sldNum" sz="quarter" idx="5"/>
          </p:nvPr>
        </p:nvSpPr>
        <p:spPr/>
        <p:txBody>
          <a:bodyPr/>
          <a:lstStyle/>
          <a:p>
            <a:fld id="{03E8813F-B03E-4E91-8BD5-129485BE00AF}" type="slidenum">
              <a:rPr lang="en-GB" smtClean="0"/>
              <a:t>5</a:t>
            </a:fld>
            <a:endParaRPr lang="en-GB"/>
          </a:p>
        </p:txBody>
      </p:sp>
    </p:spTree>
    <p:extLst>
      <p:ext uri="{BB962C8B-B14F-4D97-AF65-F5344CB8AC3E}">
        <p14:creationId xmlns:p14="http://schemas.microsoft.com/office/powerpoint/2010/main" val="32210484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cs typeface="Calibri" panose="020F0502020204030204"/>
              </a:rPr>
              <a:t>Briony</a:t>
            </a:r>
          </a:p>
          <a:p>
            <a:endParaRPr lang="en-GB" b="1">
              <a:cs typeface="Calibri" panose="020F0502020204030204"/>
            </a:endParaRPr>
          </a:p>
          <a:p>
            <a:pPr algn="l" rtl="0" fontAlgn="base"/>
            <a:r>
              <a:rPr lang="en-US" b="1" i="0" u="none" strike="noStrike">
                <a:solidFill>
                  <a:srgbClr val="000000"/>
                </a:solidFill>
                <a:effectLst/>
                <a:latin typeface="Calibri" panose="020F0502020204030204" pitchFamily="34" charset="0"/>
              </a:rPr>
              <a:t>Work stage 3</a:t>
            </a:r>
            <a:r>
              <a:rPr lang="en-US" b="0" i="0" u="none" strike="noStrike">
                <a:solidFill>
                  <a:srgbClr val="000000"/>
                </a:solidFill>
                <a:effectLst/>
                <a:latin typeface="Calibri" panose="020F0502020204030204" pitchFamily="34" charset="0"/>
              </a:rPr>
              <a:t> - </a:t>
            </a:r>
            <a:r>
              <a:rPr lang="en-GB" b="0" i="0" u="none" strike="noStrike">
                <a:solidFill>
                  <a:srgbClr val="000000"/>
                </a:solidFill>
                <a:effectLst/>
                <a:latin typeface="Calibri" panose="020F0502020204030204" pitchFamily="34" charset="0"/>
              </a:rPr>
              <a:t>Stage 3 is fundamentally about testing and validating the work done on the project so far, to make sure that the architectural and engineering information prepared at Stage 2 is Spatially Coordinated before the detailed information required to purchase materials and procure services is produced at Stage 4. </a:t>
            </a:r>
            <a:r>
              <a:rPr lang="en-US" b="0" i="0" u="none" strike="noStrike">
                <a:solidFill>
                  <a:srgbClr val="000000"/>
                </a:solidFill>
                <a:effectLst/>
                <a:latin typeface="Calibri" panose="020F0502020204030204" pitchFamily="34" charset="0"/>
              </a:rPr>
              <a:t>​</a:t>
            </a:r>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GB" b="0" i="0" u="none" strike="noStrike">
                <a:solidFill>
                  <a:srgbClr val="000000"/>
                </a:solidFill>
                <a:effectLst/>
                <a:latin typeface="Calibri" panose="020F0502020204030204" pitchFamily="34" charset="0"/>
              </a:rPr>
              <a:t>​</a:t>
            </a:r>
            <a:r>
              <a:rPr lang="en-GB" b="0" i="0">
                <a:solidFill>
                  <a:srgbClr val="000000"/>
                </a:solidFill>
                <a:effectLst/>
                <a:latin typeface="Calibri" panose="020F0502020204030204" pitchFamily="34" charset="0"/>
              </a:rPr>
              <a:t>​</a:t>
            </a:r>
            <a:endParaRPr lang="en-GB" b="0" i="0">
              <a:solidFill>
                <a:srgbClr val="444444"/>
              </a:solidFill>
              <a:effectLst/>
              <a:latin typeface="Calibri" panose="020F0502020204030204" pitchFamily="34" charset="0"/>
            </a:endParaRPr>
          </a:p>
          <a:p>
            <a:pPr algn="l" rtl="0" fontAlgn="base"/>
            <a:r>
              <a:rPr lang="en-US" b="0" i="0" u="none" strike="noStrike">
                <a:solidFill>
                  <a:srgbClr val="000000"/>
                </a:solidFill>
                <a:effectLst/>
                <a:latin typeface="Calibri" panose="020F0502020204030204" pitchFamily="34" charset="0"/>
              </a:rPr>
              <a:t>This stage is called spatial coordination - as the name suggests, this means that space in which you want to do the work has been measured as well as the work that you want to carry out. Your design drawings should show where everything will go. This does two things​</a:t>
            </a:r>
            <a:r>
              <a:rPr lang="en-US" b="0" i="0">
                <a:solidFill>
                  <a:srgbClr val="000000"/>
                </a:solidFill>
                <a:effectLst/>
                <a:latin typeface="Calibri" panose="020F0502020204030204" pitchFamily="34" charset="0"/>
              </a:rPr>
              <a:t>​:</a:t>
            </a:r>
          </a:p>
          <a:p>
            <a:pPr algn="l" rtl="0" fontAlgn="base"/>
            <a:endParaRPr lang="en-US" b="0" i="0">
              <a:solidFill>
                <a:srgbClr val="444444"/>
              </a:solidFill>
              <a:effectLst/>
              <a:latin typeface="Calibri" panose="020F0502020204030204" pitchFamily="34" charset="0"/>
            </a:endParaRPr>
          </a:p>
          <a:p>
            <a:pPr algn="l" rtl="0" fontAlgn="base">
              <a:buFont typeface="+mj-lt"/>
              <a:buAutoNum type="arabicPeriod"/>
            </a:pPr>
            <a:r>
              <a:rPr lang="en-US" sz="1800" b="0" i="0" u="none" strike="noStrike">
                <a:solidFill>
                  <a:srgbClr val="000000"/>
                </a:solidFill>
                <a:effectLst/>
                <a:latin typeface="Calibri" panose="020F0502020204030204" pitchFamily="34" charset="0"/>
              </a:rPr>
              <a:t>It helps us visualize and understand the work to be carried out​</a:t>
            </a:r>
            <a:r>
              <a:rPr lang="en-US" sz="1800" b="0" i="0">
                <a:solidFill>
                  <a:srgbClr val="000000"/>
                </a:solidFill>
                <a:effectLst/>
                <a:latin typeface="Calibri" panose="020F0502020204030204" pitchFamily="34" charset="0"/>
              </a:rPr>
              <a:t>​</a:t>
            </a:r>
            <a:endParaRPr lang="en-US" sz="1800" b="0" i="0">
              <a:solidFill>
                <a:srgbClr val="444444"/>
              </a:solidFill>
              <a:effectLst/>
              <a:latin typeface="Arial" panose="020B0604020202020204" pitchFamily="34" charset="0"/>
            </a:endParaRPr>
          </a:p>
          <a:p>
            <a:pPr algn="l" rtl="0" fontAlgn="base">
              <a:buFont typeface="+mj-lt"/>
              <a:buAutoNum type="arabicPeriod"/>
            </a:pPr>
            <a:r>
              <a:rPr lang="en-US" sz="1800" b="0" i="0" u="none" strike="noStrike">
                <a:solidFill>
                  <a:srgbClr val="000000"/>
                </a:solidFill>
                <a:effectLst/>
                <a:latin typeface="Calibri" panose="020F0502020204030204" pitchFamily="34" charset="0"/>
              </a:rPr>
              <a:t>It gives confidence that your cost plan – which should outline the overall cost of any construction work, is accurate. A quantity surveyor can’t accurately cost a project based on abstract ideas or conceptual drawings. This way they can look at the drawings and see exactly how much of each different material is needed.</a:t>
            </a:r>
            <a:endParaRPr lang="en-US" sz="1800" b="0" i="0">
              <a:solidFill>
                <a:srgbClr val="444444"/>
              </a:solidFill>
              <a:effectLst/>
              <a:latin typeface="Arial" panose="020B0604020202020204" pitchFamily="34" charset="0"/>
            </a:endParaRPr>
          </a:p>
          <a:p>
            <a:pPr algn="l" rtl="0" fontAlgn="base"/>
            <a:r>
              <a:rPr lang="en-US" b="0" i="0" u="none" strike="noStrike">
                <a:solidFill>
                  <a:srgbClr val="444444"/>
                </a:solidFill>
                <a:effectLst/>
                <a:latin typeface="Arial" panose="020B0604020202020204" pitchFamily="34" charset="0"/>
              </a:rPr>
              <a:t>​</a:t>
            </a:r>
            <a:r>
              <a:rPr lang="en-US" b="0" i="0">
                <a:solidFill>
                  <a:srgbClr val="444444"/>
                </a:solidFill>
                <a:effectLst/>
                <a:latin typeface="Arial" panose="020B0604020202020204" pitchFamily="34" charset="0"/>
              </a:rPr>
              <a:t>​</a:t>
            </a:r>
            <a:br>
              <a:rPr lang="en-US" b="0" i="0">
                <a:solidFill>
                  <a:srgbClr val="444444"/>
                </a:solidFill>
                <a:effectLst/>
                <a:latin typeface="Arial" panose="020B0604020202020204" pitchFamily="34" charset="0"/>
              </a:rPr>
            </a:br>
            <a:r>
              <a:rPr lang="en-GB" b="0" i="0" u="none" strike="noStrike">
                <a:solidFill>
                  <a:srgbClr val="000000"/>
                </a:solidFill>
                <a:effectLst/>
                <a:latin typeface="Calibri" panose="020F0502020204030204" pitchFamily="34" charset="0"/>
              </a:rPr>
              <a:t>You can find out more about this on RIBA’s website as well as in ACE’s guide: </a:t>
            </a:r>
            <a:r>
              <a:rPr lang="en-US" b="0" i="0" u="none" strike="noStrike">
                <a:solidFill>
                  <a:srgbClr val="000000"/>
                </a:solidFill>
                <a:effectLst/>
                <a:latin typeface="Calibri" panose="020F0502020204030204" pitchFamily="34" charset="0"/>
              </a:rPr>
              <a:t>Building excellence in the Cultural Sector​</a:t>
            </a:r>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u="none" strike="noStrike">
                <a:solidFill>
                  <a:srgbClr val="000000"/>
                </a:solidFill>
                <a:effectLst/>
                <a:latin typeface="Calibri" panose="020F0502020204030204" pitchFamily="34" charset="0"/>
              </a:rPr>
              <a:t>​</a:t>
            </a:r>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r>
              <a:rPr lang="en-GB" sz="1800" b="0" i="0" u="none" strike="noStrike" baseline="0">
                <a:solidFill>
                  <a:srgbClr val="000000"/>
                </a:solidFill>
                <a:latin typeface="Univers LT Std 45 Light"/>
              </a:rPr>
              <a:t>We understand that some types of capital work do not need to follow RIBA Work Stages. For example, specialist installations such as boiler replacements or undertaking a like-for-like repair which does not require a full design team approach. Please take professional advice on whether or not your project should follow the RIBA Work Stages, and refer to the RIBA website for an indication of how developed your project needs to be for it to be eligible. </a:t>
            </a:r>
          </a:p>
          <a:p>
            <a:endParaRPr lang="en-GB" sz="1800" b="0" i="0" u="none" strike="noStrike" baseline="0">
              <a:solidFill>
                <a:srgbClr val="000000"/>
              </a:solidFill>
              <a:latin typeface="Univers LT Std 45 Light"/>
            </a:endParaRPr>
          </a:p>
          <a:p>
            <a:r>
              <a:rPr lang="en-GB" sz="1800" b="0" i="0" u="none" strike="noStrike" baseline="0">
                <a:solidFill>
                  <a:srgbClr val="000000"/>
                </a:solidFill>
                <a:latin typeface="Univers LT Std 45 Light"/>
              </a:rPr>
              <a:t>We do still expect your project information to be developed to an equivalent level of detail as RIBA Work Stage 3 even if not following RIBA Work Stages.</a:t>
            </a:r>
            <a:endParaRPr lang="en-GB">
              <a:cs typeface="Calibri"/>
            </a:endParaRPr>
          </a:p>
        </p:txBody>
      </p:sp>
      <p:sp>
        <p:nvSpPr>
          <p:cNvPr id="4" name="Slide Number Placeholder 3"/>
          <p:cNvSpPr>
            <a:spLocks noGrp="1"/>
          </p:cNvSpPr>
          <p:nvPr>
            <p:ph type="sldNum" sz="quarter" idx="5"/>
          </p:nvPr>
        </p:nvSpPr>
        <p:spPr/>
        <p:txBody>
          <a:bodyPr/>
          <a:lstStyle/>
          <a:p>
            <a:fld id="{03E8813F-B03E-4E91-8BD5-129485BE00AF}" type="slidenum">
              <a:rPr lang="en-GB" smtClean="0"/>
              <a:t>6</a:t>
            </a:fld>
            <a:endParaRPr lang="en-GB"/>
          </a:p>
        </p:txBody>
      </p:sp>
    </p:spTree>
    <p:extLst>
      <p:ext uri="{BB962C8B-B14F-4D97-AF65-F5344CB8AC3E}">
        <p14:creationId xmlns:p14="http://schemas.microsoft.com/office/powerpoint/2010/main" val="10752889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cs typeface="Calibri" panose="020F0502020204030204"/>
              </a:rPr>
              <a:t>Briony</a:t>
            </a:r>
          </a:p>
          <a:p>
            <a:endParaRPr lang="en-GB" b="1">
              <a:cs typeface="Calibri" panose="020F0502020204030204"/>
            </a:endParaRPr>
          </a:p>
          <a:p>
            <a:pPr algn="l" rtl="0" fontAlgn="base"/>
            <a:r>
              <a:rPr lang="en-GB" b="0" i="0" u="none" strike="noStrike">
                <a:solidFill>
                  <a:srgbClr val="000000"/>
                </a:solidFill>
                <a:effectLst/>
                <a:latin typeface="Calibri" panose="020F0502020204030204" pitchFamily="34" charset="0"/>
              </a:rPr>
              <a:t>The key issues that have cropped up with applications in round one are two are the following:</a:t>
            </a:r>
          </a:p>
          <a:p>
            <a:pPr algn="l" rtl="0" fontAlgn="base"/>
            <a:r>
              <a:rPr lang="en-GB" b="0" i="0" u="none" strike="noStrike">
                <a:solidFill>
                  <a:srgbClr val="000000"/>
                </a:solidFill>
                <a:effectLst/>
                <a:latin typeface="Calibri" panose="020F0502020204030204" pitchFamily="34" charset="0"/>
              </a:rPr>
              <a:t>* Applicants not reading the guidance, and missing key points.</a:t>
            </a:r>
          </a:p>
          <a:p>
            <a:pPr algn="l" rtl="0" fontAlgn="base"/>
            <a:endParaRPr lang="en-GB" b="0" i="0" u="none" strike="noStrike">
              <a:solidFill>
                <a:srgbClr val="000000"/>
              </a:solidFill>
              <a:effectLst/>
              <a:latin typeface="Calibri" panose="020F0502020204030204" pitchFamily="34" charset="0"/>
              <a:cs typeface="Calibri"/>
            </a:endParaRPr>
          </a:p>
          <a:p>
            <a:pPr marL="171450" indent="-171450" algn="l" rtl="0" fontAlgn="base">
              <a:buFont typeface="Arial" panose="020B0604020202020204" pitchFamily="34" charset="0"/>
              <a:buChar char="•"/>
            </a:pPr>
            <a:r>
              <a:rPr lang="en-GB" b="0" i="0" u="none" strike="noStrike">
                <a:solidFill>
                  <a:srgbClr val="000000"/>
                </a:solidFill>
                <a:effectLst/>
                <a:latin typeface="Calibri" panose="020F0502020204030204" pitchFamily="34" charset="0"/>
                <a:cs typeface="Calibri"/>
              </a:rPr>
              <a:t>Applicants not giving us much detail on aspects of their project, finance or governance, because we have worked with them before. Assume we know nothing about you. We are assessing the contents of your application, and if you do not tell us about your long-standing record of managing capital projects because you think we will already be aware of it, then we cannot include it in our assessment. </a:t>
            </a:r>
          </a:p>
          <a:p>
            <a:pPr marL="0" indent="0" algn="l" rtl="0" fontAlgn="base">
              <a:buFont typeface="Arial" panose="020B0604020202020204" pitchFamily="34" charset="0"/>
              <a:buNone/>
            </a:pPr>
            <a:endParaRPr lang="en-GB" b="0" i="0" u="none" strike="noStrike">
              <a:solidFill>
                <a:srgbClr val="000000"/>
              </a:solidFill>
              <a:effectLst/>
              <a:latin typeface="Calibri" panose="020F0502020204030204" pitchFamily="34" charset="0"/>
              <a:cs typeface="Calibri"/>
            </a:endParaRPr>
          </a:p>
          <a:p>
            <a:pPr marL="0" indent="0" algn="l" rtl="0" fontAlgn="base">
              <a:buFont typeface="Arial" panose="020B0604020202020204" pitchFamily="34" charset="0"/>
              <a:buNone/>
            </a:pPr>
            <a:r>
              <a:rPr lang="en-GB" b="0" i="0" u="none" strike="noStrike">
                <a:solidFill>
                  <a:srgbClr val="000000"/>
                </a:solidFill>
                <a:effectLst/>
                <a:latin typeface="Calibri" panose="020F0502020204030204" pitchFamily="34" charset="0"/>
                <a:cs typeface="Calibri"/>
              </a:rPr>
              <a:t>It isn’t fair to applicants that do provide the full level of detail for us to give applicants who did not provide information the benefit of the doubt, just because we have funded them before. Also, we will not necessarily know about your current situation. If a project went really well three years ago, you might have changed leadership team since then, for example, so we can’t assume that things will run in the same way. </a:t>
            </a:r>
          </a:p>
          <a:p>
            <a:pPr marL="0" indent="0" algn="l" rtl="0" fontAlgn="base">
              <a:buFont typeface="Arial" panose="020B0604020202020204" pitchFamily="34" charset="0"/>
              <a:buNone/>
            </a:pPr>
            <a:endParaRPr lang="en-GB" b="0" i="0" u="none" strike="noStrike">
              <a:solidFill>
                <a:srgbClr val="000000"/>
              </a:solidFill>
              <a:effectLst/>
              <a:latin typeface="Calibri" panose="020F0502020204030204" pitchFamily="34" charset="0"/>
              <a:cs typeface="Calibri"/>
            </a:endParaRPr>
          </a:p>
          <a:p>
            <a:pPr marL="171450" indent="-171450" algn="l" rtl="0" fontAlgn="base">
              <a:buFont typeface="Arial" panose="020B0604020202020204" pitchFamily="34" charset="0"/>
              <a:buChar char="•"/>
            </a:pPr>
            <a:r>
              <a:rPr lang="en-GB" b="0" i="0" u="none" strike="noStrike">
                <a:solidFill>
                  <a:srgbClr val="000000"/>
                </a:solidFill>
                <a:effectLst/>
                <a:latin typeface="Calibri" panose="020F0502020204030204" pitchFamily="34" charset="0"/>
                <a:cs typeface="Calibri"/>
              </a:rPr>
              <a:t>The budget for this round is £22.6 million. That is a healthy budget, but demand will always be far greater than we are able to fund. In some cases, if projects include some works that are not as urgent as others, we may wish to make reduced offers to some applicants, so that we can spread the benefit of our investment further.</a:t>
            </a:r>
          </a:p>
          <a:p>
            <a:pPr marL="171450" indent="-171450" algn="l" rtl="0" fontAlgn="base">
              <a:buFont typeface="Arial" panose="020B0604020202020204" pitchFamily="34" charset="0"/>
              <a:buChar char="•"/>
            </a:pPr>
            <a:endParaRPr lang="en-GB" b="0" i="0" u="none" strike="noStrike">
              <a:solidFill>
                <a:srgbClr val="000000"/>
              </a:solidFill>
              <a:effectLst/>
              <a:latin typeface="Calibri" panose="020F0502020204030204" pitchFamily="34" charset="0"/>
              <a:cs typeface="Calibri"/>
            </a:endParaRPr>
          </a:p>
          <a:p>
            <a:pPr marL="0" indent="0" algn="l" rtl="0" fontAlgn="base">
              <a:buFont typeface="Arial" panose="020B0604020202020204" pitchFamily="34" charset="0"/>
              <a:buNone/>
            </a:pPr>
            <a:r>
              <a:rPr lang="en-GB" b="0" i="0" u="none" strike="noStrike">
                <a:solidFill>
                  <a:srgbClr val="000000"/>
                </a:solidFill>
                <a:effectLst/>
                <a:latin typeface="Calibri" panose="020F0502020204030204" pitchFamily="34" charset="0"/>
                <a:cs typeface="Calibri"/>
              </a:rPr>
              <a:t>It is really, really important that if your application includes several different phases or types of work, you make completely clear what they are, which are most urgent (and we expect this to link through to your costed condition survey), plus how much each aspect or phase costs. If this information isn’t clear then if your project is one that it offered a reduced award, we will have to make the calculations on how much to award based on fuzzy information, and you may find that it doesn’t not match what you were expecting due to a lack of clarity.</a:t>
            </a:r>
          </a:p>
          <a:p>
            <a:pPr marL="0" indent="0" algn="l" rtl="0" fontAlgn="base">
              <a:buFont typeface="Arial" panose="020B0604020202020204" pitchFamily="34" charset="0"/>
              <a:buNone/>
            </a:pPr>
            <a:endParaRPr lang="en-GB" b="0" i="0" u="none" strike="noStrike">
              <a:solidFill>
                <a:srgbClr val="000000"/>
              </a:solidFill>
              <a:effectLst/>
              <a:latin typeface="Calibri" panose="020F0502020204030204" pitchFamily="34" charset="0"/>
              <a:cs typeface="Calibri"/>
            </a:endParaRPr>
          </a:p>
          <a:p>
            <a:pPr marL="0" indent="0" algn="l" rtl="0" fontAlgn="base">
              <a:buFont typeface="Arial" panose="020B0604020202020204" pitchFamily="34" charset="0"/>
              <a:buNone/>
            </a:pPr>
            <a:r>
              <a:rPr lang="en-GB" b="0" i="0" u="none" strike="noStrike">
                <a:solidFill>
                  <a:srgbClr val="000000"/>
                </a:solidFill>
                <a:effectLst/>
                <a:latin typeface="Calibri" panose="020F0502020204030204" pitchFamily="34" charset="0"/>
                <a:cs typeface="Calibri"/>
              </a:rPr>
              <a:t>* We ask you to tell us whether you have freehold or leasehold ownership. We need you tell us whether you have leasehold or freehold ownership at the point you apply. If, for example, you have leasehold ownership but expect to own the freehold in the next few months, you should answer ‘leasehold’. If you do not have either freehold or leasehold ownership (for example, if you are leasing the building or running it on behalf of the freeholder), but expect to have ownership in the near future, you are not eligible to apply to MEND. </a:t>
            </a:r>
          </a:p>
        </p:txBody>
      </p:sp>
      <p:sp>
        <p:nvSpPr>
          <p:cNvPr id="4" name="Slide Number Placeholder 3"/>
          <p:cNvSpPr>
            <a:spLocks noGrp="1"/>
          </p:cNvSpPr>
          <p:nvPr>
            <p:ph type="sldNum" sz="quarter" idx="5"/>
          </p:nvPr>
        </p:nvSpPr>
        <p:spPr/>
        <p:txBody>
          <a:bodyPr/>
          <a:lstStyle/>
          <a:p>
            <a:fld id="{03E8813F-B03E-4E91-8BD5-129485BE00AF}" type="slidenum">
              <a:rPr lang="en-GB" smtClean="0"/>
              <a:t>7</a:t>
            </a:fld>
            <a:endParaRPr lang="en-GB"/>
          </a:p>
        </p:txBody>
      </p:sp>
    </p:spTree>
    <p:extLst>
      <p:ext uri="{BB962C8B-B14F-4D97-AF65-F5344CB8AC3E}">
        <p14:creationId xmlns:p14="http://schemas.microsoft.com/office/powerpoint/2010/main" val="6509299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a:buChar char="•"/>
              <a:tabLst/>
              <a:defRPr/>
            </a:pPr>
            <a:r>
              <a:rPr lang="en-US" b="0" i="0" u="none" strike="noStrike">
                <a:solidFill>
                  <a:srgbClr val="000000"/>
                </a:solidFill>
                <a:effectLst/>
                <a:latin typeface="Calibri" panose="020F0502020204030204" pitchFamily="34" charset="0"/>
              </a:rPr>
              <a:t>There are a significant number of mandatory attachments. We will run through those that we have noted often have room for improvement.</a:t>
            </a:r>
          </a:p>
          <a:p>
            <a:pPr marL="171450" marR="0" lvl="0" indent="-171450" algn="l" defTabSz="914400" rtl="0" eaLnBrk="1" fontAlgn="auto" latinLnBrk="0" hangingPunct="1">
              <a:lnSpc>
                <a:spcPct val="100000"/>
              </a:lnSpc>
              <a:spcBef>
                <a:spcPts val="0"/>
              </a:spcBef>
              <a:spcAft>
                <a:spcPts val="0"/>
              </a:spcAft>
              <a:buClrTx/>
              <a:buSzTx/>
              <a:buFont typeface="Arial"/>
              <a:buChar char="•"/>
              <a:tabLst/>
              <a:defRPr/>
            </a:pPr>
            <a:r>
              <a:rPr lang="en-US" b="0" i="0" u="none" strike="noStrike">
                <a:solidFill>
                  <a:srgbClr val="000000"/>
                </a:solidFill>
                <a:effectLst/>
                <a:latin typeface="Calibri" panose="020F0502020204030204" pitchFamily="34" charset="0"/>
              </a:rPr>
              <a:t>It is worth noting that the majority of these documents should be produced by the professionals you are working with, however we want to make sure that applicants understand what we need from documents so that they can have those conversations with their team.</a:t>
            </a:r>
          </a:p>
          <a:p>
            <a:pPr marL="171450" marR="0" lvl="0" indent="-171450" algn="l" defTabSz="914400" rtl="0" eaLnBrk="1" fontAlgn="auto" latinLnBrk="0" hangingPunct="1">
              <a:lnSpc>
                <a:spcPct val="100000"/>
              </a:lnSpc>
              <a:spcBef>
                <a:spcPts val="0"/>
              </a:spcBef>
              <a:spcAft>
                <a:spcPts val="0"/>
              </a:spcAft>
              <a:buClrTx/>
              <a:buSzTx/>
              <a:buFont typeface="Arial"/>
              <a:buChar char="•"/>
              <a:tabLst/>
              <a:defRPr/>
            </a:pPr>
            <a:r>
              <a:rPr lang="en-US" b="0" i="0" u="none" strike="noStrike">
                <a:solidFill>
                  <a:srgbClr val="000000"/>
                </a:solidFill>
                <a:effectLst/>
                <a:latin typeface="Calibri" panose="020F0502020204030204" pitchFamily="34" charset="0"/>
              </a:rPr>
              <a:t>There is an information sheet on mandatory attachments on our website, in the ‘how to apply’ section for round three of MEND.</a:t>
            </a:r>
            <a:endParaRPr lang="en-US" b="0" i="0">
              <a:solidFill>
                <a:srgbClr val="444444"/>
              </a:solidFill>
              <a:effectLst/>
              <a:latin typeface="Calibri" panose="020F0502020204030204" pitchFamily="34" charset="0"/>
            </a:endParaRPr>
          </a:p>
          <a:p>
            <a:pPr marL="171450" indent="-171450">
              <a:buFont typeface="Arial"/>
              <a:buChar char="•"/>
            </a:pPr>
            <a:endParaRPr lang="en-GB" b="1">
              <a:cs typeface="+mn-lt"/>
            </a:endParaRPr>
          </a:p>
        </p:txBody>
      </p:sp>
      <p:sp>
        <p:nvSpPr>
          <p:cNvPr id="4" name="Slide Number Placeholder 3"/>
          <p:cNvSpPr>
            <a:spLocks noGrp="1"/>
          </p:cNvSpPr>
          <p:nvPr>
            <p:ph type="sldNum" sz="quarter" idx="5"/>
          </p:nvPr>
        </p:nvSpPr>
        <p:spPr/>
        <p:txBody>
          <a:bodyPr/>
          <a:lstStyle/>
          <a:p>
            <a:fld id="{03E8813F-B03E-4E91-8BD5-129485BE00AF}" type="slidenum">
              <a:rPr lang="en-GB" smtClean="0"/>
              <a:t>8</a:t>
            </a:fld>
            <a:endParaRPr lang="en-GB"/>
          </a:p>
        </p:txBody>
      </p:sp>
    </p:spTree>
    <p:extLst>
      <p:ext uri="{BB962C8B-B14F-4D97-AF65-F5344CB8AC3E}">
        <p14:creationId xmlns:p14="http://schemas.microsoft.com/office/powerpoint/2010/main" val="10669247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b="0" i="0" u="none" strike="noStrike">
                <a:solidFill>
                  <a:srgbClr val="000000"/>
                </a:solidFill>
                <a:effectLst/>
                <a:latin typeface="Calibri" panose="020F0502020204030204" pitchFamily="34" charset="0"/>
              </a:rPr>
              <a:t>Please use our template for your cashflow.</a:t>
            </a:r>
          </a:p>
          <a:p>
            <a:pPr algn="l" rtl="0" fontAlgn="base"/>
            <a:endParaRPr lang="en-GB" b="0" i="0" u="none" strike="noStrike">
              <a:solidFill>
                <a:srgbClr val="000000"/>
              </a:solidFill>
              <a:effectLst/>
              <a:latin typeface="Calibri" panose="020F0502020204030204" pitchFamily="34" charset="0"/>
            </a:endParaRPr>
          </a:p>
          <a:p>
            <a:pPr algn="l" rtl="0" fontAlgn="base"/>
            <a:r>
              <a:rPr lang="en-GB" b="0" i="0" u="none" strike="noStrike">
                <a:solidFill>
                  <a:srgbClr val="000000"/>
                </a:solidFill>
                <a:effectLst/>
                <a:latin typeface="Calibri" panose="020F0502020204030204" pitchFamily="34" charset="0"/>
              </a:rPr>
              <a:t>Our grant should be included, following the guidance on payment splits in the Applicant Guidance (page??)</a:t>
            </a:r>
          </a:p>
          <a:p>
            <a:pPr algn="l" rtl="0" fontAlgn="base"/>
            <a:endParaRPr lang="en-GB" b="0" i="0" u="none" strike="noStrike">
              <a:solidFill>
                <a:srgbClr val="000000"/>
              </a:solidFill>
              <a:effectLst/>
              <a:latin typeface="Calibri" panose="020F0502020204030204" pitchFamily="34" charset="0"/>
            </a:endParaRPr>
          </a:p>
          <a:p>
            <a:pPr algn="l" rtl="0" fontAlgn="base"/>
            <a:r>
              <a:rPr lang="en-GB" b="0" i="0" u="none" strike="noStrike">
                <a:solidFill>
                  <a:srgbClr val="000000"/>
                </a:solidFill>
                <a:effectLst/>
                <a:latin typeface="Calibri" panose="020F0502020204030204" pitchFamily="34" charset="0"/>
              </a:rPr>
              <a:t>Your cashflow must include both income and expenditure, with budget lines and their descriptions broken down into sufficient detail for us to understand the finances of your project. For example, don’t just have one line for ‘construction costs’. We want to see how this is broken down, for example – preliminaries, roof replacement, repairs to windows, replacement of main door, etc.</a:t>
            </a:r>
          </a:p>
          <a:p>
            <a:pPr algn="l" rtl="0" fontAlgn="base"/>
            <a:endParaRPr lang="en-GB" b="0" i="0" u="none" strike="noStrike">
              <a:solidFill>
                <a:srgbClr val="000000"/>
              </a:solidFill>
              <a:effectLst/>
              <a:latin typeface="Calibri" panose="020F0502020204030204" pitchFamily="34" charset="0"/>
            </a:endParaRPr>
          </a:p>
          <a:p>
            <a:pPr algn="l" rtl="0" fontAlgn="base"/>
            <a:r>
              <a:rPr lang="en-GB" b="0" i="0" u="none" strike="noStrike">
                <a:solidFill>
                  <a:srgbClr val="000000"/>
                </a:solidFill>
                <a:effectLst/>
                <a:latin typeface="Calibri" panose="020F0502020204030204" pitchFamily="34" charset="0"/>
              </a:rPr>
              <a:t>Your cashflow should align with the figures included in the income and expenditure tables in your application form on Grantium.</a:t>
            </a:r>
            <a:endParaRPr lang="en-GB" b="0" i="0">
              <a:solidFill>
                <a:srgbClr val="444444"/>
              </a:solidFill>
              <a:effectLst/>
              <a:latin typeface="Calibri" panose="020F0502020204030204" pitchFamily="34" charset="0"/>
            </a:endParaRPr>
          </a:p>
          <a:p>
            <a:pPr marL="171450" indent="-171450">
              <a:buFont typeface="Arial"/>
              <a:buChar char="•"/>
            </a:pPr>
            <a:endParaRPr lang="en-GB" b="1">
              <a:cs typeface="+mn-lt"/>
            </a:endParaRPr>
          </a:p>
        </p:txBody>
      </p:sp>
      <p:sp>
        <p:nvSpPr>
          <p:cNvPr id="4" name="Slide Number Placeholder 3"/>
          <p:cNvSpPr>
            <a:spLocks noGrp="1"/>
          </p:cNvSpPr>
          <p:nvPr>
            <p:ph type="sldNum" sz="quarter" idx="5"/>
          </p:nvPr>
        </p:nvSpPr>
        <p:spPr/>
        <p:txBody>
          <a:bodyPr/>
          <a:lstStyle/>
          <a:p>
            <a:fld id="{03E8813F-B03E-4E91-8BD5-129485BE00AF}" type="slidenum">
              <a:rPr lang="en-GB" smtClean="0"/>
              <a:t>9</a:t>
            </a:fld>
            <a:endParaRPr lang="en-GB"/>
          </a:p>
        </p:txBody>
      </p:sp>
    </p:spTree>
    <p:extLst>
      <p:ext uri="{BB962C8B-B14F-4D97-AF65-F5344CB8AC3E}">
        <p14:creationId xmlns:p14="http://schemas.microsoft.com/office/powerpoint/2010/main" val="26666488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62E51E-3CA6-CD0F-F14F-94D9C57F2BC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D3156246-F8DC-3820-A37D-64EC91226D7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25FBCA2F-E879-72FA-2C8B-DB08D93295FB}"/>
              </a:ext>
            </a:extLst>
          </p:cNvPr>
          <p:cNvSpPr>
            <a:spLocks noGrp="1"/>
          </p:cNvSpPr>
          <p:nvPr>
            <p:ph type="dt" sz="half" idx="10"/>
          </p:nvPr>
        </p:nvSpPr>
        <p:spPr/>
        <p:txBody>
          <a:bodyPr/>
          <a:lstStyle/>
          <a:p>
            <a:fld id="{E986B017-85F3-4914-A8AF-889EDA1CF51C}" type="datetimeFigureOut">
              <a:rPr lang="en-GB" smtClean="0"/>
              <a:t>08/06/2023</a:t>
            </a:fld>
            <a:endParaRPr lang="en-GB"/>
          </a:p>
        </p:txBody>
      </p:sp>
      <p:sp>
        <p:nvSpPr>
          <p:cNvPr id="5" name="Footer Placeholder 4">
            <a:extLst>
              <a:ext uri="{FF2B5EF4-FFF2-40B4-BE49-F238E27FC236}">
                <a16:creationId xmlns:a16="http://schemas.microsoft.com/office/drawing/2014/main" id="{53782803-B119-43B7-80B0-5508535EA24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84C4D5B-1E9E-E0D4-74FD-80B9AB8A975D}"/>
              </a:ext>
            </a:extLst>
          </p:cNvPr>
          <p:cNvSpPr>
            <a:spLocks noGrp="1"/>
          </p:cNvSpPr>
          <p:nvPr>
            <p:ph type="sldNum" sz="quarter" idx="12"/>
          </p:nvPr>
        </p:nvSpPr>
        <p:spPr/>
        <p:txBody>
          <a:bodyPr/>
          <a:lstStyle/>
          <a:p>
            <a:fld id="{09B9597A-F1A4-4CA6-A1BD-0CC4BEA808E2}" type="slidenum">
              <a:rPr lang="en-GB" smtClean="0"/>
              <a:t>‹#›</a:t>
            </a:fld>
            <a:endParaRPr lang="en-GB"/>
          </a:p>
        </p:txBody>
      </p:sp>
    </p:spTree>
    <p:extLst>
      <p:ext uri="{BB962C8B-B14F-4D97-AF65-F5344CB8AC3E}">
        <p14:creationId xmlns:p14="http://schemas.microsoft.com/office/powerpoint/2010/main" val="504326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21D20E-3606-FAD8-467C-A3EE5D11C513}"/>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7FFB639-5202-A8FB-29CE-841861759F0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CF7C7AF-2F5E-36E3-6D74-FF3D0BA21461}"/>
              </a:ext>
            </a:extLst>
          </p:cNvPr>
          <p:cNvSpPr>
            <a:spLocks noGrp="1"/>
          </p:cNvSpPr>
          <p:nvPr>
            <p:ph type="dt" sz="half" idx="10"/>
          </p:nvPr>
        </p:nvSpPr>
        <p:spPr/>
        <p:txBody>
          <a:bodyPr/>
          <a:lstStyle/>
          <a:p>
            <a:fld id="{E986B017-85F3-4914-A8AF-889EDA1CF51C}" type="datetimeFigureOut">
              <a:rPr lang="en-GB" smtClean="0"/>
              <a:t>08/06/2023</a:t>
            </a:fld>
            <a:endParaRPr lang="en-GB"/>
          </a:p>
        </p:txBody>
      </p:sp>
      <p:sp>
        <p:nvSpPr>
          <p:cNvPr id="5" name="Footer Placeholder 4">
            <a:extLst>
              <a:ext uri="{FF2B5EF4-FFF2-40B4-BE49-F238E27FC236}">
                <a16:creationId xmlns:a16="http://schemas.microsoft.com/office/drawing/2014/main" id="{BA269A7E-C400-DC43-B7D7-6468E99D322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C7AF03C-C01A-9FA3-F098-2E8ADAAE2E7E}"/>
              </a:ext>
            </a:extLst>
          </p:cNvPr>
          <p:cNvSpPr>
            <a:spLocks noGrp="1"/>
          </p:cNvSpPr>
          <p:nvPr>
            <p:ph type="sldNum" sz="quarter" idx="12"/>
          </p:nvPr>
        </p:nvSpPr>
        <p:spPr/>
        <p:txBody>
          <a:bodyPr/>
          <a:lstStyle/>
          <a:p>
            <a:fld id="{09B9597A-F1A4-4CA6-A1BD-0CC4BEA808E2}" type="slidenum">
              <a:rPr lang="en-GB" smtClean="0"/>
              <a:t>‹#›</a:t>
            </a:fld>
            <a:endParaRPr lang="en-GB"/>
          </a:p>
        </p:txBody>
      </p:sp>
    </p:spTree>
    <p:extLst>
      <p:ext uri="{BB962C8B-B14F-4D97-AF65-F5344CB8AC3E}">
        <p14:creationId xmlns:p14="http://schemas.microsoft.com/office/powerpoint/2010/main" val="41014717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5366360-3DC2-FB71-D04E-5B6B5E3FBDA0}"/>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93B2D3F-D3BB-167F-AB98-525644D5C05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D693CAE-3CA4-DBFB-6294-C8A443676F1C}"/>
              </a:ext>
            </a:extLst>
          </p:cNvPr>
          <p:cNvSpPr>
            <a:spLocks noGrp="1"/>
          </p:cNvSpPr>
          <p:nvPr>
            <p:ph type="dt" sz="half" idx="10"/>
          </p:nvPr>
        </p:nvSpPr>
        <p:spPr/>
        <p:txBody>
          <a:bodyPr/>
          <a:lstStyle/>
          <a:p>
            <a:fld id="{E986B017-85F3-4914-A8AF-889EDA1CF51C}" type="datetimeFigureOut">
              <a:rPr lang="en-GB" smtClean="0"/>
              <a:t>08/06/2023</a:t>
            </a:fld>
            <a:endParaRPr lang="en-GB"/>
          </a:p>
        </p:txBody>
      </p:sp>
      <p:sp>
        <p:nvSpPr>
          <p:cNvPr id="5" name="Footer Placeholder 4">
            <a:extLst>
              <a:ext uri="{FF2B5EF4-FFF2-40B4-BE49-F238E27FC236}">
                <a16:creationId xmlns:a16="http://schemas.microsoft.com/office/drawing/2014/main" id="{B3459FD7-FAD8-0EEA-EC51-E03994CA1D7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B61ED2D-CA0B-421C-4383-8C9905BDCD93}"/>
              </a:ext>
            </a:extLst>
          </p:cNvPr>
          <p:cNvSpPr>
            <a:spLocks noGrp="1"/>
          </p:cNvSpPr>
          <p:nvPr>
            <p:ph type="sldNum" sz="quarter" idx="12"/>
          </p:nvPr>
        </p:nvSpPr>
        <p:spPr/>
        <p:txBody>
          <a:bodyPr/>
          <a:lstStyle/>
          <a:p>
            <a:fld id="{09B9597A-F1A4-4CA6-A1BD-0CC4BEA808E2}" type="slidenum">
              <a:rPr lang="en-GB" smtClean="0"/>
              <a:t>‹#›</a:t>
            </a:fld>
            <a:endParaRPr lang="en-GB"/>
          </a:p>
        </p:txBody>
      </p:sp>
    </p:spTree>
    <p:extLst>
      <p:ext uri="{BB962C8B-B14F-4D97-AF65-F5344CB8AC3E}">
        <p14:creationId xmlns:p14="http://schemas.microsoft.com/office/powerpoint/2010/main" val="36702205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64C8BA-ADFA-3C5F-C988-4CDAF285536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D450873-739C-3DDD-2728-7254976F0D2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7B61358-F45C-4800-D8E2-4E4BBF3609E8}"/>
              </a:ext>
            </a:extLst>
          </p:cNvPr>
          <p:cNvSpPr>
            <a:spLocks noGrp="1"/>
          </p:cNvSpPr>
          <p:nvPr>
            <p:ph type="dt" sz="half" idx="10"/>
          </p:nvPr>
        </p:nvSpPr>
        <p:spPr/>
        <p:txBody>
          <a:bodyPr/>
          <a:lstStyle/>
          <a:p>
            <a:fld id="{E986B017-85F3-4914-A8AF-889EDA1CF51C}" type="datetimeFigureOut">
              <a:rPr lang="en-GB" smtClean="0"/>
              <a:t>08/06/2023</a:t>
            </a:fld>
            <a:endParaRPr lang="en-GB"/>
          </a:p>
        </p:txBody>
      </p:sp>
      <p:sp>
        <p:nvSpPr>
          <p:cNvPr id="5" name="Footer Placeholder 4">
            <a:extLst>
              <a:ext uri="{FF2B5EF4-FFF2-40B4-BE49-F238E27FC236}">
                <a16:creationId xmlns:a16="http://schemas.microsoft.com/office/drawing/2014/main" id="{9A2256DD-3EB8-6DAB-96D4-C61E873EDFD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9C9849E-2D51-8146-626C-94EF2E712138}"/>
              </a:ext>
            </a:extLst>
          </p:cNvPr>
          <p:cNvSpPr>
            <a:spLocks noGrp="1"/>
          </p:cNvSpPr>
          <p:nvPr>
            <p:ph type="sldNum" sz="quarter" idx="12"/>
          </p:nvPr>
        </p:nvSpPr>
        <p:spPr/>
        <p:txBody>
          <a:bodyPr/>
          <a:lstStyle/>
          <a:p>
            <a:fld id="{09B9597A-F1A4-4CA6-A1BD-0CC4BEA808E2}" type="slidenum">
              <a:rPr lang="en-GB" smtClean="0"/>
              <a:t>‹#›</a:t>
            </a:fld>
            <a:endParaRPr lang="en-GB"/>
          </a:p>
        </p:txBody>
      </p:sp>
    </p:spTree>
    <p:extLst>
      <p:ext uri="{BB962C8B-B14F-4D97-AF65-F5344CB8AC3E}">
        <p14:creationId xmlns:p14="http://schemas.microsoft.com/office/powerpoint/2010/main" val="20515470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B29611-C82A-41CE-335D-BA00E3D0AB7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C4736812-304A-258F-C476-D58F3BA19D3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A620B55-3893-32F1-3FE3-28CF78C9A380}"/>
              </a:ext>
            </a:extLst>
          </p:cNvPr>
          <p:cNvSpPr>
            <a:spLocks noGrp="1"/>
          </p:cNvSpPr>
          <p:nvPr>
            <p:ph type="dt" sz="half" idx="10"/>
          </p:nvPr>
        </p:nvSpPr>
        <p:spPr/>
        <p:txBody>
          <a:bodyPr/>
          <a:lstStyle/>
          <a:p>
            <a:fld id="{E986B017-85F3-4914-A8AF-889EDA1CF51C}" type="datetimeFigureOut">
              <a:rPr lang="en-GB" smtClean="0"/>
              <a:t>08/06/2023</a:t>
            </a:fld>
            <a:endParaRPr lang="en-GB"/>
          </a:p>
        </p:txBody>
      </p:sp>
      <p:sp>
        <p:nvSpPr>
          <p:cNvPr id="5" name="Footer Placeholder 4">
            <a:extLst>
              <a:ext uri="{FF2B5EF4-FFF2-40B4-BE49-F238E27FC236}">
                <a16:creationId xmlns:a16="http://schemas.microsoft.com/office/drawing/2014/main" id="{FA99555F-ACA8-6927-3141-F53A5686CD6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01698F1-0761-60EE-F03C-2592016EBD7F}"/>
              </a:ext>
            </a:extLst>
          </p:cNvPr>
          <p:cNvSpPr>
            <a:spLocks noGrp="1"/>
          </p:cNvSpPr>
          <p:nvPr>
            <p:ph type="sldNum" sz="quarter" idx="12"/>
          </p:nvPr>
        </p:nvSpPr>
        <p:spPr/>
        <p:txBody>
          <a:bodyPr/>
          <a:lstStyle/>
          <a:p>
            <a:fld id="{09B9597A-F1A4-4CA6-A1BD-0CC4BEA808E2}" type="slidenum">
              <a:rPr lang="en-GB" smtClean="0"/>
              <a:t>‹#›</a:t>
            </a:fld>
            <a:endParaRPr lang="en-GB"/>
          </a:p>
        </p:txBody>
      </p:sp>
    </p:spTree>
    <p:extLst>
      <p:ext uri="{BB962C8B-B14F-4D97-AF65-F5344CB8AC3E}">
        <p14:creationId xmlns:p14="http://schemas.microsoft.com/office/powerpoint/2010/main" val="7770764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23EF35-0B6B-32B2-7197-BEAFFA3B46C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BB0AAF9-9EB8-E4C5-3965-1C41F7B332A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8DF75D4B-83CE-844D-B9F8-B87A6C5B4B4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4B7ACE5D-509F-BAD4-B1AE-094A582BA418}"/>
              </a:ext>
            </a:extLst>
          </p:cNvPr>
          <p:cNvSpPr>
            <a:spLocks noGrp="1"/>
          </p:cNvSpPr>
          <p:nvPr>
            <p:ph type="dt" sz="half" idx="10"/>
          </p:nvPr>
        </p:nvSpPr>
        <p:spPr/>
        <p:txBody>
          <a:bodyPr/>
          <a:lstStyle/>
          <a:p>
            <a:fld id="{E986B017-85F3-4914-A8AF-889EDA1CF51C}" type="datetimeFigureOut">
              <a:rPr lang="en-GB" smtClean="0"/>
              <a:t>08/06/2023</a:t>
            </a:fld>
            <a:endParaRPr lang="en-GB"/>
          </a:p>
        </p:txBody>
      </p:sp>
      <p:sp>
        <p:nvSpPr>
          <p:cNvPr id="6" name="Footer Placeholder 5">
            <a:extLst>
              <a:ext uri="{FF2B5EF4-FFF2-40B4-BE49-F238E27FC236}">
                <a16:creationId xmlns:a16="http://schemas.microsoft.com/office/drawing/2014/main" id="{502601F6-9A22-A2A1-A624-0AB1CDFB814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B1C251C-421F-FA89-10D1-F60C3DFAA5B3}"/>
              </a:ext>
            </a:extLst>
          </p:cNvPr>
          <p:cNvSpPr>
            <a:spLocks noGrp="1"/>
          </p:cNvSpPr>
          <p:nvPr>
            <p:ph type="sldNum" sz="quarter" idx="12"/>
          </p:nvPr>
        </p:nvSpPr>
        <p:spPr/>
        <p:txBody>
          <a:bodyPr/>
          <a:lstStyle/>
          <a:p>
            <a:fld id="{09B9597A-F1A4-4CA6-A1BD-0CC4BEA808E2}" type="slidenum">
              <a:rPr lang="en-GB" smtClean="0"/>
              <a:t>‹#›</a:t>
            </a:fld>
            <a:endParaRPr lang="en-GB"/>
          </a:p>
        </p:txBody>
      </p:sp>
    </p:spTree>
    <p:extLst>
      <p:ext uri="{BB962C8B-B14F-4D97-AF65-F5344CB8AC3E}">
        <p14:creationId xmlns:p14="http://schemas.microsoft.com/office/powerpoint/2010/main" val="2149744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CF5B69-D010-FFB5-22DC-6E050306F95A}"/>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9023B69-5BDE-2882-8691-9BB60B405AA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3ABC5F1-2DA0-C0A1-2D8D-1FE0CA8B7B0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E1F45B90-CCCC-681A-F6EF-821CD7B56A5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147F294-8C7E-4E61-83C5-6CB46990383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E98448DC-03E0-C211-625F-0A39D1EA10D8}"/>
              </a:ext>
            </a:extLst>
          </p:cNvPr>
          <p:cNvSpPr>
            <a:spLocks noGrp="1"/>
          </p:cNvSpPr>
          <p:nvPr>
            <p:ph type="dt" sz="half" idx="10"/>
          </p:nvPr>
        </p:nvSpPr>
        <p:spPr/>
        <p:txBody>
          <a:bodyPr/>
          <a:lstStyle/>
          <a:p>
            <a:fld id="{E986B017-85F3-4914-A8AF-889EDA1CF51C}" type="datetimeFigureOut">
              <a:rPr lang="en-GB" smtClean="0"/>
              <a:t>08/06/2023</a:t>
            </a:fld>
            <a:endParaRPr lang="en-GB"/>
          </a:p>
        </p:txBody>
      </p:sp>
      <p:sp>
        <p:nvSpPr>
          <p:cNvPr id="8" name="Footer Placeholder 7">
            <a:extLst>
              <a:ext uri="{FF2B5EF4-FFF2-40B4-BE49-F238E27FC236}">
                <a16:creationId xmlns:a16="http://schemas.microsoft.com/office/drawing/2014/main" id="{42B72CBE-F0B8-ED31-CBB9-78D8B42E32EC}"/>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3FFB0CE8-0DC1-BC08-36F3-A6B01BA5E44C}"/>
              </a:ext>
            </a:extLst>
          </p:cNvPr>
          <p:cNvSpPr>
            <a:spLocks noGrp="1"/>
          </p:cNvSpPr>
          <p:nvPr>
            <p:ph type="sldNum" sz="quarter" idx="12"/>
          </p:nvPr>
        </p:nvSpPr>
        <p:spPr/>
        <p:txBody>
          <a:bodyPr/>
          <a:lstStyle/>
          <a:p>
            <a:fld id="{09B9597A-F1A4-4CA6-A1BD-0CC4BEA808E2}" type="slidenum">
              <a:rPr lang="en-GB" smtClean="0"/>
              <a:t>‹#›</a:t>
            </a:fld>
            <a:endParaRPr lang="en-GB"/>
          </a:p>
        </p:txBody>
      </p:sp>
    </p:spTree>
    <p:extLst>
      <p:ext uri="{BB962C8B-B14F-4D97-AF65-F5344CB8AC3E}">
        <p14:creationId xmlns:p14="http://schemas.microsoft.com/office/powerpoint/2010/main" val="3640168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A37F03-744A-9478-14D8-F7F9C688E9E3}"/>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A9A9638F-D410-920D-CA6F-0E639B2B9A53}"/>
              </a:ext>
            </a:extLst>
          </p:cNvPr>
          <p:cNvSpPr>
            <a:spLocks noGrp="1"/>
          </p:cNvSpPr>
          <p:nvPr>
            <p:ph type="dt" sz="half" idx="10"/>
          </p:nvPr>
        </p:nvSpPr>
        <p:spPr/>
        <p:txBody>
          <a:bodyPr/>
          <a:lstStyle/>
          <a:p>
            <a:fld id="{E986B017-85F3-4914-A8AF-889EDA1CF51C}" type="datetimeFigureOut">
              <a:rPr lang="en-GB" smtClean="0"/>
              <a:t>08/06/2023</a:t>
            </a:fld>
            <a:endParaRPr lang="en-GB"/>
          </a:p>
        </p:txBody>
      </p:sp>
      <p:sp>
        <p:nvSpPr>
          <p:cNvPr id="4" name="Footer Placeholder 3">
            <a:extLst>
              <a:ext uri="{FF2B5EF4-FFF2-40B4-BE49-F238E27FC236}">
                <a16:creationId xmlns:a16="http://schemas.microsoft.com/office/drawing/2014/main" id="{0022517A-863A-90FB-8114-8932E2BC343C}"/>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750CE985-D86E-4F43-3CCF-4A0C79C8221D}"/>
              </a:ext>
            </a:extLst>
          </p:cNvPr>
          <p:cNvSpPr>
            <a:spLocks noGrp="1"/>
          </p:cNvSpPr>
          <p:nvPr>
            <p:ph type="sldNum" sz="quarter" idx="12"/>
          </p:nvPr>
        </p:nvSpPr>
        <p:spPr/>
        <p:txBody>
          <a:bodyPr/>
          <a:lstStyle/>
          <a:p>
            <a:fld id="{09B9597A-F1A4-4CA6-A1BD-0CC4BEA808E2}" type="slidenum">
              <a:rPr lang="en-GB" smtClean="0"/>
              <a:t>‹#›</a:t>
            </a:fld>
            <a:endParaRPr lang="en-GB"/>
          </a:p>
        </p:txBody>
      </p:sp>
    </p:spTree>
    <p:extLst>
      <p:ext uri="{BB962C8B-B14F-4D97-AF65-F5344CB8AC3E}">
        <p14:creationId xmlns:p14="http://schemas.microsoft.com/office/powerpoint/2010/main" val="4312903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47EDEDC-4DFC-444E-CCCC-480B321660CC}"/>
              </a:ext>
            </a:extLst>
          </p:cNvPr>
          <p:cNvSpPr>
            <a:spLocks noGrp="1"/>
          </p:cNvSpPr>
          <p:nvPr>
            <p:ph type="dt" sz="half" idx="10"/>
          </p:nvPr>
        </p:nvSpPr>
        <p:spPr/>
        <p:txBody>
          <a:bodyPr/>
          <a:lstStyle/>
          <a:p>
            <a:fld id="{E986B017-85F3-4914-A8AF-889EDA1CF51C}" type="datetimeFigureOut">
              <a:rPr lang="en-GB" smtClean="0"/>
              <a:t>08/06/2023</a:t>
            </a:fld>
            <a:endParaRPr lang="en-GB"/>
          </a:p>
        </p:txBody>
      </p:sp>
      <p:sp>
        <p:nvSpPr>
          <p:cNvPr id="3" name="Footer Placeholder 2">
            <a:extLst>
              <a:ext uri="{FF2B5EF4-FFF2-40B4-BE49-F238E27FC236}">
                <a16:creationId xmlns:a16="http://schemas.microsoft.com/office/drawing/2014/main" id="{5744E11A-2489-F937-7F09-30DC02528960}"/>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F702E1ED-0D55-D2F8-AADE-CE258147FC07}"/>
              </a:ext>
            </a:extLst>
          </p:cNvPr>
          <p:cNvSpPr>
            <a:spLocks noGrp="1"/>
          </p:cNvSpPr>
          <p:nvPr>
            <p:ph type="sldNum" sz="quarter" idx="12"/>
          </p:nvPr>
        </p:nvSpPr>
        <p:spPr/>
        <p:txBody>
          <a:bodyPr/>
          <a:lstStyle/>
          <a:p>
            <a:fld id="{09B9597A-F1A4-4CA6-A1BD-0CC4BEA808E2}" type="slidenum">
              <a:rPr lang="en-GB" smtClean="0"/>
              <a:t>‹#›</a:t>
            </a:fld>
            <a:endParaRPr lang="en-GB"/>
          </a:p>
        </p:txBody>
      </p:sp>
    </p:spTree>
    <p:extLst>
      <p:ext uri="{BB962C8B-B14F-4D97-AF65-F5344CB8AC3E}">
        <p14:creationId xmlns:p14="http://schemas.microsoft.com/office/powerpoint/2010/main" val="6998341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2559DA-7A6A-1B19-C90B-9243062E63B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872838AA-B9AA-C696-0049-8CF9E65EC36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2C53E6C0-DE89-8F69-2955-62825793A82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7181B33-94CE-1984-9678-491BA9428C4A}"/>
              </a:ext>
            </a:extLst>
          </p:cNvPr>
          <p:cNvSpPr>
            <a:spLocks noGrp="1"/>
          </p:cNvSpPr>
          <p:nvPr>
            <p:ph type="dt" sz="half" idx="10"/>
          </p:nvPr>
        </p:nvSpPr>
        <p:spPr/>
        <p:txBody>
          <a:bodyPr/>
          <a:lstStyle/>
          <a:p>
            <a:fld id="{E986B017-85F3-4914-A8AF-889EDA1CF51C}" type="datetimeFigureOut">
              <a:rPr lang="en-GB" smtClean="0"/>
              <a:t>08/06/2023</a:t>
            </a:fld>
            <a:endParaRPr lang="en-GB"/>
          </a:p>
        </p:txBody>
      </p:sp>
      <p:sp>
        <p:nvSpPr>
          <p:cNvPr id="6" name="Footer Placeholder 5">
            <a:extLst>
              <a:ext uri="{FF2B5EF4-FFF2-40B4-BE49-F238E27FC236}">
                <a16:creationId xmlns:a16="http://schemas.microsoft.com/office/drawing/2014/main" id="{A0E33708-1171-A9C8-98EC-B097B23A5A8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4099FC6-93BB-AE9C-DC7D-970D1D5B9349}"/>
              </a:ext>
            </a:extLst>
          </p:cNvPr>
          <p:cNvSpPr>
            <a:spLocks noGrp="1"/>
          </p:cNvSpPr>
          <p:nvPr>
            <p:ph type="sldNum" sz="quarter" idx="12"/>
          </p:nvPr>
        </p:nvSpPr>
        <p:spPr/>
        <p:txBody>
          <a:bodyPr/>
          <a:lstStyle/>
          <a:p>
            <a:fld id="{09B9597A-F1A4-4CA6-A1BD-0CC4BEA808E2}" type="slidenum">
              <a:rPr lang="en-GB" smtClean="0"/>
              <a:t>‹#›</a:t>
            </a:fld>
            <a:endParaRPr lang="en-GB"/>
          </a:p>
        </p:txBody>
      </p:sp>
    </p:spTree>
    <p:extLst>
      <p:ext uri="{BB962C8B-B14F-4D97-AF65-F5344CB8AC3E}">
        <p14:creationId xmlns:p14="http://schemas.microsoft.com/office/powerpoint/2010/main" val="10198310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DAA752-56CA-1D68-0A34-CB52FB8F445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2CE4B3DB-5D77-2C5E-AA5F-FBCDF64638D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173851F5-0459-19BA-853C-F3D6BB5F3AC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93BC7FF-561B-C474-368B-2B6FF9B21144}"/>
              </a:ext>
            </a:extLst>
          </p:cNvPr>
          <p:cNvSpPr>
            <a:spLocks noGrp="1"/>
          </p:cNvSpPr>
          <p:nvPr>
            <p:ph type="dt" sz="half" idx="10"/>
          </p:nvPr>
        </p:nvSpPr>
        <p:spPr/>
        <p:txBody>
          <a:bodyPr/>
          <a:lstStyle/>
          <a:p>
            <a:fld id="{E986B017-85F3-4914-A8AF-889EDA1CF51C}" type="datetimeFigureOut">
              <a:rPr lang="en-GB" smtClean="0"/>
              <a:t>08/06/2023</a:t>
            </a:fld>
            <a:endParaRPr lang="en-GB"/>
          </a:p>
        </p:txBody>
      </p:sp>
      <p:sp>
        <p:nvSpPr>
          <p:cNvPr id="6" name="Footer Placeholder 5">
            <a:extLst>
              <a:ext uri="{FF2B5EF4-FFF2-40B4-BE49-F238E27FC236}">
                <a16:creationId xmlns:a16="http://schemas.microsoft.com/office/drawing/2014/main" id="{910384A0-2551-3B17-F3E2-75F3BE9A586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4BBDEBD-2D81-868E-D100-B5059C95F584}"/>
              </a:ext>
            </a:extLst>
          </p:cNvPr>
          <p:cNvSpPr>
            <a:spLocks noGrp="1"/>
          </p:cNvSpPr>
          <p:nvPr>
            <p:ph type="sldNum" sz="quarter" idx="12"/>
          </p:nvPr>
        </p:nvSpPr>
        <p:spPr/>
        <p:txBody>
          <a:bodyPr/>
          <a:lstStyle/>
          <a:p>
            <a:fld id="{09B9597A-F1A4-4CA6-A1BD-0CC4BEA808E2}" type="slidenum">
              <a:rPr lang="en-GB" smtClean="0"/>
              <a:t>‹#›</a:t>
            </a:fld>
            <a:endParaRPr lang="en-GB"/>
          </a:p>
        </p:txBody>
      </p:sp>
    </p:spTree>
    <p:extLst>
      <p:ext uri="{BB962C8B-B14F-4D97-AF65-F5344CB8AC3E}">
        <p14:creationId xmlns:p14="http://schemas.microsoft.com/office/powerpoint/2010/main" val="13752255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BBE1A5C-E57C-1555-F54B-B52094D683A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420E3CBA-7B65-1A09-54E5-3EDEFE08850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8E0DC6D-DF62-5FA0-C708-9067726A0ED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986B017-85F3-4914-A8AF-889EDA1CF51C}" type="datetimeFigureOut">
              <a:rPr lang="en-GB" smtClean="0"/>
              <a:t>08/06/2023</a:t>
            </a:fld>
            <a:endParaRPr lang="en-GB"/>
          </a:p>
        </p:txBody>
      </p:sp>
      <p:sp>
        <p:nvSpPr>
          <p:cNvPr id="5" name="Footer Placeholder 4">
            <a:extLst>
              <a:ext uri="{FF2B5EF4-FFF2-40B4-BE49-F238E27FC236}">
                <a16:creationId xmlns:a16="http://schemas.microsoft.com/office/drawing/2014/main" id="{9E257A28-0BE8-4775-C7DA-C267EB12767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D0106DF4-2DDA-B6A1-80A3-013FBE241F6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9B9597A-F1A4-4CA6-A1BD-0CC4BEA808E2}" type="slidenum">
              <a:rPr lang="en-GB" smtClean="0"/>
              <a:t>‹#›</a:t>
            </a:fld>
            <a:endParaRPr lang="en-GB"/>
          </a:p>
        </p:txBody>
      </p:sp>
    </p:spTree>
    <p:extLst>
      <p:ext uri="{BB962C8B-B14F-4D97-AF65-F5344CB8AC3E}">
        <p14:creationId xmlns:p14="http://schemas.microsoft.com/office/powerpoint/2010/main" val="28958971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14.sv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16.sv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18.sv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8" Type="http://schemas.openxmlformats.org/officeDocument/2006/relationships/diagramQuickStyle" Target="../diagrams/quickStyle3.xml"/><Relationship Id="rId3" Type="http://schemas.microsoft.com/office/2018/10/relationships/comments" Target="../comments/modernComment_2EE_33BACD69.xml"/><Relationship Id="rId7" Type="http://schemas.openxmlformats.org/officeDocument/2006/relationships/diagramLayout" Target="../diagrams/layout3.xml"/><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diagramData" Target="../diagrams/data3.xml"/><Relationship Id="rId5" Type="http://schemas.openxmlformats.org/officeDocument/2006/relationships/image" Target="../media/image20.jpeg"/><Relationship Id="rId10" Type="http://schemas.microsoft.com/office/2007/relationships/diagramDrawing" Target="../diagrams/drawing3.xml"/><Relationship Id="rId4" Type="http://schemas.openxmlformats.org/officeDocument/2006/relationships/image" Target="../media/image2.jpeg"/><Relationship Id="rId9" Type="http://schemas.openxmlformats.org/officeDocument/2006/relationships/diagramColors" Target="../diagrams/colors3.xml"/></Relationships>
</file>

<file path=ppt/slides/_rels/slide1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22.svg"/><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2.jpeg"/><Relationship Id="rId7" Type="http://schemas.openxmlformats.org/officeDocument/2006/relationships/diagramColors" Target="../diagrams/colors4.xml"/><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1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23.gif"/></Relationships>
</file>

<file path=ppt/slides/_rels/slide1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23.gif"/><Relationship Id="rId5" Type="http://schemas.openxmlformats.org/officeDocument/2006/relationships/image" Target="../media/image25.svg"/><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image" Target="../media/image23.gif"/></Relationships>
</file>

<file path=ppt/slides/_rels/slide2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2.xml"/><Relationship Id="rId1" Type="http://schemas.openxmlformats.org/officeDocument/2006/relationships/slideLayout" Target="../slideLayouts/slideLayout1.xml"/><Relationship Id="rId5" Type="http://schemas.openxmlformats.org/officeDocument/2006/relationships/image" Target="../media/image29.png"/><Relationship Id="rId4" Type="http://schemas.openxmlformats.org/officeDocument/2006/relationships/hyperlink" Target="mailto:enquiries@artscouncil.org.uk"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5.sv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7.sv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9.sv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10.jpeg"/></Relationships>
</file>

<file path=ppt/slides/_rels/slide8.xml.rels><?xml version="1.0" encoding="UTF-8" standalone="yes"?>
<Relationships xmlns="http://schemas.openxmlformats.org/package/2006/relationships"><Relationship Id="rId8" Type="http://schemas.microsoft.com/office/2007/relationships/diagramDrawing" Target="../diagrams/drawing1.xml"/><Relationship Id="rId13" Type="http://schemas.microsoft.com/office/2007/relationships/diagramDrawing" Target="../diagrams/drawing2.xml"/><Relationship Id="rId3" Type="http://schemas.openxmlformats.org/officeDocument/2006/relationships/image" Target="../media/image2.jpeg"/><Relationship Id="rId7" Type="http://schemas.openxmlformats.org/officeDocument/2006/relationships/diagramColors" Target="../diagrams/colors1.xml"/><Relationship Id="rId12" Type="http://schemas.openxmlformats.org/officeDocument/2006/relationships/diagramColors" Target="../diagrams/colors2.xml"/><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diagramQuickStyle" Target="../diagrams/quickStyle1.xml"/><Relationship Id="rId11" Type="http://schemas.openxmlformats.org/officeDocument/2006/relationships/diagramQuickStyle" Target="../diagrams/quickStyle2.xml"/><Relationship Id="rId5" Type="http://schemas.openxmlformats.org/officeDocument/2006/relationships/diagramLayout" Target="../diagrams/layout1.xml"/><Relationship Id="rId10" Type="http://schemas.openxmlformats.org/officeDocument/2006/relationships/diagramLayout" Target="../diagrams/layout2.xml"/><Relationship Id="rId4" Type="http://schemas.openxmlformats.org/officeDocument/2006/relationships/diagramData" Target="../diagrams/data1.xml"/><Relationship Id="rId9" Type="http://schemas.openxmlformats.org/officeDocument/2006/relationships/diagramData" Target="../diagrams/data2.xml"/></Relationships>
</file>

<file path=ppt/slides/_rels/slide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12.sv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 picture containing indoor, wall, room, gallery&#10;&#10;Description automatically generated">
            <a:extLst>
              <a:ext uri="{FF2B5EF4-FFF2-40B4-BE49-F238E27FC236}">
                <a16:creationId xmlns:a16="http://schemas.microsoft.com/office/drawing/2014/main" id="{EEB18834-481F-EC89-7AA0-B235795E8A65}"/>
              </a:ext>
            </a:extLst>
          </p:cNvPr>
          <p:cNvPicPr>
            <a:picLocks noChangeAspect="1"/>
          </p:cNvPicPr>
          <p:nvPr/>
        </p:nvPicPr>
        <p:blipFill rotWithShape="1">
          <a:blip r:embed="rId3"/>
          <a:srcRect l="2857" t="24638" r="2491" b="-97"/>
          <a:stretch/>
        </p:blipFill>
        <p:spPr>
          <a:xfrm>
            <a:off x="361567" y="313200"/>
            <a:ext cx="11431597" cy="6000198"/>
          </a:xfrm>
          <a:prstGeom prst="rect">
            <a:avLst/>
          </a:prstGeom>
        </p:spPr>
      </p:pic>
      <p:sp>
        <p:nvSpPr>
          <p:cNvPr id="6" name="Rectangle 5">
            <a:extLst>
              <a:ext uri="{FF2B5EF4-FFF2-40B4-BE49-F238E27FC236}">
                <a16:creationId xmlns:a16="http://schemas.microsoft.com/office/drawing/2014/main" id="{CF453B05-F5AA-4728-A64E-E69D0816F358}"/>
              </a:ext>
            </a:extLst>
          </p:cNvPr>
          <p:cNvSpPr/>
          <p:nvPr/>
        </p:nvSpPr>
        <p:spPr>
          <a:xfrm>
            <a:off x="3771780" y="589986"/>
            <a:ext cx="4733865" cy="2400657"/>
          </a:xfrm>
          <a:prstGeom prst="rect">
            <a:avLst/>
          </a:prstGeom>
          <a:noFill/>
        </p:spPr>
        <p:txBody>
          <a:bodyPr wrap="square" lIns="91440" tIns="45720" rIns="91440" bIns="45720" anchor="t">
            <a:spAutoFit/>
          </a:bodyPr>
          <a:lstStyle/>
          <a:p>
            <a:pPr algn="ctr"/>
            <a:endParaRPr lang="en-US" sz="15000" b="0" cap="none" spc="0">
              <a:ln w="0"/>
              <a:latin typeface="Let's Create Cd Outline" panose="020B0806020203020204" pitchFamily="34" charset="0"/>
            </a:endParaRPr>
          </a:p>
        </p:txBody>
      </p:sp>
      <p:sp>
        <p:nvSpPr>
          <p:cNvPr id="7" name="Rectangle 6">
            <a:extLst>
              <a:ext uri="{FF2B5EF4-FFF2-40B4-BE49-F238E27FC236}">
                <a16:creationId xmlns:a16="http://schemas.microsoft.com/office/drawing/2014/main" id="{6B2057A0-FD9B-4EC2-8441-CFAF5C4017E8}"/>
              </a:ext>
            </a:extLst>
          </p:cNvPr>
          <p:cNvSpPr/>
          <p:nvPr/>
        </p:nvSpPr>
        <p:spPr>
          <a:xfrm>
            <a:off x="6046347" y="2228671"/>
            <a:ext cx="184730" cy="2400657"/>
          </a:xfrm>
          <a:prstGeom prst="rect">
            <a:avLst/>
          </a:prstGeom>
          <a:noFill/>
        </p:spPr>
        <p:txBody>
          <a:bodyPr wrap="none" lIns="91440" tIns="45720" rIns="91440" bIns="45720" anchor="t">
            <a:spAutoFit/>
          </a:bodyPr>
          <a:lstStyle/>
          <a:p>
            <a:pPr algn="ctr"/>
            <a:endParaRPr lang="en-US" sz="15000" b="0" cap="none" spc="0">
              <a:ln w="0"/>
              <a:latin typeface="Let's Create Cd Outline" panose="020B0806020203020204" pitchFamily="34" charset="0"/>
            </a:endParaRPr>
          </a:p>
        </p:txBody>
      </p:sp>
      <p:sp>
        <p:nvSpPr>
          <p:cNvPr id="8" name="Rectangle 7">
            <a:extLst>
              <a:ext uri="{FF2B5EF4-FFF2-40B4-BE49-F238E27FC236}">
                <a16:creationId xmlns:a16="http://schemas.microsoft.com/office/drawing/2014/main" id="{6644114E-883B-4FF1-A27C-8BAEB73EB10A}"/>
              </a:ext>
            </a:extLst>
          </p:cNvPr>
          <p:cNvSpPr/>
          <p:nvPr/>
        </p:nvSpPr>
        <p:spPr>
          <a:xfrm>
            <a:off x="6046346" y="4247844"/>
            <a:ext cx="184730" cy="923330"/>
          </a:xfrm>
          <a:prstGeom prst="rect">
            <a:avLst/>
          </a:prstGeom>
          <a:noFill/>
        </p:spPr>
        <p:txBody>
          <a:bodyPr wrap="none" lIns="91440" tIns="45720" rIns="91440" bIns="45720" anchor="t">
            <a:spAutoFit/>
          </a:bodyPr>
          <a:lstStyle/>
          <a:p>
            <a:pPr algn="ctr"/>
            <a:endParaRPr lang="en-US" sz="5400" b="0" cap="none" spc="0">
              <a:ln w="0"/>
              <a:latin typeface="Let's Create Cd" panose="020B0806020203020204" pitchFamily="34" charset="0"/>
            </a:endParaRPr>
          </a:p>
        </p:txBody>
      </p:sp>
      <p:sp>
        <p:nvSpPr>
          <p:cNvPr id="9" name="Rectangle 8">
            <a:extLst>
              <a:ext uri="{FF2B5EF4-FFF2-40B4-BE49-F238E27FC236}">
                <a16:creationId xmlns:a16="http://schemas.microsoft.com/office/drawing/2014/main" id="{15EA437E-CC48-484D-9D63-0384D287E2F2}"/>
              </a:ext>
            </a:extLst>
          </p:cNvPr>
          <p:cNvSpPr/>
          <p:nvPr/>
        </p:nvSpPr>
        <p:spPr>
          <a:xfrm>
            <a:off x="398836" y="409802"/>
            <a:ext cx="11384847" cy="5539978"/>
          </a:xfrm>
          <a:prstGeom prst="rect">
            <a:avLst/>
          </a:prstGeom>
          <a:noFill/>
        </p:spPr>
        <p:txBody>
          <a:bodyPr wrap="square" lIns="91440" tIns="45720" rIns="91440" bIns="45720" anchor="t">
            <a:spAutoFit/>
          </a:bodyPr>
          <a:lstStyle/>
          <a:p>
            <a:pPr algn="ctr"/>
            <a:r>
              <a:rPr lang="en-US" sz="4400" b="1" dirty="0">
                <a:ln w="0"/>
                <a:solidFill>
                  <a:schemeClr val="bg1"/>
                </a:solidFill>
                <a:latin typeface="Arial"/>
                <a:cs typeface="Arial"/>
              </a:rPr>
              <a:t>Museum Estate and Development Fund</a:t>
            </a:r>
            <a:endParaRPr lang="en-US" sz="4400" b="1" dirty="0">
              <a:solidFill>
                <a:schemeClr val="bg1"/>
              </a:solidFill>
              <a:latin typeface="Arial"/>
              <a:cs typeface="Arial"/>
            </a:endParaRPr>
          </a:p>
          <a:p>
            <a:pPr algn="ctr"/>
            <a:r>
              <a:rPr lang="en-US" sz="4400" b="1" dirty="0">
                <a:ln w="0"/>
                <a:solidFill>
                  <a:schemeClr val="bg1"/>
                </a:solidFill>
                <a:latin typeface="Arial"/>
                <a:cs typeface="Arial"/>
              </a:rPr>
              <a:t>Round 3</a:t>
            </a:r>
          </a:p>
          <a:p>
            <a:pPr algn="ctr"/>
            <a:r>
              <a:rPr lang="en-US" sz="3200" b="1" dirty="0">
                <a:ln w="0"/>
                <a:solidFill>
                  <a:schemeClr val="bg1"/>
                </a:solidFill>
                <a:latin typeface="Arial"/>
                <a:cs typeface="Arial"/>
              </a:rPr>
              <a:t>Webinar 2 – Application Form</a:t>
            </a:r>
          </a:p>
          <a:p>
            <a:pPr algn="ctr"/>
            <a:endParaRPr lang="en-US" sz="4800" b="1" dirty="0">
              <a:ln w="0"/>
              <a:solidFill>
                <a:schemeClr val="bg1"/>
              </a:solidFill>
              <a:latin typeface="Arial"/>
              <a:cs typeface="Arial"/>
            </a:endParaRPr>
          </a:p>
          <a:p>
            <a:pPr algn="ctr"/>
            <a:endParaRPr lang="en-US" sz="4800" b="1" dirty="0">
              <a:ln w="0"/>
              <a:solidFill>
                <a:schemeClr val="bg1"/>
              </a:solidFill>
              <a:latin typeface="Arial"/>
              <a:cs typeface="Arial"/>
            </a:endParaRPr>
          </a:p>
          <a:p>
            <a:pPr algn="ctr"/>
            <a:endParaRPr lang="en-US" sz="3000" b="1" dirty="0">
              <a:ln w="0"/>
              <a:solidFill>
                <a:schemeClr val="bg1"/>
              </a:solidFill>
              <a:latin typeface="Arial"/>
              <a:cs typeface="Arial"/>
            </a:endParaRPr>
          </a:p>
          <a:p>
            <a:pPr algn="ctr"/>
            <a:endParaRPr lang="en-US" sz="4800" b="1" dirty="0">
              <a:ln w="0"/>
              <a:solidFill>
                <a:schemeClr val="bg1"/>
              </a:solidFill>
              <a:latin typeface="Arial"/>
              <a:cs typeface="Arial"/>
            </a:endParaRPr>
          </a:p>
          <a:p>
            <a:pPr algn="ctr"/>
            <a:endParaRPr lang="en-US" sz="4800" b="1" dirty="0">
              <a:ln w="0"/>
              <a:solidFill>
                <a:schemeClr val="bg1"/>
              </a:solidFill>
              <a:latin typeface="Arial"/>
              <a:cs typeface="Arial"/>
            </a:endParaRPr>
          </a:p>
        </p:txBody>
      </p:sp>
      <p:sp>
        <p:nvSpPr>
          <p:cNvPr id="10" name="Rectangle 9">
            <a:extLst>
              <a:ext uri="{FF2B5EF4-FFF2-40B4-BE49-F238E27FC236}">
                <a16:creationId xmlns:a16="http://schemas.microsoft.com/office/drawing/2014/main" id="{E445398B-C428-4857-B33C-2C290CFF65E7}"/>
              </a:ext>
            </a:extLst>
          </p:cNvPr>
          <p:cNvSpPr/>
          <p:nvPr/>
        </p:nvSpPr>
        <p:spPr>
          <a:xfrm>
            <a:off x="361569" y="6268013"/>
            <a:ext cx="2714445" cy="27080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B970AB96-C6E8-4596-9D8F-BC38715DEC37}"/>
              </a:ext>
            </a:extLst>
          </p:cNvPr>
          <p:cNvSpPr/>
          <p:nvPr/>
        </p:nvSpPr>
        <p:spPr>
          <a:xfrm>
            <a:off x="361568" y="6268013"/>
            <a:ext cx="11422115" cy="4571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Box 13">
            <a:extLst>
              <a:ext uri="{FF2B5EF4-FFF2-40B4-BE49-F238E27FC236}">
                <a16:creationId xmlns:a16="http://schemas.microsoft.com/office/drawing/2014/main" id="{9F5E9921-811C-4EB4-A7AD-B87BB345F9E3}"/>
              </a:ext>
            </a:extLst>
          </p:cNvPr>
          <p:cNvSpPr txBox="1"/>
          <p:nvPr/>
        </p:nvSpPr>
        <p:spPr>
          <a:xfrm>
            <a:off x="1846054" y="6262261"/>
            <a:ext cx="1500996" cy="307777"/>
          </a:xfrm>
          <a:prstGeom prst="rect">
            <a:avLst/>
          </a:prstGeom>
          <a:noFill/>
        </p:spPr>
        <p:txBody>
          <a:bodyPr wrap="square" rtlCol="0">
            <a:spAutoFit/>
          </a:bodyPr>
          <a:lstStyle/>
          <a:p>
            <a:r>
              <a:rPr lang="en-GB" sz="1400">
                <a:solidFill>
                  <a:schemeClr val="bg1"/>
                </a:solidFill>
                <a:latin typeface="Let's Create Cd" panose="020B0806020203020204" pitchFamily="34" charset="0"/>
              </a:rPr>
              <a:t>#LetsCreate</a:t>
            </a:r>
          </a:p>
        </p:txBody>
      </p:sp>
      <p:pic>
        <p:nvPicPr>
          <p:cNvPr id="16" name="Picture 15" descr="Shape, circle&#10;&#10;Description automatically generated">
            <a:extLst>
              <a:ext uri="{FF2B5EF4-FFF2-40B4-BE49-F238E27FC236}">
                <a16:creationId xmlns:a16="http://schemas.microsoft.com/office/drawing/2014/main" id="{E98C01E3-8C78-4E31-AF07-AB6303A03DC6}"/>
              </a:ext>
            </a:extLst>
          </p:cNvPr>
          <p:cNvPicPr>
            <a:picLocks noChangeAspect="1"/>
          </p:cNvPicPr>
          <p:nvPr/>
        </p:nvPicPr>
        <p:blipFill>
          <a:blip r:embed="rId4">
            <a:biLevel thresh="25000"/>
            <a:extLst>
              <a:ext uri="{28A0092B-C50C-407E-A947-70E740481C1C}">
                <a14:useLocalDpi xmlns:a14="http://schemas.microsoft.com/office/drawing/2010/main" val="0"/>
              </a:ext>
            </a:extLst>
          </a:blip>
          <a:stretch>
            <a:fillRect/>
          </a:stretch>
        </p:blipFill>
        <p:spPr>
          <a:xfrm>
            <a:off x="361567" y="6268012"/>
            <a:ext cx="276788" cy="276788"/>
          </a:xfrm>
          <a:prstGeom prst="rect">
            <a:avLst/>
          </a:prstGeom>
        </p:spPr>
      </p:pic>
    </p:spTree>
    <p:extLst>
      <p:ext uri="{BB962C8B-B14F-4D97-AF65-F5344CB8AC3E}">
        <p14:creationId xmlns:p14="http://schemas.microsoft.com/office/powerpoint/2010/main" val="27624232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878B386-BD06-4792-8E36-727E80F0745C}"/>
              </a:ext>
            </a:extLst>
          </p:cNvPr>
          <p:cNvSpPr/>
          <p:nvPr/>
        </p:nvSpPr>
        <p:spPr>
          <a:xfrm>
            <a:off x="361568" y="6268014"/>
            <a:ext cx="11384547" cy="4571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a:extLst>
              <a:ext uri="{FF2B5EF4-FFF2-40B4-BE49-F238E27FC236}">
                <a16:creationId xmlns:a16="http://schemas.microsoft.com/office/drawing/2014/main" id="{6C312A84-746E-4E3C-8194-7C84141A1680}"/>
              </a:ext>
            </a:extLst>
          </p:cNvPr>
          <p:cNvSpPr/>
          <p:nvPr/>
        </p:nvSpPr>
        <p:spPr>
          <a:xfrm>
            <a:off x="361569" y="6268013"/>
            <a:ext cx="2714445" cy="27081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0CA72CF4-815B-4CCC-A42D-98C638B80174}"/>
              </a:ext>
            </a:extLst>
          </p:cNvPr>
          <p:cNvSpPr txBox="1"/>
          <p:nvPr/>
        </p:nvSpPr>
        <p:spPr>
          <a:xfrm>
            <a:off x="1846054" y="6268012"/>
            <a:ext cx="1500996" cy="307777"/>
          </a:xfrm>
          <a:prstGeom prst="rect">
            <a:avLst/>
          </a:prstGeom>
          <a:noFill/>
        </p:spPr>
        <p:txBody>
          <a:bodyPr wrap="square" rtlCol="0">
            <a:spAutoFit/>
          </a:bodyPr>
          <a:lstStyle/>
          <a:p>
            <a:r>
              <a:rPr lang="en-GB" sz="1400">
                <a:solidFill>
                  <a:schemeClr val="bg1"/>
                </a:solidFill>
                <a:latin typeface="Let's Create Cd" panose="020B0806020203020204" pitchFamily="34" charset="0"/>
              </a:rPr>
              <a:t>#LetsCreate</a:t>
            </a:r>
          </a:p>
        </p:txBody>
      </p:sp>
      <p:pic>
        <p:nvPicPr>
          <p:cNvPr id="9" name="Picture 8" descr="Shape, circle&#10;&#10;Description automatically generated">
            <a:extLst>
              <a:ext uri="{FF2B5EF4-FFF2-40B4-BE49-F238E27FC236}">
                <a16:creationId xmlns:a16="http://schemas.microsoft.com/office/drawing/2014/main" id="{F95848F2-F071-4789-8D86-1A2EBE72FEDE}"/>
              </a:ext>
            </a:extLst>
          </p:cNvPr>
          <p:cNvPicPr>
            <a:picLocks noChangeAspect="1"/>
          </p:cNvPicPr>
          <p:nvPr/>
        </p:nvPicPr>
        <p:blipFill>
          <a:blip r:embed="rId3">
            <a:biLevel thresh="25000"/>
            <a:extLst>
              <a:ext uri="{28A0092B-C50C-407E-A947-70E740481C1C}">
                <a14:useLocalDpi xmlns:a14="http://schemas.microsoft.com/office/drawing/2010/main" val="0"/>
              </a:ext>
            </a:extLst>
          </a:blip>
          <a:stretch>
            <a:fillRect/>
          </a:stretch>
        </p:blipFill>
        <p:spPr>
          <a:xfrm>
            <a:off x="361567" y="6268012"/>
            <a:ext cx="276788" cy="276788"/>
          </a:xfrm>
          <a:prstGeom prst="rect">
            <a:avLst/>
          </a:prstGeom>
        </p:spPr>
      </p:pic>
      <p:sp>
        <p:nvSpPr>
          <p:cNvPr id="14" name="TextBox 13">
            <a:extLst>
              <a:ext uri="{FF2B5EF4-FFF2-40B4-BE49-F238E27FC236}">
                <a16:creationId xmlns:a16="http://schemas.microsoft.com/office/drawing/2014/main" id="{27B62A10-807A-4048-A296-D0FBB55EA58B}"/>
              </a:ext>
            </a:extLst>
          </p:cNvPr>
          <p:cNvSpPr txBox="1"/>
          <p:nvPr/>
        </p:nvSpPr>
        <p:spPr>
          <a:xfrm>
            <a:off x="6530556" y="6036947"/>
            <a:ext cx="3106473" cy="215444"/>
          </a:xfrm>
          <a:prstGeom prst="rect">
            <a:avLst/>
          </a:prstGeom>
          <a:noFill/>
        </p:spPr>
        <p:txBody>
          <a:bodyPr wrap="square" rtlCol="0">
            <a:spAutoFit/>
          </a:bodyPr>
          <a:lstStyle/>
          <a:p>
            <a:r>
              <a:rPr lang="en-GB" sz="800">
                <a:solidFill>
                  <a:schemeClr val="bg1"/>
                </a:solidFill>
                <a:latin typeface="Arial" panose="020B0604020202020204" pitchFamily="34" charset="0"/>
                <a:cs typeface="Arial" panose="020B0604020202020204" pitchFamily="34" charset="0"/>
              </a:rPr>
              <a:t>Almeida – This Isn’t (A True Story) © Ali Wright</a:t>
            </a:r>
          </a:p>
        </p:txBody>
      </p:sp>
      <p:sp>
        <p:nvSpPr>
          <p:cNvPr id="17" name="TextBox 16">
            <a:extLst>
              <a:ext uri="{FF2B5EF4-FFF2-40B4-BE49-F238E27FC236}">
                <a16:creationId xmlns:a16="http://schemas.microsoft.com/office/drawing/2014/main" id="{024F88A1-4857-4FF8-BFCD-39C31D281447}"/>
              </a:ext>
            </a:extLst>
          </p:cNvPr>
          <p:cNvSpPr txBox="1"/>
          <p:nvPr/>
        </p:nvSpPr>
        <p:spPr>
          <a:xfrm>
            <a:off x="329129" y="6016950"/>
            <a:ext cx="5493769" cy="215444"/>
          </a:xfrm>
          <a:prstGeom prst="rect">
            <a:avLst/>
          </a:prstGeom>
          <a:noFill/>
        </p:spPr>
        <p:txBody>
          <a:bodyPr wrap="square" rtlCol="0">
            <a:spAutoFit/>
          </a:bodyPr>
          <a:lstStyle/>
          <a:p>
            <a:r>
              <a:rPr lang="en-GB" sz="800">
                <a:solidFill>
                  <a:schemeClr val="bg1"/>
                </a:solidFill>
                <a:latin typeface="Arial" panose="020B0604020202020204" pitchFamily="34" charset="0"/>
                <a:cs typeface="Arial" panose="020B0604020202020204" pitchFamily="34" charset="0"/>
              </a:rPr>
              <a:t>© Yorkshire Festival</a:t>
            </a:r>
          </a:p>
        </p:txBody>
      </p:sp>
      <p:sp>
        <p:nvSpPr>
          <p:cNvPr id="7" name="TextBox 6">
            <a:extLst>
              <a:ext uri="{FF2B5EF4-FFF2-40B4-BE49-F238E27FC236}">
                <a16:creationId xmlns:a16="http://schemas.microsoft.com/office/drawing/2014/main" id="{865B0B74-1517-1FEC-38DD-AEEEA5F7ECF1}"/>
              </a:ext>
            </a:extLst>
          </p:cNvPr>
          <p:cNvSpPr txBox="1"/>
          <p:nvPr/>
        </p:nvSpPr>
        <p:spPr>
          <a:xfrm>
            <a:off x="391192" y="246140"/>
            <a:ext cx="10863411" cy="5755422"/>
          </a:xfrm>
          <a:prstGeom prst="rect">
            <a:avLst/>
          </a:prstGeom>
          <a:noFill/>
        </p:spPr>
        <p:txBody>
          <a:bodyPr wrap="square" lIns="91440" tIns="45720" rIns="91440" bIns="45720" rtlCol="0" anchor="t">
            <a:spAutoFit/>
          </a:bodyPr>
          <a:lstStyle/>
          <a:p>
            <a:r>
              <a:rPr lang="en-GB" sz="3200" b="1">
                <a:latin typeface="Arial"/>
                <a:cs typeface="Arial"/>
              </a:rPr>
              <a:t>Cost plans</a:t>
            </a:r>
          </a:p>
          <a:p>
            <a:endParaRPr lang="en-GB" sz="4000" b="1">
              <a:latin typeface="Arial" panose="020B0604020202020204" pitchFamily="34" charset="0"/>
              <a:ea typeface="+mn-lt"/>
              <a:cs typeface="Arial" panose="020B0604020202020204" pitchFamily="34" charset="0"/>
            </a:endParaRPr>
          </a:p>
          <a:p>
            <a:pPr algn="l" rtl="0" fontAlgn="base"/>
            <a:r>
              <a:rPr lang="en-GB" sz="2400" b="1" i="0" u="none" strike="noStrike">
                <a:effectLst/>
                <a:latin typeface="Arial" panose="020B0604020202020204" pitchFamily="34" charset="0"/>
                <a:cs typeface="Arial" panose="020B0604020202020204" pitchFamily="34" charset="0"/>
              </a:rPr>
              <a:t>Based on Stage 3 drawings, not earlier</a:t>
            </a:r>
            <a:r>
              <a:rPr lang="en-US" sz="2400" b="0" i="0">
                <a:effectLst/>
                <a:latin typeface="Arial" panose="020B0604020202020204" pitchFamily="34" charset="0"/>
                <a:cs typeface="Arial" panose="020B0604020202020204" pitchFamily="34" charset="0"/>
              </a:rPr>
              <a:t>​</a:t>
            </a:r>
            <a:endParaRPr lang="en-US" sz="3200" b="0" i="0">
              <a:effectLst/>
              <a:latin typeface="Arial" panose="020B0604020202020204" pitchFamily="34" charset="0"/>
              <a:cs typeface="Arial" panose="020B0604020202020204" pitchFamily="34" charset="0"/>
            </a:endParaRPr>
          </a:p>
          <a:p>
            <a:pPr algn="l" rtl="0" fontAlgn="base"/>
            <a:r>
              <a:rPr lang="en-GB" sz="2400" b="0" i="0">
                <a:effectLst/>
                <a:latin typeface="Arial" panose="020B0604020202020204" pitchFamily="34" charset="0"/>
                <a:cs typeface="Arial" panose="020B0604020202020204" pitchFamily="34" charset="0"/>
              </a:rPr>
              <a:t>​</a:t>
            </a:r>
            <a:endParaRPr lang="en-GB" sz="3200" b="0" i="0">
              <a:effectLst/>
              <a:latin typeface="Arial" panose="020B0604020202020204" pitchFamily="34" charset="0"/>
              <a:cs typeface="Arial" panose="020B0604020202020204" pitchFamily="34" charset="0"/>
            </a:endParaRPr>
          </a:p>
          <a:p>
            <a:pPr algn="l" rtl="0" fontAlgn="base"/>
            <a:r>
              <a:rPr lang="en-GB" sz="2400" b="0" i="0" u="none" strike="noStrike">
                <a:effectLst/>
                <a:latin typeface="Arial" panose="020B0604020202020204" pitchFamily="34" charset="0"/>
                <a:cs typeface="Arial" panose="020B0604020202020204" pitchFamily="34" charset="0"/>
              </a:rPr>
              <a:t>Good practice to include:</a:t>
            </a:r>
            <a:r>
              <a:rPr lang="en-US" sz="2400" b="0" i="0">
                <a:effectLst/>
                <a:latin typeface="Arial" panose="020B0604020202020204" pitchFamily="34" charset="0"/>
                <a:cs typeface="Arial" panose="020B0604020202020204" pitchFamily="34" charset="0"/>
              </a:rPr>
              <a:t>​</a:t>
            </a:r>
            <a:endParaRPr lang="en-US" sz="3200" b="0" i="0">
              <a:effectLst/>
              <a:latin typeface="Arial" panose="020B0604020202020204" pitchFamily="34" charset="0"/>
              <a:cs typeface="Arial" panose="020B0604020202020204" pitchFamily="34" charset="0"/>
            </a:endParaRPr>
          </a:p>
          <a:p>
            <a:pPr algn="l" rtl="0" fontAlgn="base"/>
            <a:r>
              <a:rPr lang="en-GB" sz="2400" b="0" i="0">
                <a:effectLst/>
                <a:latin typeface="Arial" panose="020B0604020202020204" pitchFamily="34" charset="0"/>
                <a:cs typeface="Arial" panose="020B0604020202020204" pitchFamily="34" charset="0"/>
              </a:rPr>
              <a:t>​</a:t>
            </a:r>
            <a:endParaRPr lang="en-GB" sz="3200" b="0" i="0">
              <a:effectLst/>
              <a:latin typeface="Arial" panose="020B0604020202020204" pitchFamily="34" charset="0"/>
              <a:cs typeface="Arial" panose="020B0604020202020204" pitchFamily="34" charset="0"/>
            </a:endParaRPr>
          </a:p>
          <a:p>
            <a:pPr algn="l" rtl="0" fontAlgn="base">
              <a:buFont typeface="Arial" panose="020B0604020202020204" pitchFamily="34" charset="0"/>
              <a:buChar char="•"/>
            </a:pPr>
            <a:r>
              <a:rPr lang="en-GB" sz="2400" b="0" i="0" u="none" strike="noStrike">
                <a:effectLst/>
                <a:latin typeface="Arial" panose="020B0604020202020204" pitchFamily="34" charset="0"/>
                <a:cs typeface="Arial" panose="020B0604020202020204" pitchFamily="34" charset="0"/>
              </a:rPr>
              <a:t>Overview</a:t>
            </a:r>
            <a:r>
              <a:rPr lang="en-US" sz="2400" b="0" i="0">
                <a:effectLst/>
                <a:latin typeface="Arial" panose="020B0604020202020204" pitchFamily="34" charset="0"/>
                <a:cs typeface="Arial" panose="020B0604020202020204" pitchFamily="34" charset="0"/>
              </a:rPr>
              <a:t>​</a:t>
            </a:r>
            <a:endParaRPr lang="en-US" sz="3200" b="0" i="0">
              <a:effectLst/>
              <a:latin typeface="Arial" panose="020B0604020202020204" pitchFamily="34" charset="0"/>
              <a:cs typeface="Arial" panose="020B0604020202020204" pitchFamily="34" charset="0"/>
            </a:endParaRPr>
          </a:p>
          <a:p>
            <a:pPr algn="l" rtl="0" fontAlgn="base">
              <a:buFont typeface="Arial" panose="020B0604020202020204" pitchFamily="34" charset="0"/>
              <a:buChar char="•"/>
            </a:pPr>
            <a:r>
              <a:rPr lang="en-GB" sz="2400" b="0" i="0" u="none" strike="noStrike">
                <a:effectLst/>
                <a:latin typeface="Arial" panose="020B0604020202020204" pitchFamily="34" charset="0"/>
                <a:cs typeface="Arial" panose="020B0604020202020204" pitchFamily="34" charset="0"/>
              </a:rPr>
              <a:t>Assumptions and exclusions</a:t>
            </a:r>
            <a:r>
              <a:rPr lang="en-US" sz="2400" b="0" i="0">
                <a:effectLst/>
                <a:latin typeface="Arial" panose="020B0604020202020204" pitchFamily="34" charset="0"/>
                <a:cs typeface="Arial" panose="020B0604020202020204" pitchFamily="34" charset="0"/>
              </a:rPr>
              <a:t>​</a:t>
            </a:r>
            <a:endParaRPr lang="en-US" sz="3200" b="0" i="0">
              <a:effectLst/>
              <a:latin typeface="Arial" panose="020B0604020202020204" pitchFamily="34" charset="0"/>
              <a:cs typeface="Arial" panose="020B0604020202020204" pitchFamily="34" charset="0"/>
            </a:endParaRPr>
          </a:p>
          <a:p>
            <a:pPr algn="l" rtl="0" fontAlgn="base">
              <a:buFont typeface="Arial" panose="020B0604020202020204" pitchFamily="34" charset="0"/>
              <a:buChar char="•"/>
            </a:pPr>
            <a:r>
              <a:rPr lang="en-GB" sz="2400" b="0" i="0" u="none" strike="noStrike">
                <a:effectLst/>
                <a:latin typeface="Arial" panose="020B0604020202020204" pitchFamily="34" charset="0"/>
                <a:cs typeface="Arial" panose="020B0604020202020204" pitchFamily="34" charset="0"/>
              </a:rPr>
              <a:t>Elemental costs</a:t>
            </a:r>
            <a:r>
              <a:rPr lang="en-US" sz="2400" b="0" i="0">
                <a:effectLst/>
                <a:latin typeface="Arial" panose="020B0604020202020204" pitchFamily="34" charset="0"/>
                <a:cs typeface="Arial" panose="020B0604020202020204" pitchFamily="34" charset="0"/>
              </a:rPr>
              <a:t>​</a:t>
            </a:r>
            <a:endParaRPr lang="en-US" sz="3200" b="0" i="0">
              <a:effectLst/>
              <a:latin typeface="Arial" panose="020B0604020202020204" pitchFamily="34" charset="0"/>
              <a:cs typeface="Arial" panose="020B0604020202020204" pitchFamily="34" charset="0"/>
            </a:endParaRPr>
          </a:p>
          <a:p>
            <a:pPr algn="l" rtl="0" fontAlgn="base">
              <a:buFont typeface="Arial" panose="020B0604020202020204" pitchFamily="34" charset="0"/>
              <a:buChar char="•"/>
            </a:pPr>
            <a:r>
              <a:rPr lang="en-GB" sz="2400" b="0" i="0" u="none" strike="noStrike">
                <a:effectLst/>
                <a:latin typeface="Arial" panose="020B0604020202020204" pitchFamily="34" charset="0"/>
                <a:cs typeface="Arial" panose="020B0604020202020204" pitchFamily="34" charset="0"/>
              </a:rPr>
              <a:t>Risks &amp; potential costs</a:t>
            </a:r>
            <a:r>
              <a:rPr lang="en-US" sz="2400" b="0" i="0">
                <a:effectLst/>
                <a:latin typeface="Arial" panose="020B0604020202020204" pitchFamily="34" charset="0"/>
                <a:cs typeface="Arial" panose="020B0604020202020204" pitchFamily="34" charset="0"/>
              </a:rPr>
              <a:t>​</a:t>
            </a:r>
            <a:endParaRPr lang="en-US" sz="3200" b="0" i="0">
              <a:effectLst/>
              <a:latin typeface="Arial" panose="020B0604020202020204" pitchFamily="34" charset="0"/>
              <a:cs typeface="Arial" panose="020B0604020202020204" pitchFamily="34" charset="0"/>
            </a:endParaRPr>
          </a:p>
          <a:p>
            <a:pPr algn="l" rtl="0" fontAlgn="base">
              <a:buFont typeface="Arial" panose="020B0604020202020204" pitchFamily="34" charset="0"/>
              <a:buChar char="•"/>
            </a:pPr>
            <a:r>
              <a:rPr lang="en-GB" sz="2400" b="0" i="0" u="none" strike="noStrike">
                <a:effectLst/>
                <a:latin typeface="Arial" panose="020B0604020202020204" pitchFamily="34" charset="0"/>
                <a:cs typeface="Arial" panose="020B0604020202020204" pitchFamily="34" charset="0"/>
              </a:rPr>
              <a:t>Final cost plan</a:t>
            </a:r>
            <a:r>
              <a:rPr lang="en-US" sz="2400" b="0" i="0">
                <a:effectLst/>
                <a:latin typeface="Arial" panose="020B0604020202020204" pitchFamily="34" charset="0"/>
                <a:cs typeface="Arial" panose="020B0604020202020204" pitchFamily="34" charset="0"/>
              </a:rPr>
              <a:t>​</a:t>
            </a:r>
            <a:endParaRPr lang="en-US" sz="3200" b="0" i="0">
              <a:effectLst/>
              <a:latin typeface="Arial" panose="020B0604020202020204" pitchFamily="34" charset="0"/>
              <a:cs typeface="Arial" panose="020B0604020202020204" pitchFamily="34" charset="0"/>
            </a:endParaRPr>
          </a:p>
          <a:p>
            <a:pPr algn="l" rtl="0" fontAlgn="base"/>
            <a:endParaRPr lang="en-GB" sz="3200" b="0" i="0">
              <a:effectLst/>
              <a:latin typeface="Arial" panose="020B0604020202020204" pitchFamily="34" charset="0"/>
              <a:cs typeface="Arial" panose="020B0604020202020204" pitchFamily="34" charset="0"/>
            </a:endParaRPr>
          </a:p>
          <a:p>
            <a:pPr algn="l" rtl="0" fontAlgn="base"/>
            <a:r>
              <a:rPr lang="en-GB" sz="2400" b="0" i="0" u="none" strike="noStrike">
                <a:effectLst/>
                <a:latin typeface="Arial" panose="020B0604020202020204" pitchFamily="34" charset="0"/>
                <a:cs typeface="Arial" panose="020B0604020202020204" pitchFamily="34" charset="0"/>
              </a:rPr>
              <a:t>Updated regularly at each stage</a:t>
            </a:r>
            <a:endParaRPr lang="en-US" sz="3200" b="0" i="0">
              <a:effectLst/>
              <a:latin typeface="Arial" panose="020B0604020202020204" pitchFamily="34" charset="0"/>
              <a:cs typeface="Arial" panose="020B0604020202020204" pitchFamily="34" charset="0"/>
            </a:endParaRPr>
          </a:p>
          <a:p>
            <a:pPr lvl="1"/>
            <a:endParaRPr lang="en-GB" sz="2400" b="1">
              <a:cs typeface="Arial"/>
            </a:endParaRPr>
          </a:p>
        </p:txBody>
      </p:sp>
      <p:cxnSp>
        <p:nvCxnSpPr>
          <p:cNvPr id="5" name="Straight Connector 4">
            <a:extLst>
              <a:ext uri="{FF2B5EF4-FFF2-40B4-BE49-F238E27FC236}">
                <a16:creationId xmlns:a16="http://schemas.microsoft.com/office/drawing/2014/main" id="{F41AC4A2-B6C7-2C2E-23E4-FCB85C9FEC9F}"/>
              </a:ext>
            </a:extLst>
          </p:cNvPr>
          <p:cNvCxnSpPr>
            <a:cxnSpLocks/>
          </p:cNvCxnSpPr>
          <p:nvPr/>
        </p:nvCxnSpPr>
        <p:spPr>
          <a:xfrm>
            <a:off x="391192" y="1081517"/>
            <a:ext cx="6895840" cy="0"/>
          </a:xfrm>
          <a:prstGeom prst="line">
            <a:avLst/>
          </a:prstGeom>
          <a:ln w="57150">
            <a:solidFill>
              <a:srgbClr val="7030A0"/>
            </a:solidFill>
          </a:ln>
        </p:spPr>
        <p:style>
          <a:lnRef idx="1">
            <a:schemeClr val="accent1"/>
          </a:lnRef>
          <a:fillRef idx="0">
            <a:schemeClr val="accent1"/>
          </a:fillRef>
          <a:effectRef idx="0">
            <a:schemeClr val="accent1"/>
          </a:effectRef>
          <a:fontRef idx="minor">
            <a:schemeClr val="tx1"/>
          </a:fontRef>
        </p:style>
      </p:cxnSp>
      <p:pic>
        <p:nvPicPr>
          <p:cNvPr id="8" name="Graphic 7" descr="Calculator with solid fill">
            <a:extLst>
              <a:ext uri="{FF2B5EF4-FFF2-40B4-BE49-F238E27FC236}">
                <a16:creationId xmlns:a16="http://schemas.microsoft.com/office/drawing/2014/main" id="{7CB04618-C331-31C4-B26C-451138948DF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169391" y="1916894"/>
            <a:ext cx="2677993" cy="2677993"/>
          </a:xfrm>
          <a:prstGeom prst="rect">
            <a:avLst/>
          </a:prstGeom>
        </p:spPr>
      </p:pic>
    </p:spTree>
    <p:extLst>
      <p:ext uri="{BB962C8B-B14F-4D97-AF65-F5344CB8AC3E}">
        <p14:creationId xmlns:p14="http://schemas.microsoft.com/office/powerpoint/2010/main" val="19580037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878B386-BD06-4792-8E36-727E80F0745C}"/>
              </a:ext>
            </a:extLst>
          </p:cNvPr>
          <p:cNvSpPr/>
          <p:nvPr/>
        </p:nvSpPr>
        <p:spPr>
          <a:xfrm>
            <a:off x="361568" y="6268014"/>
            <a:ext cx="11384547" cy="4571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a:extLst>
              <a:ext uri="{FF2B5EF4-FFF2-40B4-BE49-F238E27FC236}">
                <a16:creationId xmlns:a16="http://schemas.microsoft.com/office/drawing/2014/main" id="{6C312A84-746E-4E3C-8194-7C84141A1680}"/>
              </a:ext>
            </a:extLst>
          </p:cNvPr>
          <p:cNvSpPr/>
          <p:nvPr/>
        </p:nvSpPr>
        <p:spPr>
          <a:xfrm>
            <a:off x="361569" y="6268013"/>
            <a:ext cx="2714445" cy="27081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0CA72CF4-815B-4CCC-A42D-98C638B80174}"/>
              </a:ext>
            </a:extLst>
          </p:cNvPr>
          <p:cNvSpPr txBox="1"/>
          <p:nvPr/>
        </p:nvSpPr>
        <p:spPr>
          <a:xfrm>
            <a:off x="1846054" y="6268012"/>
            <a:ext cx="1500996" cy="307777"/>
          </a:xfrm>
          <a:prstGeom prst="rect">
            <a:avLst/>
          </a:prstGeom>
          <a:noFill/>
        </p:spPr>
        <p:txBody>
          <a:bodyPr wrap="square" rtlCol="0">
            <a:spAutoFit/>
          </a:bodyPr>
          <a:lstStyle/>
          <a:p>
            <a:r>
              <a:rPr lang="en-GB" sz="1400">
                <a:solidFill>
                  <a:schemeClr val="bg1"/>
                </a:solidFill>
                <a:latin typeface="Let's Create Cd" panose="020B0806020203020204" pitchFamily="34" charset="0"/>
              </a:rPr>
              <a:t>#LetsCreate</a:t>
            </a:r>
          </a:p>
        </p:txBody>
      </p:sp>
      <p:pic>
        <p:nvPicPr>
          <p:cNvPr id="9" name="Picture 8" descr="Shape, circle&#10;&#10;Description automatically generated">
            <a:extLst>
              <a:ext uri="{FF2B5EF4-FFF2-40B4-BE49-F238E27FC236}">
                <a16:creationId xmlns:a16="http://schemas.microsoft.com/office/drawing/2014/main" id="{F95848F2-F071-4789-8D86-1A2EBE72FEDE}"/>
              </a:ext>
            </a:extLst>
          </p:cNvPr>
          <p:cNvPicPr>
            <a:picLocks noChangeAspect="1"/>
          </p:cNvPicPr>
          <p:nvPr/>
        </p:nvPicPr>
        <p:blipFill>
          <a:blip r:embed="rId3">
            <a:biLevel thresh="25000"/>
            <a:extLst>
              <a:ext uri="{28A0092B-C50C-407E-A947-70E740481C1C}">
                <a14:useLocalDpi xmlns:a14="http://schemas.microsoft.com/office/drawing/2010/main" val="0"/>
              </a:ext>
            </a:extLst>
          </a:blip>
          <a:stretch>
            <a:fillRect/>
          </a:stretch>
        </p:blipFill>
        <p:spPr>
          <a:xfrm>
            <a:off x="361567" y="6268012"/>
            <a:ext cx="276788" cy="276788"/>
          </a:xfrm>
          <a:prstGeom prst="rect">
            <a:avLst/>
          </a:prstGeom>
        </p:spPr>
      </p:pic>
      <p:sp>
        <p:nvSpPr>
          <p:cNvPr id="14" name="TextBox 13">
            <a:extLst>
              <a:ext uri="{FF2B5EF4-FFF2-40B4-BE49-F238E27FC236}">
                <a16:creationId xmlns:a16="http://schemas.microsoft.com/office/drawing/2014/main" id="{27B62A10-807A-4048-A296-D0FBB55EA58B}"/>
              </a:ext>
            </a:extLst>
          </p:cNvPr>
          <p:cNvSpPr txBox="1"/>
          <p:nvPr/>
        </p:nvSpPr>
        <p:spPr>
          <a:xfrm>
            <a:off x="6530556" y="6036947"/>
            <a:ext cx="3106473" cy="215444"/>
          </a:xfrm>
          <a:prstGeom prst="rect">
            <a:avLst/>
          </a:prstGeom>
          <a:noFill/>
        </p:spPr>
        <p:txBody>
          <a:bodyPr wrap="square" rtlCol="0">
            <a:spAutoFit/>
          </a:bodyPr>
          <a:lstStyle/>
          <a:p>
            <a:r>
              <a:rPr lang="en-GB" sz="800">
                <a:solidFill>
                  <a:schemeClr val="bg1"/>
                </a:solidFill>
                <a:latin typeface="Arial" panose="020B0604020202020204" pitchFamily="34" charset="0"/>
                <a:cs typeface="Arial" panose="020B0604020202020204" pitchFamily="34" charset="0"/>
              </a:rPr>
              <a:t>Almeida – This Isn’t (A True Story) © Ali Wright</a:t>
            </a:r>
          </a:p>
        </p:txBody>
      </p:sp>
      <p:sp>
        <p:nvSpPr>
          <p:cNvPr id="17" name="TextBox 16">
            <a:extLst>
              <a:ext uri="{FF2B5EF4-FFF2-40B4-BE49-F238E27FC236}">
                <a16:creationId xmlns:a16="http://schemas.microsoft.com/office/drawing/2014/main" id="{024F88A1-4857-4FF8-BFCD-39C31D281447}"/>
              </a:ext>
            </a:extLst>
          </p:cNvPr>
          <p:cNvSpPr txBox="1"/>
          <p:nvPr/>
        </p:nvSpPr>
        <p:spPr>
          <a:xfrm>
            <a:off x="329129" y="6016950"/>
            <a:ext cx="5493769" cy="215444"/>
          </a:xfrm>
          <a:prstGeom prst="rect">
            <a:avLst/>
          </a:prstGeom>
          <a:noFill/>
        </p:spPr>
        <p:txBody>
          <a:bodyPr wrap="square" rtlCol="0">
            <a:spAutoFit/>
          </a:bodyPr>
          <a:lstStyle/>
          <a:p>
            <a:r>
              <a:rPr lang="en-GB" sz="800">
                <a:solidFill>
                  <a:schemeClr val="bg1"/>
                </a:solidFill>
                <a:latin typeface="Arial" panose="020B0604020202020204" pitchFamily="34" charset="0"/>
                <a:cs typeface="Arial" panose="020B0604020202020204" pitchFamily="34" charset="0"/>
              </a:rPr>
              <a:t>© Yorkshire Festival</a:t>
            </a:r>
          </a:p>
        </p:txBody>
      </p:sp>
      <p:sp>
        <p:nvSpPr>
          <p:cNvPr id="7" name="TextBox 6">
            <a:extLst>
              <a:ext uri="{FF2B5EF4-FFF2-40B4-BE49-F238E27FC236}">
                <a16:creationId xmlns:a16="http://schemas.microsoft.com/office/drawing/2014/main" id="{865B0B74-1517-1FEC-38DD-AEEEA5F7ECF1}"/>
              </a:ext>
            </a:extLst>
          </p:cNvPr>
          <p:cNvSpPr txBox="1"/>
          <p:nvPr/>
        </p:nvSpPr>
        <p:spPr>
          <a:xfrm>
            <a:off x="391192" y="246140"/>
            <a:ext cx="10863411" cy="6370975"/>
          </a:xfrm>
          <a:prstGeom prst="rect">
            <a:avLst/>
          </a:prstGeom>
          <a:noFill/>
        </p:spPr>
        <p:txBody>
          <a:bodyPr wrap="square" lIns="91440" tIns="45720" rIns="91440" bIns="45720" rtlCol="0" anchor="t">
            <a:spAutoFit/>
          </a:bodyPr>
          <a:lstStyle/>
          <a:p>
            <a:r>
              <a:rPr lang="en-GB" sz="3200" b="1">
                <a:latin typeface="Arial"/>
                <a:cs typeface="Arial"/>
              </a:rPr>
              <a:t>Inflation and your MEND application</a:t>
            </a:r>
          </a:p>
          <a:p>
            <a:endParaRPr lang="en-GB" sz="3200" b="1">
              <a:ea typeface="+mn-lt"/>
              <a:cs typeface="+mn-lt"/>
            </a:endParaRPr>
          </a:p>
          <a:p>
            <a:pPr marL="285750" indent="-285750" algn="l" rtl="0" fontAlgn="base">
              <a:buFont typeface="Arial" panose="020B0604020202020204" pitchFamily="34" charset="0"/>
              <a:buChar char="•"/>
            </a:pPr>
            <a:r>
              <a:rPr lang="en-US" sz="2400" b="0" i="0" u="none" strike="noStrike">
                <a:solidFill>
                  <a:srgbClr val="000000"/>
                </a:solidFill>
                <a:effectLst/>
                <a:latin typeface="Arial" panose="020B0604020202020204" pitchFamily="34" charset="0"/>
              </a:rPr>
              <a:t>Consider </a:t>
            </a:r>
            <a:r>
              <a:rPr lang="en-US" sz="2400" b="1" i="0" u="none" strike="noStrike">
                <a:solidFill>
                  <a:srgbClr val="000000"/>
                </a:solidFill>
                <a:effectLst/>
                <a:latin typeface="Arial" panose="020B0604020202020204" pitchFamily="34" charset="0"/>
              </a:rPr>
              <a:t>rising inflation levels</a:t>
            </a:r>
            <a:r>
              <a:rPr lang="en-US" sz="2400" b="0" i="0" u="none" strike="noStrike">
                <a:solidFill>
                  <a:srgbClr val="000000"/>
                </a:solidFill>
                <a:effectLst/>
                <a:latin typeface="Arial" panose="020B0604020202020204" pitchFamily="34" charset="0"/>
              </a:rPr>
              <a:t> in the construction industry in your application</a:t>
            </a:r>
            <a:r>
              <a:rPr lang="en-US" sz="2400" b="0" i="0">
                <a:solidFill>
                  <a:srgbClr val="000000"/>
                </a:solidFill>
                <a:effectLst/>
                <a:latin typeface="Arial" panose="020B0604020202020204" pitchFamily="34" charset="0"/>
              </a:rPr>
              <a:t>​</a:t>
            </a:r>
            <a:endParaRPr lang="en-US" sz="3200" b="0" i="0">
              <a:solidFill>
                <a:srgbClr val="000000"/>
              </a:solidFill>
              <a:effectLst/>
              <a:latin typeface="Arial" panose="020B0604020202020204" pitchFamily="34" charset="0"/>
            </a:endParaRPr>
          </a:p>
          <a:p>
            <a:pPr algn="l" rtl="0" fontAlgn="base"/>
            <a:endParaRPr lang="en-US" sz="3200" b="0" i="0">
              <a:solidFill>
                <a:srgbClr val="000000"/>
              </a:solidFill>
              <a:effectLst/>
              <a:latin typeface="Arial" panose="020B0604020202020204" pitchFamily="34" charset="0"/>
            </a:endParaRPr>
          </a:p>
          <a:p>
            <a:pPr marL="285750" indent="-285750" algn="l" rtl="0" fontAlgn="base">
              <a:buFont typeface="Arial" panose="020B0604020202020204" pitchFamily="34" charset="0"/>
              <a:buChar char="•"/>
            </a:pPr>
            <a:r>
              <a:rPr lang="en-US" sz="2400" b="0" i="0" u="none" strike="noStrike">
                <a:solidFill>
                  <a:srgbClr val="000000"/>
                </a:solidFill>
                <a:effectLst/>
                <a:latin typeface="Arial" panose="020B0604020202020204" pitchFamily="34" charset="0"/>
              </a:rPr>
              <a:t>Strongly recommend you seek </a:t>
            </a:r>
            <a:r>
              <a:rPr lang="en-US" sz="2400" b="1" i="0" u="none" strike="noStrike">
                <a:solidFill>
                  <a:srgbClr val="000000"/>
                </a:solidFill>
                <a:effectLst/>
                <a:latin typeface="Arial" panose="020B0604020202020204" pitchFamily="34" charset="0"/>
              </a:rPr>
              <a:t>professional advice</a:t>
            </a:r>
            <a:r>
              <a:rPr lang="en-US" sz="2400" b="0" i="0">
                <a:solidFill>
                  <a:srgbClr val="000000"/>
                </a:solidFill>
                <a:effectLst/>
                <a:latin typeface="Arial" panose="020B0604020202020204" pitchFamily="34" charset="0"/>
              </a:rPr>
              <a:t>​</a:t>
            </a:r>
            <a:endParaRPr lang="en-US" sz="3200" b="0" i="0">
              <a:solidFill>
                <a:srgbClr val="000000"/>
              </a:solidFill>
              <a:effectLst/>
              <a:latin typeface="Arial" panose="020B0604020202020204" pitchFamily="34" charset="0"/>
            </a:endParaRPr>
          </a:p>
          <a:p>
            <a:pPr algn="l" rtl="0" fontAlgn="base">
              <a:buFont typeface="Arial" panose="020B0604020202020204" pitchFamily="34" charset="0"/>
              <a:buChar char="•"/>
            </a:pPr>
            <a:endParaRPr lang="en-US" sz="3200" b="0" i="0">
              <a:solidFill>
                <a:srgbClr val="000000"/>
              </a:solidFill>
              <a:effectLst/>
              <a:latin typeface="Arial" panose="020B0604020202020204" pitchFamily="34" charset="0"/>
            </a:endParaRPr>
          </a:p>
          <a:p>
            <a:pPr marL="285750" indent="-285750" algn="l" rtl="0" fontAlgn="base">
              <a:buFont typeface="Arial" panose="020B0604020202020204" pitchFamily="34" charset="0"/>
              <a:buChar char="•"/>
            </a:pPr>
            <a:r>
              <a:rPr lang="en-US" sz="2400" b="0" i="0" u="none" strike="noStrike">
                <a:solidFill>
                  <a:srgbClr val="000000"/>
                </a:solidFill>
                <a:effectLst/>
                <a:latin typeface="Arial" panose="020B0604020202020204" pitchFamily="34" charset="0"/>
              </a:rPr>
              <a:t>Arts Council England will not increase grants once awarded</a:t>
            </a:r>
            <a:r>
              <a:rPr lang="en-US" sz="2400" b="0" i="0">
                <a:solidFill>
                  <a:srgbClr val="000000"/>
                </a:solidFill>
                <a:effectLst/>
                <a:latin typeface="Arial" panose="020B0604020202020204" pitchFamily="34" charset="0"/>
              </a:rPr>
              <a:t>​</a:t>
            </a:r>
            <a:endParaRPr lang="en-US" sz="3200" b="0" i="0">
              <a:solidFill>
                <a:srgbClr val="000000"/>
              </a:solidFill>
              <a:effectLst/>
              <a:latin typeface="Arial" panose="020B0604020202020204" pitchFamily="34" charset="0"/>
            </a:endParaRPr>
          </a:p>
          <a:p>
            <a:pPr marL="285750" indent="-285750" algn="l" rtl="0" fontAlgn="base">
              <a:buFont typeface="Arial" panose="020B0604020202020204" pitchFamily="34" charset="0"/>
              <a:buChar char="•"/>
            </a:pPr>
            <a:r>
              <a:rPr lang="en-US" sz="2400" b="0" i="0" u="none" strike="noStrike">
                <a:solidFill>
                  <a:srgbClr val="000000"/>
                </a:solidFill>
                <a:effectLst/>
                <a:latin typeface="Arial" panose="020B0604020202020204" pitchFamily="34" charset="0"/>
              </a:rPr>
              <a:t>It is not possible to reduce the </a:t>
            </a:r>
            <a:r>
              <a:rPr lang="en-US" sz="2400" b="1" i="0" u="none" strike="noStrike">
                <a:solidFill>
                  <a:srgbClr val="000000"/>
                </a:solidFill>
                <a:effectLst/>
                <a:latin typeface="Arial" panose="020B0604020202020204" pitchFamily="34" charset="0"/>
              </a:rPr>
              <a:t>scope</a:t>
            </a:r>
            <a:r>
              <a:rPr lang="en-US" sz="2400" b="0" i="0" u="none" strike="noStrike">
                <a:solidFill>
                  <a:srgbClr val="000000"/>
                </a:solidFill>
                <a:effectLst/>
                <a:latin typeface="Arial" panose="020B0604020202020204" pitchFamily="34" charset="0"/>
              </a:rPr>
              <a:t> of works post-award due to rising inflation</a:t>
            </a:r>
            <a:r>
              <a:rPr lang="en-US" sz="2400" b="0" i="0">
                <a:solidFill>
                  <a:srgbClr val="000000"/>
                </a:solidFill>
                <a:effectLst/>
                <a:latin typeface="Arial" panose="020B0604020202020204" pitchFamily="34" charset="0"/>
              </a:rPr>
              <a:t>​</a:t>
            </a:r>
            <a:endParaRPr lang="en-US" sz="3200" b="0" i="0">
              <a:solidFill>
                <a:srgbClr val="000000"/>
              </a:solidFill>
              <a:effectLst/>
              <a:latin typeface="Arial" panose="020B0604020202020204" pitchFamily="34" charset="0"/>
            </a:endParaRPr>
          </a:p>
          <a:p>
            <a:pPr algn="l" rtl="0" fontAlgn="base"/>
            <a:endParaRPr lang="en-US" sz="3200" b="0" i="0">
              <a:solidFill>
                <a:srgbClr val="000000"/>
              </a:solidFill>
              <a:effectLst/>
              <a:latin typeface="Arial" panose="020B0604020202020204" pitchFamily="34" charset="0"/>
            </a:endParaRPr>
          </a:p>
          <a:p>
            <a:pPr marL="285750" indent="-285750" algn="l" rtl="0" fontAlgn="base">
              <a:buFont typeface="Arial" panose="020B0604020202020204" pitchFamily="34" charset="0"/>
              <a:buChar char="•"/>
            </a:pPr>
            <a:r>
              <a:rPr lang="en-US" sz="2400" b="0" i="0" u="none" strike="noStrike">
                <a:solidFill>
                  <a:srgbClr val="000000"/>
                </a:solidFill>
                <a:effectLst/>
                <a:latin typeface="Arial" panose="020B0604020202020204" pitchFamily="34" charset="0"/>
              </a:rPr>
              <a:t>Inflation should be considered as separate from general contingency</a:t>
            </a:r>
            <a:r>
              <a:rPr lang="en-US" sz="2400" b="0" i="0">
                <a:solidFill>
                  <a:srgbClr val="000000"/>
                </a:solidFill>
                <a:effectLst/>
                <a:latin typeface="Arial" panose="020B0604020202020204" pitchFamily="34" charset="0"/>
              </a:rPr>
              <a:t>​</a:t>
            </a:r>
            <a:endParaRPr lang="en-US" sz="3200" b="0" i="0">
              <a:solidFill>
                <a:srgbClr val="000000"/>
              </a:solidFill>
              <a:effectLst/>
              <a:latin typeface="Arial" panose="020B0604020202020204" pitchFamily="34" charset="0"/>
            </a:endParaRPr>
          </a:p>
          <a:p>
            <a:pPr algn="l" rtl="0" fontAlgn="base">
              <a:buFont typeface="Arial" panose="020B0604020202020204" pitchFamily="34" charset="0"/>
              <a:buChar char="•"/>
            </a:pPr>
            <a:endParaRPr lang="en-US" sz="3200" b="0" i="0">
              <a:solidFill>
                <a:srgbClr val="000000"/>
              </a:solidFill>
              <a:effectLst/>
              <a:latin typeface="Arial" panose="020B0604020202020204" pitchFamily="34" charset="0"/>
            </a:endParaRPr>
          </a:p>
          <a:p>
            <a:pPr marL="285750" indent="-285750" algn="l" rtl="0" fontAlgn="base">
              <a:buFont typeface="Arial" panose="020B0604020202020204" pitchFamily="34" charset="0"/>
              <a:buChar char="•"/>
            </a:pPr>
            <a:r>
              <a:rPr lang="en-US" sz="2400" b="0" i="0" u="none" strike="noStrike">
                <a:solidFill>
                  <a:srgbClr val="000000"/>
                </a:solidFill>
                <a:effectLst/>
                <a:latin typeface="Arial" panose="020B0604020202020204" pitchFamily="34" charset="0"/>
              </a:rPr>
              <a:t>See our </a:t>
            </a:r>
            <a:r>
              <a:rPr lang="en-US" sz="2400" b="1" i="0" u="none" strike="noStrike">
                <a:solidFill>
                  <a:srgbClr val="000000"/>
                </a:solidFill>
                <a:effectLst/>
                <a:latin typeface="Arial" panose="020B0604020202020204" pitchFamily="34" charset="0"/>
              </a:rPr>
              <a:t>Terms and Conditions</a:t>
            </a:r>
            <a:r>
              <a:rPr lang="en-US" sz="2400" b="0" i="0" u="none" strike="noStrike">
                <a:solidFill>
                  <a:srgbClr val="000000"/>
                </a:solidFill>
                <a:effectLst/>
                <a:latin typeface="Arial" panose="020B0604020202020204" pitchFamily="34" charset="0"/>
              </a:rPr>
              <a:t> for more information</a:t>
            </a:r>
            <a:endParaRPr lang="en-US" sz="3200" b="0" i="0">
              <a:solidFill>
                <a:srgbClr val="000000"/>
              </a:solidFill>
              <a:effectLst/>
              <a:latin typeface="Arial" panose="020B0604020202020204" pitchFamily="34" charset="0"/>
            </a:endParaRPr>
          </a:p>
          <a:p>
            <a:pPr lvl="1"/>
            <a:endParaRPr lang="en-GB" sz="2400" b="1">
              <a:cs typeface="Arial"/>
            </a:endParaRPr>
          </a:p>
        </p:txBody>
      </p:sp>
      <p:cxnSp>
        <p:nvCxnSpPr>
          <p:cNvPr id="5" name="Straight Connector 4">
            <a:extLst>
              <a:ext uri="{FF2B5EF4-FFF2-40B4-BE49-F238E27FC236}">
                <a16:creationId xmlns:a16="http://schemas.microsoft.com/office/drawing/2014/main" id="{F41AC4A2-B6C7-2C2E-23E4-FCB85C9FEC9F}"/>
              </a:ext>
            </a:extLst>
          </p:cNvPr>
          <p:cNvCxnSpPr>
            <a:cxnSpLocks/>
          </p:cNvCxnSpPr>
          <p:nvPr/>
        </p:nvCxnSpPr>
        <p:spPr>
          <a:xfrm>
            <a:off x="391192" y="1081517"/>
            <a:ext cx="6895840" cy="0"/>
          </a:xfrm>
          <a:prstGeom prst="line">
            <a:avLst/>
          </a:prstGeom>
          <a:ln w="57150">
            <a:solidFill>
              <a:srgbClr val="7030A0"/>
            </a:solidFill>
          </a:ln>
        </p:spPr>
        <p:style>
          <a:lnRef idx="1">
            <a:schemeClr val="accent1"/>
          </a:lnRef>
          <a:fillRef idx="0">
            <a:schemeClr val="accent1"/>
          </a:fillRef>
          <a:effectRef idx="0">
            <a:schemeClr val="accent1"/>
          </a:effectRef>
          <a:fontRef idx="minor">
            <a:schemeClr val="tx1"/>
          </a:fontRef>
        </p:style>
      </p:cxnSp>
      <p:pic>
        <p:nvPicPr>
          <p:cNvPr id="8" name="Graphic 7" descr="Upward trend with solid fill">
            <a:extLst>
              <a:ext uri="{FF2B5EF4-FFF2-40B4-BE49-F238E27FC236}">
                <a16:creationId xmlns:a16="http://schemas.microsoft.com/office/drawing/2014/main" id="{8F7D6040-BA46-F7FC-913E-EB8CC965DAD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637029" y="1546168"/>
            <a:ext cx="1710909" cy="1710909"/>
          </a:xfrm>
          <a:prstGeom prst="rect">
            <a:avLst/>
          </a:prstGeom>
        </p:spPr>
      </p:pic>
    </p:spTree>
    <p:extLst>
      <p:ext uri="{BB962C8B-B14F-4D97-AF65-F5344CB8AC3E}">
        <p14:creationId xmlns:p14="http://schemas.microsoft.com/office/powerpoint/2010/main" val="32401690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878B386-BD06-4792-8E36-727E80F0745C}"/>
              </a:ext>
            </a:extLst>
          </p:cNvPr>
          <p:cNvSpPr/>
          <p:nvPr/>
        </p:nvSpPr>
        <p:spPr>
          <a:xfrm>
            <a:off x="361568" y="6268014"/>
            <a:ext cx="11384547" cy="4571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a:extLst>
              <a:ext uri="{FF2B5EF4-FFF2-40B4-BE49-F238E27FC236}">
                <a16:creationId xmlns:a16="http://schemas.microsoft.com/office/drawing/2014/main" id="{6C312A84-746E-4E3C-8194-7C84141A1680}"/>
              </a:ext>
            </a:extLst>
          </p:cNvPr>
          <p:cNvSpPr/>
          <p:nvPr/>
        </p:nvSpPr>
        <p:spPr>
          <a:xfrm>
            <a:off x="361569" y="6268013"/>
            <a:ext cx="2714445" cy="27081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0CA72CF4-815B-4CCC-A42D-98C638B80174}"/>
              </a:ext>
            </a:extLst>
          </p:cNvPr>
          <p:cNvSpPr txBox="1"/>
          <p:nvPr/>
        </p:nvSpPr>
        <p:spPr>
          <a:xfrm>
            <a:off x="1846054" y="6268012"/>
            <a:ext cx="1500996" cy="307777"/>
          </a:xfrm>
          <a:prstGeom prst="rect">
            <a:avLst/>
          </a:prstGeom>
          <a:noFill/>
        </p:spPr>
        <p:txBody>
          <a:bodyPr wrap="square" rtlCol="0">
            <a:spAutoFit/>
          </a:bodyPr>
          <a:lstStyle/>
          <a:p>
            <a:r>
              <a:rPr lang="en-GB" sz="1400">
                <a:solidFill>
                  <a:schemeClr val="bg1"/>
                </a:solidFill>
                <a:latin typeface="Let's Create Cd" panose="020B0806020203020204" pitchFamily="34" charset="0"/>
              </a:rPr>
              <a:t>#LetsCreate</a:t>
            </a:r>
          </a:p>
        </p:txBody>
      </p:sp>
      <p:pic>
        <p:nvPicPr>
          <p:cNvPr id="9" name="Picture 8" descr="Shape, circle&#10;&#10;Description automatically generated">
            <a:extLst>
              <a:ext uri="{FF2B5EF4-FFF2-40B4-BE49-F238E27FC236}">
                <a16:creationId xmlns:a16="http://schemas.microsoft.com/office/drawing/2014/main" id="{F95848F2-F071-4789-8D86-1A2EBE72FEDE}"/>
              </a:ext>
            </a:extLst>
          </p:cNvPr>
          <p:cNvPicPr>
            <a:picLocks noChangeAspect="1"/>
          </p:cNvPicPr>
          <p:nvPr/>
        </p:nvPicPr>
        <p:blipFill>
          <a:blip r:embed="rId3">
            <a:biLevel thresh="25000"/>
            <a:extLst>
              <a:ext uri="{28A0092B-C50C-407E-A947-70E740481C1C}">
                <a14:useLocalDpi xmlns:a14="http://schemas.microsoft.com/office/drawing/2010/main" val="0"/>
              </a:ext>
            </a:extLst>
          </a:blip>
          <a:stretch>
            <a:fillRect/>
          </a:stretch>
        </p:blipFill>
        <p:spPr>
          <a:xfrm>
            <a:off x="361567" y="6268012"/>
            <a:ext cx="276788" cy="276788"/>
          </a:xfrm>
          <a:prstGeom prst="rect">
            <a:avLst/>
          </a:prstGeom>
        </p:spPr>
      </p:pic>
      <p:sp>
        <p:nvSpPr>
          <p:cNvPr id="14" name="TextBox 13">
            <a:extLst>
              <a:ext uri="{FF2B5EF4-FFF2-40B4-BE49-F238E27FC236}">
                <a16:creationId xmlns:a16="http://schemas.microsoft.com/office/drawing/2014/main" id="{27B62A10-807A-4048-A296-D0FBB55EA58B}"/>
              </a:ext>
            </a:extLst>
          </p:cNvPr>
          <p:cNvSpPr txBox="1"/>
          <p:nvPr/>
        </p:nvSpPr>
        <p:spPr>
          <a:xfrm>
            <a:off x="6530556" y="6036947"/>
            <a:ext cx="3106473" cy="215444"/>
          </a:xfrm>
          <a:prstGeom prst="rect">
            <a:avLst/>
          </a:prstGeom>
          <a:noFill/>
        </p:spPr>
        <p:txBody>
          <a:bodyPr wrap="square" rtlCol="0">
            <a:spAutoFit/>
          </a:bodyPr>
          <a:lstStyle/>
          <a:p>
            <a:r>
              <a:rPr lang="en-GB" sz="800">
                <a:solidFill>
                  <a:schemeClr val="bg1"/>
                </a:solidFill>
                <a:latin typeface="Arial" panose="020B0604020202020204" pitchFamily="34" charset="0"/>
                <a:cs typeface="Arial" panose="020B0604020202020204" pitchFamily="34" charset="0"/>
              </a:rPr>
              <a:t>Almeida – This Isn’t (A True Story) © Ali Wright</a:t>
            </a:r>
          </a:p>
        </p:txBody>
      </p:sp>
      <p:sp>
        <p:nvSpPr>
          <p:cNvPr id="17" name="TextBox 16">
            <a:extLst>
              <a:ext uri="{FF2B5EF4-FFF2-40B4-BE49-F238E27FC236}">
                <a16:creationId xmlns:a16="http://schemas.microsoft.com/office/drawing/2014/main" id="{024F88A1-4857-4FF8-BFCD-39C31D281447}"/>
              </a:ext>
            </a:extLst>
          </p:cNvPr>
          <p:cNvSpPr txBox="1"/>
          <p:nvPr/>
        </p:nvSpPr>
        <p:spPr>
          <a:xfrm>
            <a:off x="329129" y="6016950"/>
            <a:ext cx="5493769" cy="215444"/>
          </a:xfrm>
          <a:prstGeom prst="rect">
            <a:avLst/>
          </a:prstGeom>
          <a:noFill/>
        </p:spPr>
        <p:txBody>
          <a:bodyPr wrap="square" rtlCol="0">
            <a:spAutoFit/>
          </a:bodyPr>
          <a:lstStyle/>
          <a:p>
            <a:r>
              <a:rPr lang="en-GB" sz="800">
                <a:solidFill>
                  <a:schemeClr val="bg1"/>
                </a:solidFill>
                <a:latin typeface="Arial" panose="020B0604020202020204" pitchFamily="34" charset="0"/>
                <a:cs typeface="Arial" panose="020B0604020202020204" pitchFamily="34" charset="0"/>
              </a:rPr>
              <a:t>© Yorkshire Festival</a:t>
            </a:r>
          </a:p>
        </p:txBody>
      </p:sp>
      <p:sp>
        <p:nvSpPr>
          <p:cNvPr id="7" name="TextBox 6">
            <a:extLst>
              <a:ext uri="{FF2B5EF4-FFF2-40B4-BE49-F238E27FC236}">
                <a16:creationId xmlns:a16="http://schemas.microsoft.com/office/drawing/2014/main" id="{865B0B74-1517-1FEC-38DD-AEEEA5F7ECF1}"/>
              </a:ext>
            </a:extLst>
          </p:cNvPr>
          <p:cNvSpPr txBox="1"/>
          <p:nvPr/>
        </p:nvSpPr>
        <p:spPr>
          <a:xfrm>
            <a:off x="391192" y="246140"/>
            <a:ext cx="10863411" cy="1446550"/>
          </a:xfrm>
          <a:prstGeom prst="rect">
            <a:avLst/>
          </a:prstGeom>
          <a:noFill/>
        </p:spPr>
        <p:txBody>
          <a:bodyPr wrap="square" lIns="91440" tIns="45720" rIns="91440" bIns="45720" rtlCol="0" anchor="t">
            <a:spAutoFit/>
          </a:bodyPr>
          <a:lstStyle/>
          <a:p>
            <a:r>
              <a:rPr lang="en-GB" sz="3200" b="1">
                <a:latin typeface="Arial"/>
                <a:cs typeface="Arial"/>
              </a:rPr>
              <a:t>Costed Condition Survey</a:t>
            </a:r>
          </a:p>
          <a:p>
            <a:endParaRPr lang="en-GB" sz="3200" b="1">
              <a:ea typeface="+mn-lt"/>
              <a:cs typeface="+mn-lt"/>
            </a:endParaRPr>
          </a:p>
          <a:p>
            <a:pPr lvl="1"/>
            <a:endParaRPr lang="en-GB" sz="2400" b="1">
              <a:cs typeface="Arial"/>
            </a:endParaRPr>
          </a:p>
        </p:txBody>
      </p:sp>
      <p:cxnSp>
        <p:nvCxnSpPr>
          <p:cNvPr id="5" name="Straight Connector 4">
            <a:extLst>
              <a:ext uri="{FF2B5EF4-FFF2-40B4-BE49-F238E27FC236}">
                <a16:creationId xmlns:a16="http://schemas.microsoft.com/office/drawing/2014/main" id="{F41AC4A2-B6C7-2C2E-23E4-FCB85C9FEC9F}"/>
              </a:ext>
            </a:extLst>
          </p:cNvPr>
          <p:cNvCxnSpPr>
            <a:cxnSpLocks/>
          </p:cNvCxnSpPr>
          <p:nvPr/>
        </p:nvCxnSpPr>
        <p:spPr>
          <a:xfrm>
            <a:off x="391192" y="1081517"/>
            <a:ext cx="6895840" cy="0"/>
          </a:xfrm>
          <a:prstGeom prst="line">
            <a:avLst/>
          </a:prstGeom>
          <a:ln w="57150">
            <a:solidFill>
              <a:srgbClr val="7030A0"/>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C8C863F3-FE8C-2D06-4CCC-9B94C8C4A883}"/>
              </a:ext>
            </a:extLst>
          </p:cNvPr>
          <p:cNvSpPr txBox="1"/>
          <p:nvPr/>
        </p:nvSpPr>
        <p:spPr>
          <a:xfrm>
            <a:off x="237665" y="1829792"/>
            <a:ext cx="11716669" cy="3416320"/>
          </a:xfrm>
          <a:prstGeom prst="rect">
            <a:avLst/>
          </a:prstGeom>
          <a:noFill/>
        </p:spPr>
        <p:txBody>
          <a:bodyPr wrap="none" rtlCol="0">
            <a:spAutoFit/>
          </a:bodyPr>
          <a:lstStyle/>
          <a:p>
            <a:r>
              <a:rPr lang="en-GB" sz="2400" dirty="0">
                <a:latin typeface="Arial" panose="020B0604020202020204" pitchFamily="34" charset="0"/>
                <a:cs typeface="Arial" panose="020B0604020202020204" pitchFamily="34" charset="0"/>
              </a:rPr>
              <a:t>Survey completed in the last five years, with costs updated in the last twelve months.</a:t>
            </a:r>
          </a:p>
          <a:p>
            <a:endParaRPr lang="en-GB" sz="2400" dirty="0">
              <a:latin typeface="Arial" panose="020B0604020202020204" pitchFamily="34" charset="0"/>
              <a:cs typeface="Arial" panose="020B0604020202020204" pitchFamily="34" charset="0"/>
            </a:endParaRPr>
          </a:p>
          <a:p>
            <a:r>
              <a:rPr lang="en-GB" sz="2400" dirty="0">
                <a:latin typeface="Arial" panose="020B0604020202020204" pitchFamily="34" charset="0"/>
                <a:cs typeface="Arial" panose="020B0604020202020204" pitchFamily="34" charset="0"/>
              </a:rPr>
              <a:t>Needs to be for the whole site.</a:t>
            </a:r>
          </a:p>
          <a:p>
            <a:endParaRPr lang="en-GB" sz="2400" dirty="0">
              <a:latin typeface="Arial" panose="020B0604020202020204" pitchFamily="34" charset="0"/>
              <a:cs typeface="Arial" panose="020B0604020202020204" pitchFamily="34" charset="0"/>
            </a:endParaRPr>
          </a:p>
          <a:p>
            <a:r>
              <a:rPr lang="en-GB" sz="2400" dirty="0">
                <a:latin typeface="Arial" panose="020B0604020202020204" pitchFamily="34" charset="0"/>
                <a:cs typeface="Arial" panose="020B0604020202020204" pitchFamily="34" charset="0"/>
              </a:rPr>
              <a:t>Should answer the following questions:</a:t>
            </a:r>
          </a:p>
          <a:p>
            <a:pPr marL="342900" indent="-342900">
              <a:buAutoNum type="arabicParenR"/>
            </a:pPr>
            <a:r>
              <a:rPr lang="en-GB" sz="2400" dirty="0">
                <a:latin typeface="Arial" panose="020B0604020202020204" pitchFamily="34" charset="0"/>
                <a:cs typeface="Arial" panose="020B0604020202020204" pitchFamily="34" charset="0"/>
              </a:rPr>
              <a:t>What are the issues?</a:t>
            </a:r>
          </a:p>
          <a:p>
            <a:pPr marL="342900" indent="-342900">
              <a:buAutoNum type="arabicParenR"/>
            </a:pPr>
            <a:r>
              <a:rPr lang="en-GB" sz="2400" dirty="0">
                <a:latin typeface="Arial" panose="020B0604020202020204" pitchFamily="34" charset="0"/>
                <a:cs typeface="Arial" panose="020B0604020202020204" pitchFamily="34" charset="0"/>
              </a:rPr>
              <a:t>What is the level of urgency for each issue?</a:t>
            </a:r>
          </a:p>
          <a:p>
            <a:pPr marL="342900" indent="-342900">
              <a:buAutoNum type="arabicParenR"/>
            </a:pPr>
            <a:r>
              <a:rPr lang="en-GB" sz="2400" dirty="0">
                <a:latin typeface="Arial" panose="020B0604020202020204" pitchFamily="34" charset="0"/>
                <a:cs typeface="Arial" panose="020B0604020202020204" pitchFamily="34" charset="0"/>
              </a:rPr>
              <a:t>What are the </a:t>
            </a:r>
            <a:r>
              <a:rPr lang="en-GB" sz="2400">
                <a:latin typeface="Arial" panose="020B0604020202020204" pitchFamily="34" charset="0"/>
                <a:cs typeface="Arial" panose="020B0604020202020204" pitchFamily="34" charset="0"/>
              </a:rPr>
              <a:t>appropriate recommendations?</a:t>
            </a:r>
            <a:endParaRPr lang="en-GB" sz="2400" dirty="0">
              <a:latin typeface="Arial" panose="020B0604020202020204" pitchFamily="34" charset="0"/>
              <a:cs typeface="Arial" panose="020B0604020202020204" pitchFamily="34" charset="0"/>
            </a:endParaRPr>
          </a:p>
          <a:p>
            <a:pPr marL="342900" indent="-342900">
              <a:buAutoNum type="arabicParenR"/>
            </a:pPr>
            <a:r>
              <a:rPr lang="en-GB" sz="2400" dirty="0">
                <a:latin typeface="Arial" panose="020B0604020202020204" pitchFamily="34" charset="0"/>
                <a:cs typeface="Arial" panose="020B0604020202020204" pitchFamily="34" charset="0"/>
              </a:rPr>
              <a:t>What are the high-level costs for each of these solutions?</a:t>
            </a:r>
            <a:endParaRPr lang="en-GB" dirty="0">
              <a:latin typeface="Arial" panose="020B0604020202020204" pitchFamily="34" charset="0"/>
              <a:cs typeface="Arial" panose="020B0604020202020204" pitchFamily="34" charset="0"/>
            </a:endParaRPr>
          </a:p>
        </p:txBody>
      </p:sp>
      <p:pic>
        <p:nvPicPr>
          <p:cNvPr id="11" name="Graphic 10" descr="Clipboard with solid fill">
            <a:extLst>
              <a:ext uri="{FF2B5EF4-FFF2-40B4-BE49-F238E27FC236}">
                <a16:creationId xmlns:a16="http://schemas.microsoft.com/office/drawing/2014/main" id="{AF74893D-7743-A69C-7DE4-AFAEE19A4D8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109703" y="2714592"/>
            <a:ext cx="1553237" cy="1553237"/>
          </a:xfrm>
          <a:prstGeom prst="rect">
            <a:avLst/>
          </a:prstGeom>
        </p:spPr>
      </p:pic>
    </p:spTree>
    <p:extLst>
      <p:ext uri="{BB962C8B-B14F-4D97-AF65-F5344CB8AC3E}">
        <p14:creationId xmlns:p14="http://schemas.microsoft.com/office/powerpoint/2010/main" val="22194956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878B386-BD06-4792-8E36-727E80F0745C}"/>
              </a:ext>
            </a:extLst>
          </p:cNvPr>
          <p:cNvSpPr/>
          <p:nvPr/>
        </p:nvSpPr>
        <p:spPr>
          <a:xfrm>
            <a:off x="361568" y="6268014"/>
            <a:ext cx="11384547" cy="4571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a:extLst>
              <a:ext uri="{FF2B5EF4-FFF2-40B4-BE49-F238E27FC236}">
                <a16:creationId xmlns:a16="http://schemas.microsoft.com/office/drawing/2014/main" id="{6C312A84-746E-4E3C-8194-7C84141A1680}"/>
              </a:ext>
            </a:extLst>
          </p:cNvPr>
          <p:cNvSpPr/>
          <p:nvPr/>
        </p:nvSpPr>
        <p:spPr>
          <a:xfrm>
            <a:off x="361569" y="6268013"/>
            <a:ext cx="2714445" cy="27081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0CA72CF4-815B-4CCC-A42D-98C638B80174}"/>
              </a:ext>
            </a:extLst>
          </p:cNvPr>
          <p:cNvSpPr txBox="1"/>
          <p:nvPr/>
        </p:nvSpPr>
        <p:spPr>
          <a:xfrm>
            <a:off x="1846054" y="6268012"/>
            <a:ext cx="1500996" cy="307777"/>
          </a:xfrm>
          <a:prstGeom prst="rect">
            <a:avLst/>
          </a:prstGeom>
          <a:noFill/>
        </p:spPr>
        <p:txBody>
          <a:bodyPr wrap="square" rtlCol="0">
            <a:spAutoFit/>
          </a:bodyPr>
          <a:lstStyle/>
          <a:p>
            <a:r>
              <a:rPr lang="en-GB" sz="1400">
                <a:solidFill>
                  <a:schemeClr val="bg1"/>
                </a:solidFill>
                <a:latin typeface="Let's Create Cd" panose="020B0806020203020204" pitchFamily="34" charset="0"/>
              </a:rPr>
              <a:t>#LetsCreate</a:t>
            </a:r>
          </a:p>
        </p:txBody>
      </p:sp>
      <p:pic>
        <p:nvPicPr>
          <p:cNvPr id="9" name="Picture 8" descr="Shape, circle&#10;&#10;Description automatically generated">
            <a:extLst>
              <a:ext uri="{FF2B5EF4-FFF2-40B4-BE49-F238E27FC236}">
                <a16:creationId xmlns:a16="http://schemas.microsoft.com/office/drawing/2014/main" id="{F95848F2-F071-4789-8D86-1A2EBE72FEDE}"/>
              </a:ext>
            </a:extLst>
          </p:cNvPr>
          <p:cNvPicPr>
            <a:picLocks noChangeAspect="1"/>
          </p:cNvPicPr>
          <p:nvPr/>
        </p:nvPicPr>
        <p:blipFill>
          <a:blip r:embed="rId3">
            <a:biLevel thresh="25000"/>
            <a:extLst>
              <a:ext uri="{28A0092B-C50C-407E-A947-70E740481C1C}">
                <a14:useLocalDpi xmlns:a14="http://schemas.microsoft.com/office/drawing/2010/main" val="0"/>
              </a:ext>
            </a:extLst>
          </a:blip>
          <a:stretch>
            <a:fillRect/>
          </a:stretch>
        </p:blipFill>
        <p:spPr>
          <a:xfrm>
            <a:off x="361567" y="6268012"/>
            <a:ext cx="276788" cy="276788"/>
          </a:xfrm>
          <a:prstGeom prst="rect">
            <a:avLst/>
          </a:prstGeom>
        </p:spPr>
      </p:pic>
      <p:sp>
        <p:nvSpPr>
          <p:cNvPr id="14" name="TextBox 13">
            <a:extLst>
              <a:ext uri="{FF2B5EF4-FFF2-40B4-BE49-F238E27FC236}">
                <a16:creationId xmlns:a16="http://schemas.microsoft.com/office/drawing/2014/main" id="{27B62A10-807A-4048-A296-D0FBB55EA58B}"/>
              </a:ext>
            </a:extLst>
          </p:cNvPr>
          <p:cNvSpPr txBox="1"/>
          <p:nvPr/>
        </p:nvSpPr>
        <p:spPr>
          <a:xfrm>
            <a:off x="6530556" y="6036947"/>
            <a:ext cx="3106473" cy="215444"/>
          </a:xfrm>
          <a:prstGeom prst="rect">
            <a:avLst/>
          </a:prstGeom>
          <a:noFill/>
        </p:spPr>
        <p:txBody>
          <a:bodyPr wrap="square" rtlCol="0">
            <a:spAutoFit/>
          </a:bodyPr>
          <a:lstStyle/>
          <a:p>
            <a:r>
              <a:rPr lang="en-GB" sz="800">
                <a:solidFill>
                  <a:schemeClr val="bg1"/>
                </a:solidFill>
                <a:latin typeface="Arial" panose="020B0604020202020204" pitchFamily="34" charset="0"/>
                <a:cs typeface="Arial" panose="020B0604020202020204" pitchFamily="34" charset="0"/>
              </a:rPr>
              <a:t>Almeida – This Isn’t (A True Story) © Ali Wright</a:t>
            </a:r>
          </a:p>
        </p:txBody>
      </p:sp>
      <p:sp>
        <p:nvSpPr>
          <p:cNvPr id="17" name="TextBox 16">
            <a:extLst>
              <a:ext uri="{FF2B5EF4-FFF2-40B4-BE49-F238E27FC236}">
                <a16:creationId xmlns:a16="http://schemas.microsoft.com/office/drawing/2014/main" id="{024F88A1-4857-4FF8-BFCD-39C31D281447}"/>
              </a:ext>
            </a:extLst>
          </p:cNvPr>
          <p:cNvSpPr txBox="1"/>
          <p:nvPr/>
        </p:nvSpPr>
        <p:spPr>
          <a:xfrm>
            <a:off x="329129" y="6016950"/>
            <a:ext cx="5493769" cy="215444"/>
          </a:xfrm>
          <a:prstGeom prst="rect">
            <a:avLst/>
          </a:prstGeom>
          <a:noFill/>
        </p:spPr>
        <p:txBody>
          <a:bodyPr wrap="square" rtlCol="0">
            <a:spAutoFit/>
          </a:bodyPr>
          <a:lstStyle/>
          <a:p>
            <a:r>
              <a:rPr lang="en-GB" sz="800">
                <a:solidFill>
                  <a:schemeClr val="bg1"/>
                </a:solidFill>
                <a:latin typeface="Arial" panose="020B0604020202020204" pitchFamily="34" charset="0"/>
                <a:cs typeface="Arial" panose="020B0604020202020204" pitchFamily="34" charset="0"/>
              </a:rPr>
              <a:t>© Yorkshire Festival</a:t>
            </a:r>
          </a:p>
        </p:txBody>
      </p:sp>
      <p:sp>
        <p:nvSpPr>
          <p:cNvPr id="7" name="TextBox 6">
            <a:extLst>
              <a:ext uri="{FF2B5EF4-FFF2-40B4-BE49-F238E27FC236}">
                <a16:creationId xmlns:a16="http://schemas.microsoft.com/office/drawing/2014/main" id="{865B0B74-1517-1FEC-38DD-AEEEA5F7ECF1}"/>
              </a:ext>
            </a:extLst>
          </p:cNvPr>
          <p:cNvSpPr txBox="1"/>
          <p:nvPr/>
        </p:nvSpPr>
        <p:spPr>
          <a:xfrm>
            <a:off x="391192" y="246140"/>
            <a:ext cx="10863411" cy="1446550"/>
          </a:xfrm>
          <a:prstGeom prst="rect">
            <a:avLst/>
          </a:prstGeom>
          <a:noFill/>
        </p:spPr>
        <p:txBody>
          <a:bodyPr wrap="square" lIns="91440" tIns="45720" rIns="91440" bIns="45720" rtlCol="0" anchor="t">
            <a:spAutoFit/>
          </a:bodyPr>
          <a:lstStyle/>
          <a:p>
            <a:r>
              <a:rPr lang="en-GB" sz="3200" b="1">
                <a:latin typeface="Arial"/>
                <a:cs typeface="Arial"/>
              </a:rPr>
              <a:t>Costed Condition Survey</a:t>
            </a:r>
          </a:p>
          <a:p>
            <a:endParaRPr lang="en-GB" sz="3200" b="1">
              <a:ea typeface="+mn-lt"/>
              <a:cs typeface="+mn-lt"/>
            </a:endParaRPr>
          </a:p>
          <a:p>
            <a:pPr lvl="1"/>
            <a:endParaRPr lang="en-GB" sz="2400" b="1">
              <a:cs typeface="Arial"/>
            </a:endParaRPr>
          </a:p>
        </p:txBody>
      </p:sp>
      <p:cxnSp>
        <p:nvCxnSpPr>
          <p:cNvPr id="5" name="Straight Connector 4">
            <a:extLst>
              <a:ext uri="{FF2B5EF4-FFF2-40B4-BE49-F238E27FC236}">
                <a16:creationId xmlns:a16="http://schemas.microsoft.com/office/drawing/2014/main" id="{F41AC4A2-B6C7-2C2E-23E4-FCB85C9FEC9F}"/>
              </a:ext>
            </a:extLst>
          </p:cNvPr>
          <p:cNvCxnSpPr>
            <a:cxnSpLocks/>
          </p:cNvCxnSpPr>
          <p:nvPr/>
        </p:nvCxnSpPr>
        <p:spPr>
          <a:xfrm>
            <a:off x="391192" y="1081517"/>
            <a:ext cx="6895840" cy="0"/>
          </a:xfrm>
          <a:prstGeom prst="line">
            <a:avLst/>
          </a:prstGeom>
          <a:ln w="57150">
            <a:solidFill>
              <a:srgbClr val="7030A0"/>
            </a:solidFill>
          </a:ln>
        </p:spPr>
        <p:style>
          <a:lnRef idx="1">
            <a:schemeClr val="accent1"/>
          </a:lnRef>
          <a:fillRef idx="0">
            <a:schemeClr val="accent1"/>
          </a:fillRef>
          <a:effectRef idx="0">
            <a:schemeClr val="accent1"/>
          </a:effectRef>
          <a:fontRef idx="minor">
            <a:schemeClr val="tx1"/>
          </a:fontRef>
        </p:style>
      </p:cxnSp>
      <p:graphicFrame>
        <p:nvGraphicFramePr>
          <p:cNvPr id="8" name="Table 7">
            <a:extLst>
              <a:ext uri="{FF2B5EF4-FFF2-40B4-BE49-F238E27FC236}">
                <a16:creationId xmlns:a16="http://schemas.microsoft.com/office/drawing/2014/main" id="{7B4F2D78-4800-7DF2-001D-5B022F2949BC}"/>
              </a:ext>
            </a:extLst>
          </p:cNvPr>
          <p:cNvGraphicFramePr>
            <a:graphicFrameLocks noGrp="1"/>
          </p:cNvGraphicFramePr>
          <p:nvPr>
            <p:extLst>
              <p:ext uri="{D42A27DB-BD31-4B8C-83A1-F6EECF244321}">
                <p14:modId xmlns:p14="http://schemas.microsoft.com/office/powerpoint/2010/main" val="1013044904"/>
              </p:ext>
            </p:extLst>
          </p:nvPr>
        </p:nvGraphicFramePr>
        <p:xfrm>
          <a:off x="638355" y="1316885"/>
          <a:ext cx="10240104" cy="4617381"/>
        </p:xfrm>
        <a:graphic>
          <a:graphicData uri="http://schemas.openxmlformats.org/drawingml/2006/table">
            <a:tbl>
              <a:tblPr firstRow="1" firstCol="1" bandRow="1">
                <a:tableStyleId>{16D9F66E-5EB9-4882-86FB-DCBF35E3C3E4}</a:tableStyleId>
              </a:tblPr>
              <a:tblGrid>
                <a:gridCol w="1435927">
                  <a:extLst>
                    <a:ext uri="{9D8B030D-6E8A-4147-A177-3AD203B41FA5}">
                      <a16:colId xmlns:a16="http://schemas.microsoft.com/office/drawing/2014/main" val="2642584115"/>
                    </a:ext>
                  </a:extLst>
                </a:gridCol>
                <a:gridCol w="1483970">
                  <a:extLst>
                    <a:ext uri="{9D8B030D-6E8A-4147-A177-3AD203B41FA5}">
                      <a16:colId xmlns:a16="http://schemas.microsoft.com/office/drawing/2014/main" val="3119036923"/>
                    </a:ext>
                  </a:extLst>
                </a:gridCol>
                <a:gridCol w="1338064">
                  <a:extLst>
                    <a:ext uri="{9D8B030D-6E8A-4147-A177-3AD203B41FA5}">
                      <a16:colId xmlns:a16="http://schemas.microsoft.com/office/drawing/2014/main" val="3880249038"/>
                    </a:ext>
                  </a:extLst>
                </a:gridCol>
                <a:gridCol w="1007552">
                  <a:extLst>
                    <a:ext uri="{9D8B030D-6E8A-4147-A177-3AD203B41FA5}">
                      <a16:colId xmlns:a16="http://schemas.microsoft.com/office/drawing/2014/main" val="3490128470"/>
                    </a:ext>
                  </a:extLst>
                </a:gridCol>
                <a:gridCol w="1007552">
                  <a:extLst>
                    <a:ext uri="{9D8B030D-6E8A-4147-A177-3AD203B41FA5}">
                      <a16:colId xmlns:a16="http://schemas.microsoft.com/office/drawing/2014/main" val="3121716273"/>
                    </a:ext>
                  </a:extLst>
                </a:gridCol>
                <a:gridCol w="1058708">
                  <a:extLst>
                    <a:ext uri="{9D8B030D-6E8A-4147-A177-3AD203B41FA5}">
                      <a16:colId xmlns:a16="http://schemas.microsoft.com/office/drawing/2014/main" val="1629834879"/>
                    </a:ext>
                  </a:extLst>
                </a:gridCol>
                <a:gridCol w="1468845">
                  <a:extLst>
                    <a:ext uri="{9D8B030D-6E8A-4147-A177-3AD203B41FA5}">
                      <a16:colId xmlns:a16="http://schemas.microsoft.com/office/drawing/2014/main" val="793590928"/>
                    </a:ext>
                  </a:extLst>
                </a:gridCol>
                <a:gridCol w="1439486">
                  <a:extLst>
                    <a:ext uri="{9D8B030D-6E8A-4147-A177-3AD203B41FA5}">
                      <a16:colId xmlns:a16="http://schemas.microsoft.com/office/drawing/2014/main" val="361216250"/>
                    </a:ext>
                  </a:extLst>
                </a:gridCol>
              </a:tblGrid>
              <a:tr h="492532">
                <a:tc>
                  <a:txBody>
                    <a:bodyPr/>
                    <a:lstStyle/>
                    <a:p>
                      <a:pPr>
                        <a:lnSpc>
                          <a:spcPts val="1600"/>
                        </a:lnSpc>
                      </a:pPr>
                      <a:r>
                        <a:rPr lang="en-GB" sz="1000">
                          <a:effectLst/>
                          <a:latin typeface="Arial" panose="020B0604020202020204" pitchFamily="34" charset="0"/>
                          <a:cs typeface="Arial" panose="020B0604020202020204" pitchFamily="34" charset="0"/>
                        </a:rPr>
                        <a:t>Item</a:t>
                      </a:r>
                      <a:endParaRPr lang="en-GB" sz="1000">
                        <a:effectLst/>
                        <a:latin typeface="Arial" panose="020B0604020202020204" pitchFamily="34" charset="0"/>
                        <a:ea typeface="Times New Roman" panose="02020603050405020304" pitchFamily="18" charset="0"/>
                        <a:cs typeface="Arial" panose="020B0604020202020204" pitchFamily="34" charset="0"/>
                      </a:endParaRPr>
                    </a:p>
                  </a:txBody>
                  <a:tcPr marL="55364" marR="55364" marT="0" marB="0"/>
                </a:tc>
                <a:tc>
                  <a:txBody>
                    <a:bodyPr/>
                    <a:lstStyle/>
                    <a:p>
                      <a:pPr>
                        <a:lnSpc>
                          <a:spcPts val="1600"/>
                        </a:lnSpc>
                      </a:pPr>
                      <a:r>
                        <a:rPr lang="en-GB" sz="1000">
                          <a:effectLst/>
                          <a:latin typeface="Arial" panose="020B0604020202020204" pitchFamily="34" charset="0"/>
                          <a:cs typeface="Arial" panose="020B0604020202020204" pitchFamily="34" charset="0"/>
                        </a:rPr>
                        <a:t>Location</a:t>
                      </a:r>
                      <a:endParaRPr lang="en-GB" sz="1000">
                        <a:effectLst/>
                        <a:latin typeface="Arial" panose="020B0604020202020204" pitchFamily="34" charset="0"/>
                        <a:ea typeface="Times New Roman" panose="02020603050405020304" pitchFamily="18" charset="0"/>
                        <a:cs typeface="Arial" panose="020B0604020202020204" pitchFamily="34" charset="0"/>
                      </a:endParaRPr>
                    </a:p>
                  </a:txBody>
                  <a:tcPr marL="55364" marR="55364" marT="0" marB="0"/>
                </a:tc>
                <a:tc>
                  <a:txBody>
                    <a:bodyPr/>
                    <a:lstStyle/>
                    <a:p>
                      <a:pPr>
                        <a:lnSpc>
                          <a:spcPts val="1600"/>
                        </a:lnSpc>
                      </a:pPr>
                      <a:r>
                        <a:rPr lang="en-GB" sz="1000">
                          <a:effectLst/>
                          <a:latin typeface="Arial" panose="020B0604020202020204" pitchFamily="34" charset="0"/>
                          <a:cs typeface="Arial" panose="020B0604020202020204" pitchFamily="34" charset="0"/>
                        </a:rPr>
                        <a:t>Element</a:t>
                      </a:r>
                      <a:endParaRPr lang="en-GB" sz="1000">
                        <a:effectLst/>
                        <a:latin typeface="Arial" panose="020B0604020202020204" pitchFamily="34" charset="0"/>
                        <a:ea typeface="Times New Roman" panose="02020603050405020304" pitchFamily="18" charset="0"/>
                        <a:cs typeface="Arial" panose="020B0604020202020204" pitchFamily="34" charset="0"/>
                      </a:endParaRPr>
                    </a:p>
                  </a:txBody>
                  <a:tcPr marL="55364" marR="55364" marT="0" marB="0"/>
                </a:tc>
                <a:tc>
                  <a:txBody>
                    <a:bodyPr/>
                    <a:lstStyle/>
                    <a:p>
                      <a:pPr>
                        <a:lnSpc>
                          <a:spcPts val="1600"/>
                        </a:lnSpc>
                      </a:pPr>
                      <a:r>
                        <a:rPr lang="en-GB" sz="1000">
                          <a:effectLst/>
                          <a:latin typeface="Arial" panose="020B0604020202020204" pitchFamily="34" charset="0"/>
                          <a:cs typeface="Arial" panose="020B0604020202020204" pitchFamily="34" charset="0"/>
                        </a:rPr>
                        <a:t>Condition</a:t>
                      </a:r>
                      <a:endParaRPr lang="en-GB" sz="1000">
                        <a:effectLst/>
                        <a:latin typeface="Arial" panose="020B0604020202020204" pitchFamily="34" charset="0"/>
                        <a:ea typeface="Times New Roman" panose="02020603050405020304" pitchFamily="18" charset="0"/>
                        <a:cs typeface="Arial" panose="020B0604020202020204" pitchFamily="34" charset="0"/>
                      </a:endParaRPr>
                    </a:p>
                  </a:txBody>
                  <a:tcPr marL="55364" marR="55364" marT="0" marB="0"/>
                </a:tc>
                <a:tc>
                  <a:txBody>
                    <a:bodyPr/>
                    <a:lstStyle/>
                    <a:p>
                      <a:pPr>
                        <a:lnSpc>
                          <a:spcPts val="1600"/>
                        </a:lnSpc>
                      </a:pPr>
                      <a:r>
                        <a:rPr lang="en-GB" sz="1000">
                          <a:effectLst/>
                          <a:latin typeface="Arial" panose="020B0604020202020204" pitchFamily="34" charset="0"/>
                          <a:cs typeface="Arial" panose="020B0604020202020204" pitchFamily="34" charset="0"/>
                        </a:rPr>
                        <a:t>Recommendation</a:t>
                      </a:r>
                      <a:endParaRPr lang="en-GB" sz="1000">
                        <a:effectLst/>
                        <a:latin typeface="Arial" panose="020B0604020202020204" pitchFamily="34" charset="0"/>
                        <a:ea typeface="Times New Roman" panose="02020603050405020304" pitchFamily="18" charset="0"/>
                        <a:cs typeface="Arial" panose="020B0604020202020204" pitchFamily="34" charset="0"/>
                      </a:endParaRPr>
                    </a:p>
                  </a:txBody>
                  <a:tcPr marL="55364" marR="55364" marT="0" marB="0"/>
                </a:tc>
                <a:tc>
                  <a:txBody>
                    <a:bodyPr/>
                    <a:lstStyle/>
                    <a:p>
                      <a:pPr>
                        <a:lnSpc>
                          <a:spcPts val="1600"/>
                        </a:lnSpc>
                      </a:pPr>
                      <a:r>
                        <a:rPr lang="en-GB" sz="1000">
                          <a:effectLst/>
                          <a:latin typeface="Arial" panose="020B0604020202020204" pitchFamily="34" charset="0"/>
                          <a:cs typeface="Arial" panose="020B0604020202020204" pitchFamily="34" charset="0"/>
                        </a:rPr>
                        <a:t>Photo</a:t>
                      </a:r>
                      <a:endParaRPr lang="en-GB" sz="1000">
                        <a:effectLst/>
                        <a:latin typeface="Arial" panose="020B0604020202020204" pitchFamily="34" charset="0"/>
                        <a:ea typeface="Times New Roman" panose="02020603050405020304" pitchFamily="18" charset="0"/>
                        <a:cs typeface="Arial" panose="020B0604020202020204" pitchFamily="34" charset="0"/>
                      </a:endParaRPr>
                    </a:p>
                  </a:txBody>
                  <a:tcPr marL="55364" marR="55364" marT="0" marB="0"/>
                </a:tc>
                <a:tc>
                  <a:txBody>
                    <a:bodyPr/>
                    <a:lstStyle/>
                    <a:p>
                      <a:pPr>
                        <a:lnSpc>
                          <a:spcPts val="1600"/>
                        </a:lnSpc>
                      </a:pPr>
                      <a:r>
                        <a:rPr lang="en-GB" sz="1000">
                          <a:effectLst/>
                          <a:latin typeface="Arial" panose="020B0604020202020204" pitchFamily="34" charset="0"/>
                          <a:cs typeface="Arial" panose="020B0604020202020204" pitchFamily="34" charset="0"/>
                        </a:rPr>
                        <a:t>Priority</a:t>
                      </a:r>
                      <a:endParaRPr lang="en-GB" sz="1000">
                        <a:effectLst/>
                        <a:latin typeface="Arial" panose="020B0604020202020204" pitchFamily="34" charset="0"/>
                        <a:ea typeface="Times New Roman" panose="02020603050405020304" pitchFamily="18" charset="0"/>
                        <a:cs typeface="Arial" panose="020B0604020202020204" pitchFamily="34" charset="0"/>
                      </a:endParaRPr>
                    </a:p>
                  </a:txBody>
                  <a:tcPr marL="55364" marR="55364" marT="0" marB="0"/>
                </a:tc>
                <a:tc>
                  <a:txBody>
                    <a:bodyPr/>
                    <a:lstStyle/>
                    <a:p>
                      <a:pPr>
                        <a:lnSpc>
                          <a:spcPts val="1600"/>
                        </a:lnSpc>
                      </a:pPr>
                      <a:r>
                        <a:rPr lang="en-GB" sz="1000">
                          <a:effectLst/>
                          <a:latin typeface="Arial" panose="020B0604020202020204" pitchFamily="34" charset="0"/>
                          <a:cs typeface="Arial" panose="020B0604020202020204" pitchFamily="34" charset="0"/>
                        </a:rPr>
                        <a:t>Cost £</a:t>
                      </a:r>
                      <a:endParaRPr lang="en-GB" sz="1000">
                        <a:effectLst/>
                        <a:latin typeface="Arial" panose="020B0604020202020204" pitchFamily="34" charset="0"/>
                        <a:ea typeface="Times New Roman" panose="02020603050405020304" pitchFamily="18" charset="0"/>
                        <a:cs typeface="Arial" panose="020B0604020202020204" pitchFamily="34" charset="0"/>
                      </a:endParaRPr>
                    </a:p>
                  </a:txBody>
                  <a:tcPr marL="55364" marR="55364" marT="0" marB="0"/>
                </a:tc>
                <a:extLst>
                  <a:ext uri="{0D108BD9-81ED-4DB2-BD59-A6C34878D82A}">
                    <a16:rowId xmlns:a16="http://schemas.microsoft.com/office/drawing/2014/main" val="1221380244"/>
                  </a:ext>
                </a:extLst>
              </a:tr>
              <a:tr h="3021848">
                <a:tc>
                  <a:txBody>
                    <a:bodyPr/>
                    <a:lstStyle/>
                    <a:p>
                      <a:pPr>
                        <a:lnSpc>
                          <a:spcPts val="1600"/>
                        </a:lnSpc>
                      </a:pPr>
                      <a:r>
                        <a:rPr lang="en-GB" sz="1000">
                          <a:effectLst/>
                          <a:latin typeface="Arial" panose="020B0604020202020204" pitchFamily="34" charset="0"/>
                          <a:cs typeface="Arial" panose="020B0604020202020204" pitchFamily="34" charset="0"/>
                        </a:rPr>
                        <a:t>3.4</a:t>
                      </a:r>
                      <a:endParaRPr lang="en-GB" sz="1000">
                        <a:effectLst/>
                        <a:latin typeface="Arial" panose="020B0604020202020204" pitchFamily="34" charset="0"/>
                        <a:ea typeface="Times New Roman" panose="02020603050405020304" pitchFamily="18" charset="0"/>
                        <a:cs typeface="Arial" panose="020B0604020202020204" pitchFamily="34" charset="0"/>
                      </a:endParaRPr>
                    </a:p>
                  </a:txBody>
                  <a:tcPr marL="55364" marR="55364" marT="0" marB="0"/>
                </a:tc>
                <a:tc>
                  <a:txBody>
                    <a:bodyPr/>
                    <a:lstStyle/>
                    <a:p>
                      <a:pPr>
                        <a:lnSpc>
                          <a:spcPts val="1600"/>
                        </a:lnSpc>
                      </a:pPr>
                      <a:r>
                        <a:rPr lang="en-GB" sz="1000">
                          <a:effectLst/>
                          <a:latin typeface="Arial" panose="020B0604020202020204" pitchFamily="34" charset="0"/>
                          <a:cs typeface="Arial" panose="020B0604020202020204" pitchFamily="34" charset="0"/>
                        </a:rPr>
                        <a:t>Gallery one</a:t>
                      </a:r>
                      <a:endParaRPr lang="en-GB" sz="1000">
                        <a:effectLst/>
                        <a:latin typeface="Arial" panose="020B0604020202020204" pitchFamily="34" charset="0"/>
                        <a:ea typeface="Times New Roman" panose="02020603050405020304" pitchFamily="18" charset="0"/>
                        <a:cs typeface="Arial" panose="020B0604020202020204" pitchFamily="34" charset="0"/>
                      </a:endParaRPr>
                    </a:p>
                  </a:txBody>
                  <a:tcPr marL="55364" marR="55364" marT="0" marB="0"/>
                </a:tc>
                <a:tc>
                  <a:txBody>
                    <a:bodyPr/>
                    <a:lstStyle/>
                    <a:p>
                      <a:pPr>
                        <a:lnSpc>
                          <a:spcPts val="1600"/>
                        </a:lnSpc>
                      </a:pPr>
                      <a:r>
                        <a:rPr lang="en-GB" sz="1000">
                          <a:effectLst/>
                          <a:latin typeface="Arial" panose="020B0604020202020204" pitchFamily="34" charset="0"/>
                          <a:cs typeface="Arial" panose="020B0604020202020204" pitchFamily="34" charset="0"/>
                        </a:rPr>
                        <a:t>Flat roof</a:t>
                      </a:r>
                      <a:endParaRPr lang="en-GB" sz="1000">
                        <a:effectLst/>
                        <a:latin typeface="Arial" panose="020B0604020202020204" pitchFamily="34" charset="0"/>
                        <a:ea typeface="Times New Roman" panose="02020603050405020304" pitchFamily="18" charset="0"/>
                        <a:cs typeface="Arial" panose="020B0604020202020204" pitchFamily="34" charset="0"/>
                      </a:endParaRPr>
                    </a:p>
                  </a:txBody>
                  <a:tcPr marL="55364" marR="55364" marT="0" marB="0"/>
                </a:tc>
                <a:tc>
                  <a:txBody>
                    <a:bodyPr/>
                    <a:lstStyle/>
                    <a:p>
                      <a:pPr>
                        <a:lnSpc>
                          <a:spcPts val="1600"/>
                        </a:lnSpc>
                      </a:pPr>
                      <a:r>
                        <a:rPr lang="en-GB" sz="1000">
                          <a:effectLst/>
                          <a:latin typeface="Arial" panose="020B0604020202020204" pitchFamily="34" charset="0"/>
                          <a:cs typeface="Arial" panose="020B0604020202020204" pitchFamily="34" charset="0"/>
                        </a:rPr>
                        <a:t>Shows signs of significant damage, including X, Y and Z. There is water ingress where the lead flashing is damaged.</a:t>
                      </a:r>
                      <a:endParaRPr lang="en-GB" sz="1000">
                        <a:effectLst/>
                        <a:latin typeface="Arial" panose="020B0604020202020204" pitchFamily="34" charset="0"/>
                        <a:ea typeface="Times New Roman" panose="02020603050405020304" pitchFamily="18" charset="0"/>
                        <a:cs typeface="Arial" panose="020B0604020202020204" pitchFamily="34" charset="0"/>
                      </a:endParaRPr>
                    </a:p>
                  </a:txBody>
                  <a:tcPr marL="55364" marR="55364" marT="0" marB="0"/>
                </a:tc>
                <a:tc>
                  <a:txBody>
                    <a:bodyPr/>
                    <a:lstStyle/>
                    <a:p>
                      <a:pPr>
                        <a:lnSpc>
                          <a:spcPts val="1600"/>
                        </a:lnSpc>
                      </a:pPr>
                      <a:r>
                        <a:rPr lang="en-GB" sz="1000">
                          <a:effectLst/>
                          <a:latin typeface="Arial" panose="020B0604020202020204" pitchFamily="34" charset="0"/>
                          <a:cs typeface="Arial" panose="020B0604020202020204" pitchFamily="34" charset="0"/>
                        </a:rPr>
                        <a:t>Complete replacement of flat roof, using X and Y</a:t>
                      </a:r>
                      <a:endParaRPr lang="en-GB" sz="1000">
                        <a:effectLst/>
                        <a:latin typeface="Arial" panose="020B0604020202020204" pitchFamily="34" charset="0"/>
                        <a:ea typeface="Times New Roman" panose="02020603050405020304" pitchFamily="18" charset="0"/>
                        <a:cs typeface="Arial" panose="020B0604020202020204" pitchFamily="34" charset="0"/>
                      </a:endParaRPr>
                    </a:p>
                  </a:txBody>
                  <a:tcPr marL="55364" marR="55364" marT="0" marB="0"/>
                </a:tc>
                <a:tc>
                  <a:txBody>
                    <a:bodyPr/>
                    <a:lstStyle/>
                    <a:p>
                      <a:pPr>
                        <a:lnSpc>
                          <a:spcPts val="1600"/>
                        </a:lnSpc>
                      </a:pPr>
                      <a:r>
                        <a:rPr lang="en-GB" sz="1000">
                          <a:effectLst/>
                          <a:latin typeface="Arial" panose="020B0604020202020204" pitchFamily="34" charset="0"/>
                          <a:cs typeface="Arial" panose="020B0604020202020204" pitchFamily="34" charset="0"/>
                        </a:rPr>
                        <a:t>7a</a:t>
                      </a:r>
                      <a:endParaRPr lang="en-GB" sz="1000">
                        <a:effectLst/>
                        <a:latin typeface="Arial" panose="020B0604020202020204" pitchFamily="34" charset="0"/>
                        <a:ea typeface="Times New Roman" panose="02020603050405020304" pitchFamily="18" charset="0"/>
                        <a:cs typeface="Arial" panose="020B0604020202020204" pitchFamily="34" charset="0"/>
                      </a:endParaRPr>
                    </a:p>
                  </a:txBody>
                  <a:tcPr marL="55364" marR="55364" marT="0" marB="0"/>
                </a:tc>
                <a:tc>
                  <a:txBody>
                    <a:bodyPr/>
                    <a:lstStyle/>
                    <a:p>
                      <a:pPr>
                        <a:lnSpc>
                          <a:spcPts val="1600"/>
                        </a:lnSpc>
                      </a:pPr>
                      <a:r>
                        <a:rPr lang="en-GB" sz="1000">
                          <a:effectLst/>
                          <a:latin typeface="Arial" panose="020B0604020202020204" pitchFamily="34" charset="0"/>
                          <a:cs typeface="Arial" panose="020B0604020202020204" pitchFamily="34" charset="0"/>
                        </a:rPr>
                        <a:t>A</a:t>
                      </a:r>
                      <a:endParaRPr lang="en-GB" sz="1000">
                        <a:effectLst/>
                        <a:latin typeface="Arial" panose="020B0604020202020204" pitchFamily="34" charset="0"/>
                        <a:ea typeface="Times New Roman" panose="02020603050405020304" pitchFamily="18" charset="0"/>
                        <a:cs typeface="Arial" panose="020B0604020202020204" pitchFamily="34" charset="0"/>
                      </a:endParaRPr>
                    </a:p>
                  </a:txBody>
                  <a:tcPr marL="55364" marR="55364" marT="0" marB="0"/>
                </a:tc>
                <a:tc>
                  <a:txBody>
                    <a:bodyPr/>
                    <a:lstStyle/>
                    <a:p>
                      <a:pPr>
                        <a:lnSpc>
                          <a:spcPts val="1600"/>
                        </a:lnSpc>
                      </a:pPr>
                      <a:r>
                        <a:rPr lang="en-GB" sz="1000">
                          <a:effectLst/>
                          <a:latin typeface="Arial" panose="020B0604020202020204" pitchFamily="34" charset="0"/>
                          <a:cs typeface="Arial" panose="020B0604020202020204" pitchFamily="34" charset="0"/>
                        </a:rPr>
                        <a:t>£42,000</a:t>
                      </a:r>
                      <a:endParaRPr lang="en-GB" sz="1000">
                        <a:effectLst/>
                        <a:latin typeface="Arial" panose="020B0604020202020204" pitchFamily="34" charset="0"/>
                        <a:ea typeface="Times New Roman" panose="02020603050405020304" pitchFamily="18" charset="0"/>
                        <a:cs typeface="Arial" panose="020B0604020202020204" pitchFamily="34" charset="0"/>
                      </a:endParaRPr>
                    </a:p>
                  </a:txBody>
                  <a:tcPr marL="55364" marR="55364" marT="0" marB="0"/>
                </a:tc>
                <a:extLst>
                  <a:ext uri="{0D108BD9-81ED-4DB2-BD59-A6C34878D82A}">
                    <a16:rowId xmlns:a16="http://schemas.microsoft.com/office/drawing/2014/main" val="3115027861"/>
                  </a:ext>
                </a:extLst>
              </a:tr>
              <a:tr h="190073">
                <a:tc>
                  <a:txBody>
                    <a:bodyPr/>
                    <a:lstStyle/>
                    <a:p>
                      <a:pPr>
                        <a:lnSpc>
                          <a:spcPts val="1600"/>
                        </a:lnSpc>
                      </a:pPr>
                      <a:r>
                        <a:rPr lang="en-GB" sz="1000">
                          <a:effectLst/>
                          <a:latin typeface="Arial" panose="020B0604020202020204" pitchFamily="34" charset="0"/>
                          <a:cs typeface="Arial" panose="020B0604020202020204" pitchFamily="34" charset="0"/>
                        </a:rPr>
                        <a:t>3.5</a:t>
                      </a:r>
                      <a:endParaRPr lang="en-GB" sz="1000">
                        <a:effectLst/>
                        <a:latin typeface="Arial" panose="020B0604020202020204" pitchFamily="34" charset="0"/>
                        <a:ea typeface="Times New Roman" panose="02020603050405020304" pitchFamily="18" charset="0"/>
                        <a:cs typeface="Arial" panose="020B0604020202020204" pitchFamily="34" charset="0"/>
                      </a:endParaRPr>
                    </a:p>
                  </a:txBody>
                  <a:tcPr marL="55364" marR="55364" marT="0" marB="0"/>
                </a:tc>
                <a:tc>
                  <a:txBody>
                    <a:bodyPr/>
                    <a:lstStyle/>
                    <a:p>
                      <a:pPr>
                        <a:lnSpc>
                          <a:spcPts val="1600"/>
                        </a:lnSpc>
                      </a:pPr>
                      <a:r>
                        <a:rPr lang="en-GB" sz="1000">
                          <a:effectLst/>
                          <a:latin typeface="Arial" panose="020B0604020202020204" pitchFamily="34" charset="0"/>
                          <a:cs typeface="Arial" panose="020B0604020202020204" pitchFamily="34" charset="0"/>
                        </a:rPr>
                        <a:t>Gallery one</a:t>
                      </a:r>
                      <a:endParaRPr lang="en-GB" sz="1000">
                        <a:effectLst/>
                        <a:latin typeface="Arial" panose="020B0604020202020204" pitchFamily="34" charset="0"/>
                        <a:ea typeface="Times New Roman" panose="02020603050405020304" pitchFamily="18" charset="0"/>
                        <a:cs typeface="Arial" panose="020B0604020202020204" pitchFamily="34" charset="0"/>
                      </a:endParaRPr>
                    </a:p>
                  </a:txBody>
                  <a:tcPr marL="55364" marR="55364" marT="0" marB="0"/>
                </a:tc>
                <a:tc>
                  <a:txBody>
                    <a:bodyPr/>
                    <a:lstStyle/>
                    <a:p>
                      <a:pPr>
                        <a:lnSpc>
                          <a:spcPts val="1600"/>
                        </a:lnSpc>
                      </a:pPr>
                      <a:r>
                        <a:rPr lang="en-GB" sz="1000">
                          <a:effectLst/>
                          <a:latin typeface="Arial" panose="020B0604020202020204" pitchFamily="34" charset="0"/>
                          <a:cs typeface="Arial" panose="020B0604020202020204" pitchFamily="34" charset="0"/>
                        </a:rPr>
                        <a:t>Chimney</a:t>
                      </a:r>
                      <a:endParaRPr lang="en-GB" sz="1000">
                        <a:effectLst/>
                        <a:latin typeface="Arial" panose="020B0604020202020204" pitchFamily="34" charset="0"/>
                        <a:ea typeface="Times New Roman" panose="02020603050405020304" pitchFamily="18" charset="0"/>
                        <a:cs typeface="Arial" panose="020B0604020202020204" pitchFamily="34" charset="0"/>
                      </a:endParaRPr>
                    </a:p>
                  </a:txBody>
                  <a:tcPr marL="55364" marR="55364" marT="0" marB="0"/>
                </a:tc>
                <a:tc>
                  <a:txBody>
                    <a:bodyPr/>
                    <a:lstStyle/>
                    <a:p>
                      <a:pPr>
                        <a:lnSpc>
                          <a:spcPts val="1600"/>
                        </a:lnSpc>
                      </a:pPr>
                      <a:r>
                        <a:rPr lang="en-GB" sz="1000">
                          <a:effectLst/>
                          <a:latin typeface="Arial" panose="020B0604020202020204" pitchFamily="34" charset="0"/>
                          <a:cs typeface="Arial" panose="020B0604020202020204" pitchFamily="34" charset="0"/>
                        </a:rPr>
                        <a:t>…</a:t>
                      </a:r>
                      <a:endParaRPr lang="en-GB" sz="1000">
                        <a:effectLst/>
                        <a:latin typeface="Arial" panose="020B0604020202020204" pitchFamily="34" charset="0"/>
                        <a:ea typeface="Times New Roman" panose="02020603050405020304" pitchFamily="18" charset="0"/>
                        <a:cs typeface="Arial" panose="020B0604020202020204" pitchFamily="34" charset="0"/>
                      </a:endParaRPr>
                    </a:p>
                  </a:txBody>
                  <a:tcPr marL="55364" marR="55364" marT="0" marB="0"/>
                </a:tc>
                <a:tc>
                  <a:txBody>
                    <a:bodyPr/>
                    <a:lstStyle/>
                    <a:p>
                      <a:pPr>
                        <a:lnSpc>
                          <a:spcPts val="1600"/>
                        </a:lnSpc>
                      </a:pPr>
                      <a:r>
                        <a:rPr lang="en-GB" sz="1000">
                          <a:effectLst/>
                          <a:latin typeface="Arial" panose="020B0604020202020204" pitchFamily="34" charset="0"/>
                          <a:cs typeface="Arial" panose="020B0604020202020204" pitchFamily="34" charset="0"/>
                        </a:rPr>
                        <a:t>…</a:t>
                      </a:r>
                      <a:endParaRPr lang="en-GB" sz="1000">
                        <a:effectLst/>
                        <a:latin typeface="Arial" panose="020B0604020202020204" pitchFamily="34" charset="0"/>
                        <a:ea typeface="Times New Roman" panose="02020603050405020304" pitchFamily="18" charset="0"/>
                        <a:cs typeface="Arial" panose="020B0604020202020204" pitchFamily="34" charset="0"/>
                      </a:endParaRPr>
                    </a:p>
                  </a:txBody>
                  <a:tcPr marL="55364" marR="55364" marT="0" marB="0"/>
                </a:tc>
                <a:tc>
                  <a:txBody>
                    <a:bodyPr/>
                    <a:lstStyle/>
                    <a:p>
                      <a:pPr>
                        <a:lnSpc>
                          <a:spcPts val="1600"/>
                        </a:lnSpc>
                      </a:pPr>
                      <a:r>
                        <a:rPr lang="en-GB" sz="1000">
                          <a:effectLst/>
                          <a:latin typeface="Arial" panose="020B0604020202020204" pitchFamily="34" charset="0"/>
                          <a:cs typeface="Arial" panose="020B0604020202020204" pitchFamily="34" charset="0"/>
                        </a:rPr>
                        <a:t>7b</a:t>
                      </a:r>
                      <a:endParaRPr lang="en-GB" sz="1000">
                        <a:effectLst/>
                        <a:latin typeface="Arial" panose="020B0604020202020204" pitchFamily="34" charset="0"/>
                        <a:ea typeface="Times New Roman" panose="02020603050405020304" pitchFamily="18" charset="0"/>
                        <a:cs typeface="Arial" panose="020B0604020202020204" pitchFamily="34" charset="0"/>
                      </a:endParaRPr>
                    </a:p>
                  </a:txBody>
                  <a:tcPr marL="55364" marR="55364" marT="0" marB="0"/>
                </a:tc>
                <a:tc>
                  <a:txBody>
                    <a:bodyPr/>
                    <a:lstStyle/>
                    <a:p>
                      <a:pPr>
                        <a:lnSpc>
                          <a:spcPts val="1600"/>
                        </a:lnSpc>
                      </a:pPr>
                      <a:r>
                        <a:rPr lang="en-GB" sz="1000">
                          <a:effectLst/>
                          <a:latin typeface="Arial" panose="020B0604020202020204" pitchFamily="34" charset="0"/>
                          <a:cs typeface="Arial" panose="020B0604020202020204" pitchFamily="34" charset="0"/>
                        </a:rPr>
                        <a:t>A</a:t>
                      </a:r>
                      <a:endParaRPr lang="en-GB" sz="1000">
                        <a:effectLst/>
                        <a:latin typeface="Arial" panose="020B0604020202020204" pitchFamily="34" charset="0"/>
                        <a:ea typeface="Times New Roman" panose="02020603050405020304" pitchFamily="18" charset="0"/>
                        <a:cs typeface="Arial" panose="020B0604020202020204" pitchFamily="34" charset="0"/>
                      </a:endParaRPr>
                    </a:p>
                  </a:txBody>
                  <a:tcPr marL="55364" marR="55364" marT="0" marB="0"/>
                </a:tc>
                <a:tc>
                  <a:txBody>
                    <a:bodyPr/>
                    <a:lstStyle/>
                    <a:p>
                      <a:pPr>
                        <a:lnSpc>
                          <a:spcPts val="1600"/>
                        </a:lnSpc>
                      </a:pPr>
                      <a:r>
                        <a:rPr lang="en-GB" sz="1000">
                          <a:effectLst/>
                          <a:latin typeface="Arial" panose="020B0604020202020204" pitchFamily="34" charset="0"/>
                          <a:cs typeface="Arial" panose="020B0604020202020204" pitchFamily="34" charset="0"/>
                        </a:rPr>
                        <a:t>…</a:t>
                      </a:r>
                      <a:endParaRPr lang="en-GB" sz="1000">
                        <a:effectLst/>
                        <a:latin typeface="Arial" panose="020B0604020202020204" pitchFamily="34" charset="0"/>
                        <a:ea typeface="Times New Roman" panose="02020603050405020304" pitchFamily="18" charset="0"/>
                        <a:cs typeface="Arial" panose="020B0604020202020204" pitchFamily="34" charset="0"/>
                      </a:endParaRPr>
                    </a:p>
                  </a:txBody>
                  <a:tcPr marL="55364" marR="55364" marT="0" marB="0"/>
                </a:tc>
                <a:extLst>
                  <a:ext uri="{0D108BD9-81ED-4DB2-BD59-A6C34878D82A}">
                    <a16:rowId xmlns:a16="http://schemas.microsoft.com/office/drawing/2014/main" val="545293337"/>
                  </a:ext>
                </a:extLst>
              </a:tr>
              <a:tr h="190073">
                <a:tc>
                  <a:txBody>
                    <a:bodyPr/>
                    <a:lstStyle/>
                    <a:p>
                      <a:pPr>
                        <a:lnSpc>
                          <a:spcPts val="1600"/>
                        </a:lnSpc>
                      </a:pPr>
                      <a:r>
                        <a:rPr lang="en-GB" sz="1000">
                          <a:effectLst/>
                          <a:latin typeface="Arial" panose="020B0604020202020204" pitchFamily="34" charset="0"/>
                          <a:cs typeface="Arial" panose="020B0604020202020204" pitchFamily="34" charset="0"/>
                        </a:rPr>
                        <a:t>3.6</a:t>
                      </a:r>
                      <a:endParaRPr lang="en-GB" sz="1000">
                        <a:effectLst/>
                        <a:latin typeface="Arial" panose="020B0604020202020204" pitchFamily="34" charset="0"/>
                        <a:ea typeface="Times New Roman" panose="02020603050405020304" pitchFamily="18" charset="0"/>
                        <a:cs typeface="Arial" panose="020B0604020202020204" pitchFamily="34" charset="0"/>
                      </a:endParaRPr>
                    </a:p>
                  </a:txBody>
                  <a:tcPr marL="55364" marR="55364" marT="0" marB="0"/>
                </a:tc>
                <a:tc>
                  <a:txBody>
                    <a:bodyPr/>
                    <a:lstStyle/>
                    <a:p>
                      <a:pPr>
                        <a:lnSpc>
                          <a:spcPts val="1600"/>
                        </a:lnSpc>
                      </a:pPr>
                      <a:r>
                        <a:rPr lang="en-GB" sz="1000">
                          <a:effectLst/>
                          <a:latin typeface="Arial" panose="020B0604020202020204" pitchFamily="34" charset="0"/>
                          <a:cs typeface="Arial" panose="020B0604020202020204" pitchFamily="34" charset="0"/>
                        </a:rPr>
                        <a:t>Gallery two</a:t>
                      </a:r>
                      <a:endParaRPr lang="en-GB" sz="1000">
                        <a:effectLst/>
                        <a:latin typeface="Arial" panose="020B0604020202020204" pitchFamily="34" charset="0"/>
                        <a:ea typeface="Times New Roman" panose="02020603050405020304" pitchFamily="18" charset="0"/>
                        <a:cs typeface="Arial" panose="020B0604020202020204" pitchFamily="34" charset="0"/>
                      </a:endParaRPr>
                    </a:p>
                  </a:txBody>
                  <a:tcPr marL="55364" marR="55364" marT="0" marB="0"/>
                </a:tc>
                <a:tc>
                  <a:txBody>
                    <a:bodyPr/>
                    <a:lstStyle/>
                    <a:p>
                      <a:pPr>
                        <a:lnSpc>
                          <a:spcPts val="1600"/>
                        </a:lnSpc>
                      </a:pPr>
                      <a:r>
                        <a:rPr lang="en-GB" sz="1000">
                          <a:effectLst/>
                          <a:latin typeface="Arial" panose="020B0604020202020204" pitchFamily="34" charset="0"/>
                          <a:cs typeface="Arial" panose="020B0604020202020204" pitchFamily="34" charset="0"/>
                        </a:rPr>
                        <a:t>Slate roof</a:t>
                      </a:r>
                      <a:endParaRPr lang="en-GB" sz="1000">
                        <a:effectLst/>
                        <a:latin typeface="Arial" panose="020B0604020202020204" pitchFamily="34" charset="0"/>
                        <a:ea typeface="Times New Roman" panose="02020603050405020304" pitchFamily="18" charset="0"/>
                        <a:cs typeface="Arial" panose="020B0604020202020204" pitchFamily="34" charset="0"/>
                      </a:endParaRPr>
                    </a:p>
                  </a:txBody>
                  <a:tcPr marL="55364" marR="55364" marT="0" marB="0"/>
                </a:tc>
                <a:tc>
                  <a:txBody>
                    <a:bodyPr/>
                    <a:lstStyle/>
                    <a:p>
                      <a:pPr>
                        <a:lnSpc>
                          <a:spcPts val="1600"/>
                        </a:lnSpc>
                      </a:pPr>
                      <a:r>
                        <a:rPr lang="en-GB" sz="1000">
                          <a:effectLst/>
                          <a:latin typeface="Arial" panose="020B0604020202020204" pitchFamily="34" charset="0"/>
                          <a:cs typeface="Arial" panose="020B0604020202020204" pitchFamily="34" charset="0"/>
                        </a:rPr>
                        <a:t>…</a:t>
                      </a:r>
                      <a:endParaRPr lang="en-GB" sz="1000">
                        <a:effectLst/>
                        <a:latin typeface="Arial" panose="020B0604020202020204" pitchFamily="34" charset="0"/>
                        <a:ea typeface="Times New Roman" panose="02020603050405020304" pitchFamily="18" charset="0"/>
                        <a:cs typeface="Arial" panose="020B0604020202020204" pitchFamily="34" charset="0"/>
                      </a:endParaRPr>
                    </a:p>
                  </a:txBody>
                  <a:tcPr marL="55364" marR="55364" marT="0" marB="0"/>
                </a:tc>
                <a:tc>
                  <a:txBody>
                    <a:bodyPr/>
                    <a:lstStyle/>
                    <a:p>
                      <a:pPr>
                        <a:lnSpc>
                          <a:spcPts val="1600"/>
                        </a:lnSpc>
                      </a:pPr>
                      <a:r>
                        <a:rPr lang="en-GB" sz="1000">
                          <a:effectLst/>
                          <a:latin typeface="Arial" panose="020B0604020202020204" pitchFamily="34" charset="0"/>
                          <a:cs typeface="Arial" panose="020B0604020202020204" pitchFamily="34" charset="0"/>
                        </a:rPr>
                        <a:t>…</a:t>
                      </a:r>
                      <a:endParaRPr lang="en-GB" sz="1000">
                        <a:effectLst/>
                        <a:latin typeface="Arial" panose="020B0604020202020204" pitchFamily="34" charset="0"/>
                        <a:ea typeface="Times New Roman" panose="02020603050405020304" pitchFamily="18" charset="0"/>
                        <a:cs typeface="Arial" panose="020B0604020202020204" pitchFamily="34" charset="0"/>
                      </a:endParaRPr>
                    </a:p>
                  </a:txBody>
                  <a:tcPr marL="55364" marR="55364" marT="0" marB="0"/>
                </a:tc>
                <a:tc>
                  <a:txBody>
                    <a:bodyPr/>
                    <a:lstStyle/>
                    <a:p>
                      <a:pPr>
                        <a:lnSpc>
                          <a:spcPts val="1600"/>
                        </a:lnSpc>
                      </a:pPr>
                      <a:r>
                        <a:rPr lang="en-GB" sz="1000">
                          <a:effectLst/>
                          <a:latin typeface="Arial" panose="020B0604020202020204" pitchFamily="34" charset="0"/>
                          <a:cs typeface="Arial" panose="020B0604020202020204" pitchFamily="34" charset="0"/>
                        </a:rPr>
                        <a:t>8a</a:t>
                      </a:r>
                      <a:endParaRPr lang="en-GB" sz="1000">
                        <a:effectLst/>
                        <a:latin typeface="Arial" panose="020B0604020202020204" pitchFamily="34" charset="0"/>
                        <a:ea typeface="Times New Roman" panose="02020603050405020304" pitchFamily="18" charset="0"/>
                        <a:cs typeface="Arial" panose="020B0604020202020204" pitchFamily="34" charset="0"/>
                      </a:endParaRPr>
                    </a:p>
                  </a:txBody>
                  <a:tcPr marL="55364" marR="55364" marT="0" marB="0"/>
                </a:tc>
                <a:tc>
                  <a:txBody>
                    <a:bodyPr/>
                    <a:lstStyle/>
                    <a:p>
                      <a:pPr>
                        <a:lnSpc>
                          <a:spcPts val="1600"/>
                        </a:lnSpc>
                      </a:pPr>
                      <a:r>
                        <a:rPr lang="en-GB" sz="1000">
                          <a:effectLst/>
                          <a:latin typeface="Arial" panose="020B0604020202020204" pitchFamily="34" charset="0"/>
                          <a:cs typeface="Arial" panose="020B0604020202020204" pitchFamily="34" charset="0"/>
                        </a:rPr>
                        <a:t>B</a:t>
                      </a:r>
                      <a:endParaRPr lang="en-GB" sz="1000">
                        <a:effectLst/>
                        <a:latin typeface="Arial" panose="020B0604020202020204" pitchFamily="34" charset="0"/>
                        <a:ea typeface="Times New Roman" panose="02020603050405020304" pitchFamily="18" charset="0"/>
                        <a:cs typeface="Arial" panose="020B0604020202020204" pitchFamily="34" charset="0"/>
                      </a:endParaRPr>
                    </a:p>
                  </a:txBody>
                  <a:tcPr marL="55364" marR="55364" marT="0" marB="0"/>
                </a:tc>
                <a:tc>
                  <a:txBody>
                    <a:bodyPr/>
                    <a:lstStyle/>
                    <a:p>
                      <a:pPr>
                        <a:lnSpc>
                          <a:spcPts val="1600"/>
                        </a:lnSpc>
                      </a:pPr>
                      <a:r>
                        <a:rPr lang="en-GB" sz="1000">
                          <a:effectLst/>
                          <a:latin typeface="Arial" panose="020B0604020202020204" pitchFamily="34" charset="0"/>
                          <a:cs typeface="Arial" panose="020B0604020202020204" pitchFamily="34" charset="0"/>
                        </a:rPr>
                        <a:t>…</a:t>
                      </a:r>
                      <a:endParaRPr lang="en-GB" sz="1000">
                        <a:effectLst/>
                        <a:latin typeface="Arial" panose="020B0604020202020204" pitchFamily="34" charset="0"/>
                        <a:ea typeface="Times New Roman" panose="02020603050405020304" pitchFamily="18" charset="0"/>
                        <a:cs typeface="Arial" panose="020B0604020202020204" pitchFamily="34" charset="0"/>
                      </a:endParaRPr>
                    </a:p>
                  </a:txBody>
                  <a:tcPr marL="55364" marR="55364" marT="0" marB="0"/>
                </a:tc>
                <a:extLst>
                  <a:ext uri="{0D108BD9-81ED-4DB2-BD59-A6C34878D82A}">
                    <a16:rowId xmlns:a16="http://schemas.microsoft.com/office/drawing/2014/main" val="4009659383"/>
                  </a:ext>
                </a:extLst>
              </a:tr>
              <a:tr h="398944">
                <a:tc>
                  <a:txBody>
                    <a:bodyPr/>
                    <a:lstStyle/>
                    <a:p>
                      <a:pPr>
                        <a:lnSpc>
                          <a:spcPts val="1600"/>
                        </a:lnSpc>
                      </a:pPr>
                      <a:r>
                        <a:rPr lang="en-GB" sz="1000">
                          <a:effectLst/>
                          <a:latin typeface="Arial" panose="020B0604020202020204" pitchFamily="34" charset="0"/>
                          <a:cs typeface="Arial" panose="020B0604020202020204" pitchFamily="34" charset="0"/>
                        </a:rPr>
                        <a:t>3.7</a:t>
                      </a:r>
                      <a:endParaRPr lang="en-GB" sz="1000">
                        <a:effectLst/>
                        <a:latin typeface="Arial" panose="020B0604020202020204" pitchFamily="34" charset="0"/>
                        <a:ea typeface="Times New Roman" panose="02020603050405020304" pitchFamily="18" charset="0"/>
                        <a:cs typeface="Arial" panose="020B0604020202020204" pitchFamily="34" charset="0"/>
                      </a:endParaRPr>
                    </a:p>
                  </a:txBody>
                  <a:tcPr marL="55364" marR="55364" marT="0" marB="0"/>
                </a:tc>
                <a:tc>
                  <a:txBody>
                    <a:bodyPr/>
                    <a:lstStyle/>
                    <a:p>
                      <a:pPr>
                        <a:lnSpc>
                          <a:spcPts val="1600"/>
                        </a:lnSpc>
                      </a:pPr>
                      <a:r>
                        <a:rPr lang="en-GB" sz="1000">
                          <a:effectLst/>
                          <a:latin typeface="Arial" panose="020B0604020202020204" pitchFamily="34" charset="0"/>
                          <a:cs typeface="Arial" panose="020B0604020202020204" pitchFamily="34" charset="0"/>
                        </a:rPr>
                        <a:t>Gallery two</a:t>
                      </a:r>
                      <a:endParaRPr lang="en-GB" sz="1000">
                        <a:effectLst/>
                        <a:latin typeface="Arial" panose="020B0604020202020204" pitchFamily="34" charset="0"/>
                        <a:ea typeface="Times New Roman" panose="02020603050405020304" pitchFamily="18" charset="0"/>
                        <a:cs typeface="Arial" panose="020B0604020202020204" pitchFamily="34" charset="0"/>
                      </a:endParaRPr>
                    </a:p>
                  </a:txBody>
                  <a:tcPr marL="55364" marR="55364" marT="0" marB="0"/>
                </a:tc>
                <a:tc>
                  <a:txBody>
                    <a:bodyPr/>
                    <a:lstStyle/>
                    <a:p>
                      <a:pPr>
                        <a:lnSpc>
                          <a:spcPts val="1600"/>
                        </a:lnSpc>
                      </a:pPr>
                      <a:r>
                        <a:rPr lang="en-GB" sz="1000">
                          <a:effectLst/>
                          <a:latin typeface="Arial" panose="020B0604020202020204" pitchFamily="34" charset="0"/>
                          <a:cs typeface="Arial" panose="020B0604020202020204" pitchFamily="34" charset="0"/>
                        </a:rPr>
                        <a:t>Window casements</a:t>
                      </a:r>
                      <a:endParaRPr lang="en-GB" sz="1000">
                        <a:effectLst/>
                        <a:latin typeface="Arial" panose="020B0604020202020204" pitchFamily="34" charset="0"/>
                        <a:ea typeface="Times New Roman" panose="02020603050405020304" pitchFamily="18" charset="0"/>
                        <a:cs typeface="Arial" panose="020B0604020202020204" pitchFamily="34" charset="0"/>
                      </a:endParaRPr>
                    </a:p>
                  </a:txBody>
                  <a:tcPr marL="55364" marR="55364" marT="0" marB="0"/>
                </a:tc>
                <a:tc>
                  <a:txBody>
                    <a:bodyPr/>
                    <a:lstStyle/>
                    <a:p>
                      <a:pPr>
                        <a:lnSpc>
                          <a:spcPts val="1600"/>
                        </a:lnSpc>
                      </a:pPr>
                      <a:r>
                        <a:rPr lang="en-GB" sz="1000">
                          <a:effectLst/>
                          <a:latin typeface="Arial" panose="020B0604020202020204" pitchFamily="34" charset="0"/>
                          <a:cs typeface="Arial" panose="020B0604020202020204" pitchFamily="34" charset="0"/>
                        </a:rPr>
                        <a:t>…</a:t>
                      </a:r>
                      <a:endParaRPr lang="en-GB" sz="1000">
                        <a:effectLst/>
                        <a:latin typeface="Arial" panose="020B0604020202020204" pitchFamily="34" charset="0"/>
                        <a:ea typeface="Times New Roman" panose="02020603050405020304" pitchFamily="18" charset="0"/>
                        <a:cs typeface="Arial" panose="020B0604020202020204" pitchFamily="34" charset="0"/>
                      </a:endParaRPr>
                    </a:p>
                  </a:txBody>
                  <a:tcPr marL="55364" marR="55364" marT="0" marB="0"/>
                </a:tc>
                <a:tc>
                  <a:txBody>
                    <a:bodyPr/>
                    <a:lstStyle/>
                    <a:p>
                      <a:pPr>
                        <a:lnSpc>
                          <a:spcPts val="1600"/>
                        </a:lnSpc>
                      </a:pPr>
                      <a:r>
                        <a:rPr lang="en-GB" sz="1000">
                          <a:effectLst/>
                          <a:latin typeface="Arial" panose="020B0604020202020204" pitchFamily="34" charset="0"/>
                          <a:cs typeface="Arial" panose="020B0604020202020204" pitchFamily="34" charset="0"/>
                        </a:rPr>
                        <a:t>…</a:t>
                      </a:r>
                      <a:endParaRPr lang="en-GB" sz="1000">
                        <a:effectLst/>
                        <a:latin typeface="Arial" panose="020B0604020202020204" pitchFamily="34" charset="0"/>
                        <a:ea typeface="Times New Roman" panose="02020603050405020304" pitchFamily="18" charset="0"/>
                        <a:cs typeface="Arial" panose="020B0604020202020204" pitchFamily="34" charset="0"/>
                      </a:endParaRPr>
                    </a:p>
                  </a:txBody>
                  <a:tcPr marL="55364" marR="55364" marT="0" marB="0"/>
                </a:tc>
                <a:tc>
                  <a:txBody>
                    <a:bodyPr/>
                    <a:lstStyle/>
                    <a:p>
                      <a:pPr>
                        <a:lnSpc>
                          <a:spcPts val="1600"/>
                        </a:lnSpc>
                      </a:pPr>
                      <a:r>
                        <a:rPr lang="en-GB" sz="1000">
                          <a:effectLst/>
                          <a:latin typeface="Arial" panose="020B0604020202020204" pitchFamily="34" charset="0"/>
                          <a:cs typeface="Arial" panose="020B0604020202020204" pitchFamily="34" charset="0"/>
                        </a:rPr>
                        <a:t>8b</a:t>
                      </a:r>
                      <a:endParaRPr lang="en-GB" sz="1000">
                        <a:effectLst/>
                        <a:latin typeface="Arial" panose="020B0604020202020204" pitchFamily="34" charset="0"/>
                        <a:ea typeface="Times New Roman" panose="02020603050405020304" pitchFamily="18" charset="0"/>
                        <a:cs typeface="Arial" panose="020B0604020202020204" pitchFamily="34" charset="0"/>
                      </a:endParaRPr>
                    </a:p>
                  </a:txBody>
                  <a:tcPr marL="55364" marR="55364" marT="0" marB="0"/>
                </a:tc>
                <a:tc>
                  <a:txBody>
                    <a:bodyPr/>
                    <a:lstStyle/>
                    <a:p>
                      <a:pPr>
                        <a:lnSpc>
                          <a:spcPts val="1600"/>
                        </a:lnSpc>
                      </a:pPr>
                      <a:r>
                        <a:rPr lang="en-GB" sz="1000">
                          <a:effectLst/>
                          <a:latin typeface="Arial" panose="020B0604020202020204" pitchFamily="34" charset="0"/>
                          <a:cs typeface="Arial" panose="020B0604020202020204" pitchFamily="34" charset="0"/>
                        </a:rPr>
                        <a:t>D</a:t>
                      </a:r>
                      <a:endParaRPr lang="en-GB" sz="1000">
                        <a:effectLst/>
                        <a:latin typeface="Arial" panose="020B0604020202020204" pitchFamily="34" charset="0"/>
                        <a:ea typeface="Times New Roman" panose="02020603050405020304" pitchFamily="18" charset="0"/>
                        <a:cs typeface="Arial" panose="020B0604020202020204" pitchFamily="34" charset="0"/>
                      </a:endParaRPr>
                    </a:p>
                  </a:txBody>
                  <a:tcPr marL="55364" marR="55364" marT="0" marB="0"/>
                </a:tc>
                <a:tc>
                  <a:txBody>
                    <a:bodyPr/>
                    <a:lstStyle/>
                    <a:p>
                      <a:pPr>
                        <a:lnSpc>
                          <a:spcPts val="1600"/>
                        </a:lnSpc>
                      </a:pPr>
                      <a:r>
                        <a:rPr lang="en-GB" sz="1000">
                          <a:effectLst/>
                          <a:latin typeface="Arial" panose="020B0604020202020204" pitchFamily="34" charset="0"/>
                          <a:cs typeface="Arial" panose="020B0604020202020204" pitchFamily="34" charset="0"/>
                        </a:rPr>
                        <a:t>…</a:t>
                      </a:r>
                      <a:endParaRPr lang="en-GB" sz="1000">
                        <a:effectLst/>
                        <a:latin typeface="Arial" panose="020B0604020202020204" pitchFamily="34" charset="0"/>
                        <a:ea typeface="Times New Roman" panose="02020603050405020304" pitchFamily="18" charset="0"/>
                        <a:cs typeface="Arial" panose="020B0604020202020204" pitchFamily="34" charset="0"/>
                      </a:endParaRPr>
                    </a:p>
                  </a:txBody>
                  <a:tcPr marL="55364" marR="55364" marT="0" marB="0"/>
                </a:tc>
                <a:extLst>
                  <a:ext uri="{0D108BD9-81ED-4DB2-BD59-A6C34878D82A}">
                    <a16:rowId xmlns:a16="http://schemas.microsoft.com/office/drawing/2014/main" val="1591520373"/>
                  </a:ext>
                </a:extLst>
              </a:tr>
              <a:tr h="323911">
                <a:tc>
                  <a:txBody>
                    <a:bodyPr/>
                    <a:lstStyle/>
                    <a:p>
                      <a:pPr>
                        <a:lnSpc>
                          <a:spcPts val="1600"/>
                        </a:lnSpc>
                      </a:pPr>
                      <a:r>
                        <a:rPr lang="en-GB" sz="1000">
                          <a:effectLst/>
                          <a:latin typeface="Arial" panose="020B0604020202020204" pitchFamily="34" charset="0"/>
                          <a:cs typeface="Arial" panose="020B0604020202020204" pitchFamily="34" charset="0"/>
                        </a:rPr>
                        <a:t>3.8</a:t>
                      </a:r>
                      <a:endParaRPr lang="en-GB" sz="1000">
                        <a:effectLst/>
                        <a:latin typeface="Arial" panose="020B0604020202020204" pitchFamily="34" charset="0"/>
                        <a:ea typeface="Times New Roman" panose="02020603050405020304" pitchFamily="18" charset="0"/>
                        <a:cs typeface="Arial" panose="020B0604020202020204" pitchFamily="34" charset="0"/>
                      </a:endParaRPr>
                    </a:p>
                  </a:txBody>
                  <a:tcPr marL="55364" marR="55364" marT="0" marB="0"/>
                </a:tc>
                <a:tc>
                  <a:txBody>
                    <a:bodyPr/>
                    <a:lstStyle/>
                    <a:p>
                      <a:pPr>
                        <a:lnSpc>
                          <a:spcPts val="1600"/>
                        </a:lnSpc>
                      </a:pPr>
                      <a:r>
                        <a:rPr lang="en-GB" sz="1000">
                          <a:effectLst/>
                          <a:latin typeface="Arial" panose="020B0604020202020204" pitchFamily="34" charset="0"/>
                          <a:cs typeface="Arial" panose="020B0604020202020204" pitchFamily="34" charset="0"/>
                        </a:rPr>
                        <a:t>Main entrance</a:t>
                      </a:r>
                      <a:endParaRPr lang="en-GB" sz="1000">
                        <a:effectLst/>
                        <a:latin typeface="Arial" panose="020B0604020202020204" pitchFamily="34" charset="0"/>
                        <a:ea typeface="Times New Roman" panose="02020603050405020304" pitchFamily="18" charset="0"/>
                        <a:cs typeface="Arial" panose="020B0604020202020204" pitchFamily="34" charset="0"/>
                      </a:endParaRPr>
                    </a:p>
                  </a:txBody>
                  <a:tcPr marL="55364" marR="55364" marT="0" marB="0"/>
                </a:tc>
                <a:tc>
                  <a:txBody>
                    <a:bodyPr/>
                    <a:lstStyle/>
                    <a:p>
                      <a:pPr>
                        <a:lnSpc>
                          <a:spcPts val="1600"/>
                        </a:lnSpc>
                      </a:pPr>
                      <a:r>
                        <a:rPr lang="en-GB" sz="1000">
                          <a:effectLst/>
                          <a:latin typeface="Arial" panose="020B0604020202020204" pitchFamily="34" charset="0"/>
                          <a:cs typeface="Arial" panose="020B0604020202020204" pitchFamily="34" charset="0"/>
                        </a:rPr>
                        <a:t>Main doors</a:t>
                      </a:r>
                      <a:endParaRPr lang="en-GB" sz="1000">
                        <a:effectLst/>
                        <a:latin typeface="Arial" panose="020B0604020202020204" pitchFamily="34" charset="0"/>
                        <a:ea typeface="Times New Roman" panose="02020603050405020304" pitchFamily="18" charset="0"/>
                        <a:cs typeface="Arial" panose="020B0604020202020204" pitchFamily="34" charset="0"/>
                      </a:endParaRPr>
                    </a:p>
                  </a:txBody>
                  <a:tcPr marL="55364" marR="55364" marT="0" marB="0"/>
                </a:tc>
                <a:tc>
                  <a:txBody>
                    <a:bodyPr/>
                    <a:lstStyle/>
                    <a:p>
                      <a:pPr>
                        <a:lnSpc>
                          <a:spcPts val="1600"/>
                        </a:lnSpc>
                      </a:pPr>
                      <a:r>
                        <a:rPr lang="en-GB" sz="1000">
                          <a:effectLst/>
                          <a:latin typeface="Arial" panose="020B0604020202020204" pitchFamily="34" charset="0"/>
                          <a:cs typeface="Arial" panose="020B0604020202020204" pitchFamily="34" charset="0"/>
                        </a:rPr>
                        <a:t>…</a:t>
                      </a:r>
                      <a:endParaRPr lang="en-GB" sz="1000">
                        <a:effectLst/>
                        <a:latin typeface="Arial" panose="020B0604020202020204" pitchFamily="34" charset="0"/>
                        <a:ea typeface="Times New Roman" panose="02020603050405020304" pitchFamily="18" charset="0"/>
                        <a:cs typeface="Arial" panose="020B0604020202020204" pitchFamily="34" charset="0"/>
                      </a:endParaRPr>
                    </a:p>
                  </a:txBody>
                  <a:tcPr marL="55364" marR="55364" marT="0" marB="0"/>
                </a:tc>
                <a:tc>
                  <a:txBody>
                    <a:bodyPr/>
                    <a:lstStyle/>
                    <a:p>
                      <a:pPr>
                        <a:lnSpc>
                          <a:spcPts val="1600"/>
                        </a:lnSpc>
                      </a:pPr>
                      <a:r>
                        <a:rPr lang="en-GB" sz="1000">
                          <a:effectLst/>
                          <a:latin typeface="Arial" panose="020B0604020202020204" pitchFamily="34" charset="0"/>
                          <a:cs typeface="Arial" panose="020B0604020202020204" pitchFamily="34" charset="0"/>
                        </a:rPr>
                        <a:t>…</a:t>
                      </a:r>
                      <a:endParaRPr lang="en-GB" sz="1000">
                        <a:effectLst/>
                        <a:latin typeface="Arial" panose="020B0604020202020204" pitchFamily="34" charset="0"/>
                        <a:ea typeface="Times New Roman" panose="02020603050405020304" pitchFamily="18" charset="0"/>
                        <a:cs typeface="Arial" panose="020B0604020202020204" pitchFamily="34" charset="0"/>
                      </a:endParaRPr>
                    </a:p>
                  </a:txBody>
                  <a:tcPr marL="55364" marR="55364" marT="0" marB="0"/>
                </a:tc>
                <a:tc>
                  <a:txBody>
                    <a:bodyPr/>
                    <a:lstStyle/>
                    <a:p>
                      <a:pPr>
                        <a:lnSpc>
                          <a:spcPts val="1600"/>
                        </a:lnSpc>
                      </a:pPr>
                      <a:r>
                        <a:rPr lang="en-GB" sz="1000">
                          <a:effectLst/>
                          <a:latin typeface="Arial" panose="020B0604020202020204" pitchFamily="34" charset="0"/>
                          <a:cs typeface="Arial" panose="020B0604020202020204" pitchFamily="34" charset="0"/>
                        </a:rPr>
                        <a:t>9</a:t>
                      </a:r>
                      <a:endParaRPr lang="en-GB" sz="1000">
                        <a:effectLst/>
                        <a:latin typeface="Arial" panose="020B0604020202020204" pitchFamily="34" charset="0"/>
                        <a:ea typeface="Times New Roman" panose="02020603050405020304" pitchFamily="18" charset="0"/>
                        <a:cs typeface="Arial" panose="020B0604020202020204" pitchFamily="34" charset="0"/>
                      </a:endParaRPr>
                    </a:p>
                  </a:txBody>
                  <a:tcPr marL="55364" marR="55364" marT="0" marB="0"/>
                </a:tc>
                <a:tc>
                  <a:txBody>
                    <a:bodyPr/>
                    <a:lstStyle/>
                    <a:p>
                      <a:pPr>
                        <a:lnSpc>
                          <a:spcPts val="1600"/>
                        </a:lnSpc>
                      </a:pPr>
                      <a:r>
                        <a:rPr lang="en-GB" sz="1000">
                          <a:effectLst/>
                          <a:latin typeface="Arial" panose="020B0604020202020204" pitchFamily="34" charset="0"/>
                          <a:cs typeface="Arial" panose="020B0604020202020204" pitchFamily="34" charset="0"/>
                        </a:rPr>
                        <a:t>D</a:t>
                      </a:r>
                      <a:endParaRPr lang="en-GB" sz="1000">
                        <a:effectLst/>
                        <a:latin typeface="Arial" panose="020B0604020202020204" pitchFamily="34" charset="0"/>
                        <a:ea typeface="Times New Roman" panose="02020603050405020304" pitchFamily="18" charset="0"/>
                        <a:cs typeface="Arial" panose="020B0604020202020204" pitchFamily="34" charset="0"/>
                      </a:endParaRPr>
                    </a:p>
                  </a:txBody>
                  <a:tcPr marL="55364" marR="55364" marT="0" marB="0"/>
                </a:tc>
                <a:tc>
                  <a:txBody>
                    <a:bodyPr/>
                    <a:lstStyle/>
                    <a:p>
                      <a:pPr>
                        <a:lnSpc>
                          <a:spcPts val="1600"/>
                        </a:lnSpc>
                      </a:pPr>
                      <a:r>
                        <a:rPr lang="en-GB" sz="1000">
                          <a:effectLst/>
                          <a:latin typeface="Arial" panose="020B0604020202020204" pitchFamily="34" charset="0"/>
                          <a:cs typeface="Arial" panose="020B0604020202020204" pitchFamily="34" charset="0"/>
                        </a:rPr>
                        <a:t>…</a:t>
                      </a:r>
                      <a:endParaRPr lang="en-GB" sz="1000">
                        <a:effectLst/>
                        <a:latin typeface="Arial" panose="020B0604020202020204" pitchFamily="34" charset="0"/>
                        <a:ea typeface="Times New Roman" panose="02020603050405020304" pitchFamily="18" charset="0"/>
                        <a:cs typeface="Arial" panose="020B0604020202020204" pitchFamily="34" charset="0"/>
                      </a:endParaRPr>
                    </a:p>
                  </a:txBody>
                  <a:tcPr marL="55364" marR="55364" marT="0" marB="0"/>
                </a:tc>
                <a:extLst>
                  <a:ext uri="{0D108BD9-81ED-4DB2-BD59-A6C34878D82A}">
                    <a16:rowId xmlns:a16="http://schemas.microsoft.com/office/drawing/2014/main" val="1079904113"/>
                  </a:ext>
                </a:extLst>
              </a:tr>
            </a:tbl>
          </a:graphicData>
        </a:graphic>
      </p:graphicFrame>
    </p:spTree>
    <p:extLst>
      <p:ext uri="{BB962C8B-B14F-4D97-AF65-F5344CB8AC3E}">
        <p14:creationId xmlns:p14="http://schemas.microsoft.com/office/powerpoint/2010/main" val="33332133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CA72CF4-815B-4CCC-A42D-98C638B80174}"/>
              </a:ext>
            </a:extLst>
          </p:cNvPr>
          <p:cNvSpPr txBox="1"/>
          <p:nvPr/>
        </p:nvSpPr>
        <p:spPr>
          <a:xfrm>
            <a:off x="1846054" y="6268012"/>
            <a:ext cx="1500996" cy="307777"/>
          </a:xfrm>
          <a:prstGeom prst="rect">
            <a:avLst/>
          </a:prstGeom>
          <a:noFill/>
        </p:spPr>
        <p:txBody>
          <a:bodyPr wrap="square" rtlCol="0">
            <a:spAutoFit/>
          </a:bodyPr>
          <a:lstStyle/>
          <a:p>
            <a:r>
              <a:rPr lang="en-GB" sz="1400">
                <a:solidFill>
                  <a:schemeClr val="bg1"/>
                </a:solidFill>
                <a:latin typeface="Let's Create Cd" panose="020B0806020203020204" pitchFamily="34" charset="0"/>
              </a:rPr>
              <a:t>#LetsCreate</a:t>
            </a:r>
          </a:p>
        </p:txBody>
      </p:sp>
      <p:sp>
        <p:nvSpPr>
          <p:cNvPr id="14" name="TextBox 13">
            <a:extLst>
              <a:ext uri="{FF2B5EF4-FFF2-40B4-BE49-F238E27FC236}">
                <a16:creationId xmlns:a16="http://schemas.microsoft.com/office/drawing/2014/main" id="{27B62A10-807A-4048-A296-D0FBB55EA58B}"/>
              </a:ext>
            </a:extLst>
          </p:cNvPr>
          <p:cNvSpPr txBox="1"/>
          <p:nvPr/>
        </p:nvSpPr>
        <p:spPr>
          <a:xfrm>
            <a:off x="6530556" y="6036947"/>
            <a:ext cx="3106473" cy="215444"/>
          </a:xfrm>
          <a:prstGeom prst="rect">
            <a:avLst/>
          </a:prstGeom>
          <a:noFill/>
        </p:spPr>
        <p:txBody>
          <a:bodyPr wrap="square" rtlCol="0">
            <a:spAutoFit/>
          </a:bodyPr>
          <a:lstStyle/>
          <a:p>
            <a:r>
              <a:rPr lang="en-GB" sz="800">
                <a:solidFill>
                  <a:schemeClr val="bg1"/>
                </a:solidFill>
                <a:latin typeface="Arial" panose="020B0604020202020204" pitchFamily="34" charset="0"/>
                <a:cs typeface="Arial" panose="020B0604020202020204" pitchFamily="34" charset="0"/>
              </a:rPr>
              <a:t>Almeida – This Isn’t (A True Story) © Ali Wright</a:t>
            </a:r>
          </a:p>
        </p:txBody>
      </p:sp>
      <p:sp>
        <p:nvSpPr>
          <p:cNvPr id="7" name="TextBox 6">
            <a:extLst>
              <a:ext uri="{FF2B5EF4-FFF2-40B4-BE49-F238E27FC236}">
                <a16:creationId xmlns:a16="http://schemas.microsoft.com/office/drawing/2014/main" id="{865B0B74-1517-1FEC-38DD-AEEEA5F7ECF1}"/>
              </a:ext>
            </a:extLst>
          </p:cNvPr>
          <p:cNvSpPr txBox="1"/>
          <p:nvPr/>
        </p:nvSpPr>
        <p:spPr>
          <a:xfrm>
            <a:off x="445885" y="246140"/>
            <a:ext cx="2249054" cy="6309420"/>
          </a:xfrm>
          <a:prstGeom prst="rect">
            <a:avLst/>
          </a:prstGeom>
          <a:noFill/>
        </p:spPr>
        <p:txBody>
          <a:bodyPr wrap="square" lIns="91440" tIns="45720" rIns="91440" bIns="45720" rtlCol="0" anchor="t">
            <a:spAutoFit/>
          </a:bodyPr>
          <a:lstStyle/>
          <a:p>
            <a:r>
              <a:rPr lang="en-GB" sz="3200" b="1">
                <a:latin typeface="Arial"/>
                <a:cs typeface="Arial"/>
              </a:rPr>
              <a:t>Design</a:t>
            </a:r>
            <a:endParaRPr lang="en-US"/>
          </a:p>
          <a:p>
            <a:r>
              <a:rPr lang="en-GB" sz="3200" b="1">
                <a:latin typeface="Arial"/>
                <a:cs typeface="Arial"/>
              </a:rPr>
              <a:t>drawings</a:t>
            </a:r>
            <a:endParaRPr lang="en-GB"/>
          </a:p>
          <a:p>
            <a:endParaRPr lang="en-US" sz="2000">
              <a:solidFill>
                <a:schemeClr val="tx2">
                  <a:lumMod val="50000"/>
                </a:schemeClr>
              </a:solidFill>
              <a:ea typeface="+mn-lt"/>
              <a:cs typeface="+mn-lt"/>
            </a:endParaRPr>
          </a:p>
          <a:p>
            <a:r>
              <a:rPr lang="en-US" sz="2000">
                <a:solidFill>
                  <a:schemeClr val="tx2">
                    <a:lumMod val="50000"/>
                  </a:schemeClr>
                </a:solidFill>
                <a:ea typeface="+mn-lt"/>
                <a:cs typeface="+mn-lt"/>
              </a:rPr>
              <a:t>Beyond concept</a:t>
            </a:r>
            <a:endParaRPr lang="en-US">
              <a:solidFill>
                <a:schemeClr val="tx2">
                  <a:lumMod val="50000"/>
                </a:schemeClr>
              </a:solidFill>
              <a:ea typeface="+mn-lt"/>
              <a:cs typeface="+mn-lt"/>
            </a:endParaRPr>
          </a:p>
          <a:p>
            <a:endParaRPr lang="en-US" sz="2000">
              <a:solidFill>
                <a:schemeClr val="tx2">
                  <a:lumMod val="50000"/>
                </a:schemeClr>
              </a:solidFill>
              <a:ea typeface="+mn-lt"/>
              <a:cs typeface="+mn-lt"/>
            </a:endParaRPr>
          </a:p>
          <a:p>
            <a:r>
              <a:rPr lang="en-US" sz="2000">
                <a:solidFill>
                  <a:schemeClr val="tx2">
                    <a:lumMod val="50000"/>
                  </a:schemeClr>
                </a:solidFill>
                <a:ea typeface="+mn-lt"/>
                <a:cs typeface="+mn-lt"/>
              </a:rPr>
              <a:t>Plans /elevations</a:t>
            </a:r>
            <a:endParaRPr lang="en-US">
              <a:solidFill>
                <a:schemeClr val="tx2">
                  <a:lumMod val="50000"/>
                </a:schemeClr>
              </a:solidFill>
              <a:ea typeface="+mn-lt"/>
              <a:cs typeface="+mn-lt"/>
            </a:endParaRPr>
          </a:p>
          <a:p>
            <a:r>
              <a:rPr lang="en-US" sz="2000">
                <a:solidFill>
                  <a:schemeClr val="tx2">
                    <a:lumMod val="50000"/>
                  </a:schemeClr>
                </a:solidFill>
                <a:ea typeface="+mn-lt"/>
                <a:cs typeface="+mn-lt"/>
              </a:rPr>
              <a:t>/ sections</a:t>
            </a:r>
            <a:endParaRPr lang="en-US">
              <a:solidFill>
                <a:schemeClr val="tx2">
                  <a:lumMod val="50000"/>
                </a:schemeClr>
              </a:solidFill>
              <a:ea typeface="+mn-lt"/>
              <a:cs typeface="+mn-lt"/>
            </a:endParaRPr>
          </a:p>
          <a:p>
            <a:endParaRPr lang="en-US" sz="2000">
              <a:solidFill>
                <a:schemeClr val="tx2">
                  <a:lumMod val="50000"/>
                </a:schemeClr>
              </a:solidFill>
              <a:ea typeface="Calibri"/>
              <a:cs typeface="Calibri"/>
            </a:endParaRPr>
          </a:p>
          <a:p>
            <a:r>
              <a:rPr lang="en-US" sz="2000">
                <a:solidFill>
                  <a:schemeClr val="tx2">
                    <a:lumMod val="50000"/>
                  </a:schemeClr>
                </a:solidFill>
                <a:ea typeface="+mn-lt"/>
                <a:cs typeface="+mn-lt"/>
              </a:rPr>
              <a:t>The</a:t>
            </a:r>
            <a:r>
              <a:rPr lang="en-US" sz="2000">
                <a:solidFill>
                  <a:schemeClr val="tx2">
                    <a:lumMod val="50000"/>
                  </a:schemeClr>
                </a:solidFill>
                <a:latin typeface="Calibri"/>
                <a:cs typeface="Calibri"/>
              </a:rPr>
              <a:t> work to be done should be visible in the drawings</a:t>
            </a:r>
          </a:p>
          <a:p>
            <a:endParaRPr lang="en-US" sz="2000">
              <a:solidFill>
                <a:schemeClr val="tx2">
                  <a:lumMod val="50000"/>
                </a:schemeClr>
              </a:solidFill>
              <a:latin typeface="Calibri"/>
              <a:ea typeface="Calibri"/>
              <a:cs typeface="Calibri"/>
            </a:endParaRPr>
          </a:p>
          <a:p>
            <a:r>
              <a:rPr lang="en-US" sz="2000">
                <a:solidFill>
                  <a:schemeClr val="tx2">
                    <a:lumMod val="50000"/>
                  </a:schemeClr>
                </a:solidFill>
                <a:latin typeface="Calibri"/>
                <a:ea typeface="Calibri"/>
                <a:cs typeface="Calibri"/>
              </a:rPr>
              <a:t>Scale and/or</a:t>
            </a:r>
          </a:p>
          <a:p>
            <a:r>
              <a:rPr lang="en-US" sz="2000">
                <a:solidFill>
                  <a:schemeClr val="tx2">
                    <a:lumMod val="50000"/>
                  </a:schemeClr>
                </a:solidFill>
                <a:latin typeface="Calibri"/>
                <a:ea typeface="Calibri"/>
                <a:cs typeface="Calibri"/>
              </a:rPr>
              <a:t>Measurements</a:t>
            </a:r>
          </a:p>
          <a:p>
            <a:r>
              <a:rPr lang="en-US" sz="2000">
                <a:solidFill>
                  <a:schemeClr val="tx2">
                    <a:lumMod val="50000"/>
                  </a:schemeClr>
                </a:solidFill>
                <a:latin typeface="Calibri"/>
                <a:ea typeface="Calibri"/>
                <a:cs typeface="Calibri"/>
              </a:rPr>
              <a:t>Important</a:t>
            </a:r>
            <a:endParaRPr lang="en-US">
              <a:solidFill>
                <a:schemeClr val="tx2">
                  <a:lumMod val="50000"/>
                </a:schemeClr>
              </a:solidFill>
              <a:latin typeface="Calibri"/>
              <a:ea typeface="Calibri"/>
              <a:cs typeface="Calibri"/>
            </a:endParaRPr>
          </a:p>
          <a:p>
            <a:endParaRPr lang="en-US" sz="2000">
              <a:solidFill>
                <a:schemeClr val="tx2">
                  <a:lumMod val="50000"/>
                </a:schemeClr>
              </a:solidFill>
              <a:ea typeface="Calibri"/>
              <a:cs typeface="Calibri"/>
            </a:endParaRPr>
          </a:p>
          <a:p>
            <a:r>
              <a:rPr lang="en-US" sz="2000" b="1">
                <a:solidFill>
                  <a:schemeClr val="tx2">
                    <a:lumMod val="50000"/>
                  </a:schemeClr>
                </a:solidFill>
                <a:ea typeface="Calibri"/>
                <a:cs typeface="Calibri"/>
              </a:rPr>
              <a:t>Every project </a:t>
            </a:r>
            <a:endParaRPr lang="en-US" b="1">
              <a:solidFill>
                <a:schemeClr val="tx2">
                  <a:lumMod val="50000"/>
                </a:schemeClr>
              </a:solidFill>
              <a:ea typeface="Calibri"/>
              <a:cs typeface="Calibri"/>
            </a:endParaRPr>
          </a:p>
          <a:p>
            <a:r>
              <a:rPr lang="en-US" sz="2000" b="1">
                <a:solidFill>
                  <a:schemeClr val="tx2">
                    <a:lumMod val="50000"/>
                  </a:schemeClr>
                </a:solidFill>
                <a:ea typeface="Calibri"/>
                <a:cs typeface="Calibri"/>
              </a:rPr>
              <a:t>is different</a:t>
            </a:r>
            <a:endParaRPr lang="en-US" b="1">
              <a:solidFill>
                <a:schemeClr val="tx2">
                  <a:lumMod val="50000"/>
                </a:schemeClr>
              </a:solidFill>
              <a:ea typeface="Calibri"/>
              <a:cs typeface="Calibri"/>
            </a:endParaRPr>
          </a:p>
        </p:txBody>
      </p:sp>
      <p:cxnSp>
        <p:nvCxnSpPr>
          <p:cNvPr id="13" name="Straight Connector 12">
            <a:extLst>
              <a:ext uri="{FF2B5EF4-FFF2-40B4-BE49-F238E27FC236}">
                <a16:creationId xmlns:a16="http://schemas.microsoft.com/office/drawing/2014/main" id="{626D4120-F290-64CE-21F0-A3B345555A53}"/>
              </a:ext>
            </a:extLst>
          </p:cNvPr>
          <p:cNvCxnSpPr>
            <a:cxnSpLocks/>
          </p:cNvCxnSpPr>
          <p:nvPr/>
        </p:nvCxnSpPr>
        <p:spPr>
          <a:xfrm>
            <a:off x="576807" y="1347498"/>
            <a:ext cx="1637621" cy="9769"/>
          </a:xfrm>
          <a:prstGeom prst="line">
            <a:avLst/>
          </a:prstGeom>
          <a:ln w="57150">
            <a:solidFill>
              <a:srgbClr val="7030A0"/>
            </a:solidFill>
          </a:ln>
        </p:spPr>
        <p:style>
          <a:lnRef idx="1">
            <a:schemeClr val="accent1"/>
          </a:lnRef>
          <a:fillRef idx="0">
            <a:schemeClr val="accent1"/>
          </a:fillRef>
          <a:effectRef idx="0">
            <a:schemeClr val="accent1"/>
          </a:effectRef>
          <a:fontRef idx="minor">
            <a:schemeClr val="tx1"/>
          </a:fontRef>
        </p:style>
      </p:cxnSp>
      <p:pic>
        <p:nvPicPr>
          <p:cNvPr id="15" name="Picture 15" descr="Diagram, schematic&#10;&#10;Description automatically generated">
            <a:extLst>
              <a:ext uri="{FF2B5EF4-FFF2-40B4-BE49-F238E27FC236}">
                <a16:creationId xmlns:a16="http://schemas.microsoft.com/office/drawing/2014/main" id="{8432FE28-D019-DA01-6C1F-9AF0ACDB659C}"/>
              </a:ext>
            </a:extLst>
          </p:cNvPr>
          <p:cNvPicPr>
            <a:picLocks noChangeAspect="1"/>
          </p:cNvPicPr>
          <p:nvPr/>
        </p:nvPicPr>
        <p:blipFill>
          <a:blip r:embed="rId3"/>
          <a:stretch>
            <a:fillRect/>
          </a:stretch>
        </p:blipFill>
        <p:spPr>
          <a:xfrm>
            <a:off x="2760785" y="3663"/>
            <a:ext cx="9435123" cy="6850673"/>
          </a:xfrm>
          <a:prstGeom prst="rect">
            <a:avLst/>
          </a:prstGeom>
        </p:spPr>
      </p:pic>
    </p:spTree>
    <p:extLst>
      <p:ext uri="{BB962C8B-B14F-4D97-AF65-F5344CB8AC3E}">
        <p14:creationId xmlns:p14="http://schemas.microsoft.com/office/powerpoint/2010/main" val="13278188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878B386-BD06-4792-8E36-727E80F0745C}"/>
              </a:ext>
            </a:extLst>
          </p:cNvPr>
          <p:cNvSpPr/>
          <p:nvPr/>
        </p:nvSpPr>
        <p:spPr>
          <a:xfrm>
            <a:off x="361568" y="6268014"/>
            <a:ext cx="11384547" cy="4571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a:extLst>
              <a:ext uri="{FF2B5EF4-FFF2-40B4-BE49-F238E27FC236}">
                <a16:creationId xmlns:a16="http://schemas.microsoft.com/office/drawing/2014/main" id="{6C312A84-746E-4E3C-8194-7C84141A1680}"/>
              </a:ext>
            </a:extLst>
          </p:cNvPr>
          <p:cNvSpPr/>
          <p:nvPr/>
        </p:nvSpPr>
        <p:spPr>
          <a:xfrm>
            <a:off x="361569" y="6268013"/>
            <a:ext cx="2714445" cy="27081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0CA72CF4-815B-4CCC-A42D-98C638B80174}"/>
              </a:ext>
            </a:extLst>
          </p:cNvPr>
          <p:cNvSpPr txBox="1"/>
          <p:nvPr/>
        </p:nvSpPr>
        <p:spPr>
          <a:xfrm>
            <a:off x="1846054" y="6268012"/>
            <a:ext cx="1500996" cy="307777"/>
          </a:xfrm>
          <a:prstGeom prst="rect">
            <a:avLst/>
          </a:prstGeom>
          <a:noFill/>
        </p:spPr>
        <p:txBody>
          <a:bodyPr wrap="square" rtlCol="0">
            <a:spAutoFit/>
          </a:bodyPr>
          <a:lstStyle/>
          <a:p>
            <a:r>
              <a:rPr lang="en-GB" sz="1400">
                <a:solidFill>
                  <a:schemeClr val="bg1"/>
                </a:solidFill>
                <a:latin typeface="Let's Create Cd" panose="020B0806020203020204" pitchFamily="34" charset="0"/>
              </a:rPr>
              <a:t>#LetsCreate</a:t>
            </a:r>
          </a:p>
        </p:txBody>
      </p:sp>
      <p:pic>
        <p:nvPicPr>
          <p:cNvPr id="9" name="Picture 8" descr="Shape, circle&#10;&#10;Description automatically generated">
            <a:extLst>
              <a:ext uri="{FF2B5EF4-FFF2-40B4-BE49-F238E27FC236}">
                <a16:creationId xmlns:a16="http://schemas.microsoft.com/office/drawing/2014/main" id="{F95848F2-F071-4789-8D86-1A2EBE72FEDE}"/>
              </a:ext>
            </a:extLst>
          </p:cNvPr>
          <p:cNvPicPr>
            <a:picLocks noChangeAspect="1"/>
          </p:cNvPicPr>
          <p:nvPr/>
        </p:nvPicPr>
        <p:blipFill>
          <a:blip r:embed="rId4">
            <a:biLevel thresh="25000"/>
            <a:extLst>
              <a:ext uri="{28A0092B-C50C-407E-A947-70E740481C1C}">
                <a14:useLocalDpi xmlns:a14="http://schemas.microsoft.com/office/drawing/2010/main" val="0"/>
              </a:ext>
            </a:extLst>
          </a:blip>
          <a:stretch>
            <a:fillRect/>
          </a:stretch>
        </p:blipFill>
        <p:spPr>
          <a:xfrm>
            <a:off x="361567" y="6268012"/>
            <a:ext cx="276788" cy="276788"/>
          </a:xfrm>
          <a:prstGeom prst="rect">
            <a:avLst/>
          </a:prstGeom>
        </p:spPr>
      </p:pic>
      <p:sp>
        <p:nvSpPr>
          <p:cNvPr id="14" name="TextBox 13">
            <a:extLst>
              <a:ext uri="{FF2B5EF4-FFF2-40B4-BE49-F238E27FC236}">
                <a16:creationId xmlns:a16="http://schemas.microsoft.com/office/drawing/2014/main" id="{27B62A10-807A-4048-A296-D0FBB55EA58B}"/>
              </a:ext>
            </a:extLst>
          </p:cNvPr>
          <p:cNvSpPr txBox="1"/>
          <p:nvPr/>
        </p:nvSpPr>
        <p:spPr>
          <a:xfrm>
            <a:off x="6530556" y="6036947"/>
            <a:ext cx="3106473" cy="215444"/>
          </a:xfrm>
          <a:prstGeom prst="rect">
            <a:avLst/>
          </a:prstGeom>
          <a:noFill/>
        </p:spPr>
        <p:txBody>
          <a:bodyPr wrap="square" rtlCol="0">
            <a:spAutoFit/>
          </a:bodyPr>
          <a:lstStyle/>
          <a:p>
            <a:r>
              <a:rPr lang="en-GB" sz="800">
                <a:solidFill>
                  <a:schemeClr val="bg1"/>
                </a:solidFill>
                <a:latin typeface="Arial" panose="020B0604020202020204" pitchFamily="34" charset="0"/>
                <a:cs typeface="Arial" panose="020B0604020202020204" pitchFamily="34" charset="0"/>
              </a:rPr>
              <a:t>Almeida – This Isn’t (A True Story) © Ali Wright</a:t>
            </a:r>
          </a:p>
        </p:txBody>
      </p:sp>
      <p:sp>
        <p:nvSpPr>
          <p:cNvPr id="17" name="TextBox 16">
            <a:extLst>
              <a:ext uri="{FF2B5EF4-FFF2-40B4-BE49-F238E27FC236}">
                <a16:creationId xmlns:a16="http://schemas.microsoft.com/office/drawing/2014/main" id="{024F88A1-4857-4FF8-BFCD-39C31D281447}"/>
              </a:ext>
            </a:extLst>
          </p:cNvPr>
          <p:cNvSpPr txBox="1"/>
          <p:nvPr/>
        </p:nvSpPr>
        <p:spPr>
          <a:xfrm>
            <a:off x="329129" y="6016950"/>
            <a:ext cx="5493769" cy="215444"/>
          </a:xfrm>
          <a:prstGeom prst="rect">
            <a:avLst/>
          </a:prstGeom>
          <a:noFill/>
        </p:spPr>
        <p:txBody>
          <a:bodyPr wrap="square" rtlCol="0">
            <a:spAutoFit/>
          </a:bodyPr>
          <a:lstStyle/>
          <a:p>
            <a:r>
              <a:rPr lang="en-GB" sz="800">
                <a:solidFill>
                  <a:schemeClr val="bg1"/>
                </a:solidFill>
                <a:latin typeface="Arial" panose="020B0604020202020204" pitchFamily="34" charset="0"/>
                <a:cs typeface="Arial" panose="020B0604020202020204" pitchFamily="34" charset="0"/>
              </a:rPr>
              <a:t>© Yorkshire Festival</a:t>
            </a:r>
          </a:p>
        </p:txBody>
      </p:sp>
      <p:sp>
        <p:nvSpPr>
          <p:cNvPr id="7" name="TextBox 6">
            <a:extLst>
              <a:ext uri="{FF2B5EF4-FFF2-40B4-BE49-F238E27FC236}">
                <a16:creationId xmlns:a16="http://schemas.microsoft.com/office/drawing/2014/main" id="{865B0B74-1517-1FEC-38DD-AEEEA5F7ECF1}"/>
              </a:ext>
            </a:extLst>
          </p:cNvPr>
          <p:cNvSpPr txBox="1"/>
          <p:nvPr/>
        </p:nvSpPr>
        <p:spPr>
          <a:xfrm>
            <a:off x="379192" y="209854"/>
            <a:ext cx="5799411" cy="3170099"/>
          </a:xfrm>
          <a:prstGeom prst="rect">
            <a:avLst/>
          </a:prstGeom>
          <a:noFill/>
        </p:spPr>
        <p:txBody>
          <a:bodyPr wrap="square" lIns="91440" tIns="45720" rIns="91440" bIns="45720" rtlCol="0" anchor="t">
            <a:spAutoFit/>
          </a:bodyPr>
          <a:lstStyle/>
          <a:p>
            <a:r>
              <a:rPr lang="en-GB" sz="2800" b="1">
                <a:latin typeface="Arial"/>
                <a:cs typeface="Arial"/>
              </a:rPr>
              <a:t>Inclusivity and relevance statement</a:t>
            </a:r>
          </a:p>
          <a:p>
            <a:endParaRPr lang="en-GB" sz="3200" b="1">
              <a:ea typeface="+mn-lt"/>
              <a:cs typeface="+mn-lt"/>
            </a:endParaRPr>
          </a:p>
          <a:p>
            <a:endParaRPr lang="en-GB" sz="3200" b="1">
              <a:ea typeface="+mn-lt"/>
              <a:cs typeface="+mn-lt"/>
            </a:endParaRPr>
          </a:p>
          <a:p>
            <a:pPr algn="l" rtl="0" fontAlgn="base"/>
            <a:r>
              <a:rPr lang="en-US" sz="2800" b="0" i="0">
                <a:effectLst/>
                <a:latin typeface="Arial" panose="020B0604020202020204" pitchFamily="34" charset="0"/>
              </a:rPr>
              <a:t>​</a:t>
            </a:r>
            <a:endParaRPr lang="en-US" sz="3600" b="0" i="0">
              <a:effectLst/>
              <a:latin typeface="Segoe UI" panose="020B0502040204020203" pitchFamily="34" charset="0"/>
            </a:endParaRPr>
          </a:p>
          <a:p>
            <a:pPr algn="l" rtl="0" fontAlgn="base"/>
            <a:r>
              <a:rPr lang="en-GB" sz="2800" b="0" i="0">
                <a:effectLst/>
                <a:latin typeface="Arial" panose="020B0604020202020204" pitchFamily="34" charset="0"/>
              </a:rPr>
              <a:t>​</a:t>
            </a:r>
            <a:endParaRPr lang="en-GB" sz="3600" b="0" i="0">
              <a:effectLst/>
              <a:latin typeface="Segoe UI" panose="020B0502040204020203" pitchFamily="34" charset="0"/>
            </a:endParaRPr>
          </a:p>
          <a:p>
            <a:pPr lvl="1"/>
            <a:endParaRPr lang="en-GB" sz="2400" b="1">
              <a:cs typeface="Arial"/>
            </a:endParaRPr>
          </a:p>
        </p:txBody>
      </p:sp>
      <p:cxnSp>
        <p:nvCxnSpPr>
          <p:cNvPr id="5" name="Straight Connector 4">
            <a:extLst>
              <a:ext uri="{FF2B5EF4-FFF2-40B4-BE49-F238E27FC236}">
                <a16:creationId xmlns:a16="http://schemas.microsoft.com/office/drawing/2014/main" id="{F41AC4A2-B6C7-2C2E-23E4-FCB85C9FEC9F}"/>
              </a:ext>
            </a:extLst>
          </p:cNvPr>
          <p:cNvCxnSpPr>
            <a:cxnSpLocks/>
          </p:cNvCxnSpPr>
          <p:nvPr/>
        </p:nvCxnSpPr>
        <p:spPr>
          <a:xfrm flipV="1">
            <a:off x="373192" y="1231517"/>
            <a:ext cx="5593840" cy="18000"/>
          </a:xfrm>
          <a:prstGeom prst="line">
            <a:avLst/>
          </a:prstGeom>
          <a:ln w="57150">
            <a:solidFill>
              <a:srgbClr val="7030A0"/>
            </a:solidFill>
          </a:ln>
        </p:spPr>
        <p:style>
          <a:lnRef idx="1">
            <a:schemeClr val="accent1"/>
          </a:lnRef>
          <a:fillRef idx="0">
            <a:schemeClr val="accent1"/>
          </a:fillRef>
          <a:effectRef idx="0">
            <a:schemeClr val="accent1"/>
          </a:effectRef>
          <a:fontRef idx="minor">
            <a:schemeClr val="tx1"/>
          </a:fontRef>
        </p:style>
      </p:cxnSp>
      <p:pic>
        <p:nvPicPr>
          <p:cNvPr id="6" name="Picture 7" descr="A picture containing person, person, bell, indoor&#10;&#10;Description automatically generated">
            <a:extLst>
              <a:ext uri="{FF2B5EF4-FFF2-40B4-BE49-F238E27FC236}">
                <a16:creationId xmlns:a16="http://schemas.microsoft.com/office/drawing/2014/main" id="{4153858B-5A46-88B8-F18E-443E7405A0FC}"/>
              </a:ext>
            </a:extLst>
          </p:cNvPr>
          <p:cNvPicPr>
            <a:picLocks noChangeAspect="1"/>
          </p:cNvPicPr>
          <p:nvPr/>
        </p:nvPicPr>
        <p:blipFill rotWithShape="1">
          <a:blip r:embed="rId5"/>
          <a:srcRect l="32422" r="8577" b="-260"/>
          <a:stretch/>
        </p:blipFill>
        <p:spPr>
          <a:xfrm>
            <a:off x="6464400" y="306140"/>
            <a:ext cx="5280712" cy="5974776"/>
          </a:xfrm>
          <a:prstGeom prst="rect">
            <a:avLst/>
          </a:prstGeom>
        </p:spPr>
      </p:pic>
      <p:sp>
        <p:nvSpPr>
          <p:cNvPr id="8" name="TextBox 7">
            <a:extLst>
              <a:ext uri="{FF2B5EF4-FFF2-40B4-BE49-F238E27FC236}">
                <a16:creationId xmlns:a16="http://schemas.microsoft.com/office/drawing/2014/main" id="{47207763-F87F-5D9B-7969-EA88F0B94427}"/>
              </a:ext>
            </a:extLst>
          </p:cNvPr>
          <p:cNvSpPr txBox="1"/>
          <p:nvPr/>
        </p:nvSpPr>
        <p:spPr>
          <a:xfrm>
            <a:off x="6415780" y="6038043"/>
            <a:ext cx="4537582" cy="5078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800">
                <a:solidFill>
                  <a:schemeClr val="bg1"/>
                </a:solidFill>
              </a:rPr>
              <a:t>SS Great Britain - Being Brunel  Photo © Adam Gasson &amp; Lottie Morris</a:t>
            </a:r>
            <a:endParaRPr lang="en-GB" sz="800">
              <a:solidFill>
                <a:schemeClr val="bg1"/>
              </a:solidFill>
              <a:cs typeface="Calibri"/>
            </a:endParaRPr>
          </a:p>
          <a:p>
            <a:pPr algn="l"/>
            <a:endParaRPr lang="en-GB">
              <a:solidFill>
                <a:schemeClr val="bg1"/>
              </a:solidFill>
              <a:cs typeface="Calibri"/>
            </a:endParaRPr>
          </a:p>
        </p:txBody>
      </p:sp>
      <p:graphicFrame>
        <p:nvGraphicFramePr>
          <p:cNvPr id="11" name="Diagram 10">
            <a:extLst>
              <a:ext uri="{FF2B5EF4-FFF2-40B4-BE49-F238E27FC236}">
                <a16:creationId xmlns:a16="http://schemas.microsoft.com/office/drawing/2014/main" id="{378FB2A6-8D0F-2156-EBAE-ADF4C2F70B39}"/>
              </a:ext>
            </a:extLst>
          </p:cNvPr>
          <p:cNvGraphicFramePr/>
          <p:nvPr>
            <p:extLst>
              <p:ext uri="{D42A27DB-BD31-4B8C-83A1-F6EECF244321}">
                <p14:modId xmlns:p14="http://schemas.microsoft.com/office/powerpoint/2010/main" val="747579909"/>
              </p:ext>
            </p:extLst>
          </p:nvPr>
        </p:nvGraphicFramePr>
        <p:xfrm>
          <a:off x="766371" y="1381294"/>
          <a:ext cx="5200661" cy="4743378"/>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867880297"/>
      </p:ext>
    </p:extLst>
  </p:cSld>
  <p:clrMapOvr>
    <a:masterClrMapping/>
  </p:clrMapOvr>
  <p:extLst>
    <p:ext uri="{6950BFC3-D8DA-4A85-94F7-54DA5524770B}">
      <p188:commentRel xmlns:p188="http://schemas.microsoft.com/office/powerpoint/2018/8/main" r:id="rId3"/>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878B386-BD06-4792-8E36-727E80F0745C}"/>
              </a:ext>
            </a:extLst>
          </p:cNvPr>
          <p:cNvSpPr/>
          <p:nvPr/>
        </p:nvSpPr>
        <p:spPr>
          <a:xfrm>
            <a:off x="361568" y="6268014"/>
            <a:ext cx="11384547" cy="4571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a:extLst>
              <a:ext uri="{FF2B5EF4-FFF2-40B4-BE49-F238E27FC236}">
                <a16:creationId xmlns:a16="http://schemas.microsoft.com/office/drawing/2014/main" id="{6C312A84-746E-4E3C-8194-7C84141A1680}"/>
              </a:ext>
            </a:extLst>
          </p:cNvPr>
          <p:cNvSpPr/>
          <p:nvPr/>
        </p:nvSpPr>
        <p:spPr>
          <a:xfrm>
            <a:off x="361569" y="6268013"/>
            <a:ext cx="2714445" cy="27081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0CA72CF4-815B-4CCC-A42D-98C638B80174}"/>
              </a:ext>
            </a:extLst>
          </p:cNvPr>
          <p:cNvSpPr txBox="1"/>
          <p:nvPr/>
        </p:nvSpPr>
        <p:spPr>
          <a:xfrm>
            <a:off x="1846054" y="6268012"/>
            <a:ext cx="1500996" cy="307777"/>
          </a:xfrm>
          <a:prstGeom prst="rect">
            <a:avLst/>
          </a:prstGeom>
          <a:noFill/>
        </p:spPr>
        <p:txBody>
          <a:bodyPr wrap="square" rtlCol="0">
            <a:spAutoFit/>
          </a:bodyPr>
          <a:lstStyle/>
          <a:p>
            <a:r>
              <a:rPr lang="en-GB" sz="1400">
                <a:solidFill>
                  <a:schemeClr val="bg1"/>
                </a:solidFill>
                <a:latin typeface="Let's Create Cd" panose="020B0806020203020204" pitchFamily="34" charset="0"/>
              </a:rPr>
              <a:t>#LetsCreate</a:t>
            </a:r>
          </a:p>
        </p:txBody>
      </p:sp>
      <p:pic>
        <p:nvPicPr>
          <p:cNvPr id="9" name="Picture 8" descr="Shape, circle&#10;&#10;Description automatically generated">
            <a:extLst>
              <a:ext uri="{FF2B5EF4-FFF2-40B4-BE49-F238E27FC236}">
                <a16:creationId xmlns:a16="http://schemas.microsoft.com/office/drawing/2014/main" id="{F95848F2-F071-4789-8D86-1A2EBE72FEDE}"/>
              </a:ext>
            </a:extLst>
          </p:cNvPr>
          <p:cNvPicPr>
            <a:picLocks noChangeAspect="1"/>
          </p:cNvPicPr>
          <p:nvPr/>
        </p:nvPicPr>
        <p:blipFill>
          <a:blip r:embed="rId3">
            <a:biLevel thresh="25000"/>
            <a:extLst>
              <a:ext uri="{28A0092B-C50C-407E-A947-70E740481C1C}">
                <a14:useLocalDpi xmlns:a14="http://schemas.microsoft.com/office/drawing/2010/main" val="0"/>
              </a:ext>
            </a:extLst>
          </a:blip>
          <a:stretch>
            <a:fillRect/>
          </a:stretch>
        </p:blipFill>
        <p:spPr>
          <a:xfrm>
            <a:off x="361567" y="6268012"/>
            <a:ext cx="276788" cy="276788"/>
          </a:xfrm>
          <a:prstGeom prst="rect">
            <a:avLst/>
          </a:prstGeom>
        </p:spPr>
      </p:pic>
      <p:sp>
        <p:nvSpPr>
          <p:cNvPr id="14" name="TextBox 13">
            <a:extLst>
              <a:ext uri="{FF2B5EF4-FFF2-40B4-BE49-F238E27FC236}">
                <a16:creationId xmlns:a16="http://schemas.microsoft.com/office/drawing/2014/main" id="{27B62A10-807A-4048-A296-D0FBB55EA58B}"/>
              </a:ext>
            </a:extLst>
          </p:cNvPr>
          <p:cNvSpPr txBox="1"/>
          <p:nvPr/>
        </p:nvSpPr>
        <p:spPr>
          <a:xfrm>
            <a:off x="6530556" y="6036947"/>
            <a:ext cx="3106473" cy="215444"/>
          </a:xfrm>
          <a:prstGeom prst="rect">
            <a:avLst/>
          </a:prstGeom>
          <a:noFill/>
        </p:spPr>
        <p:txBody>
          <a:bodyPr wrap="square" rtlCol="0">
            <a:spAutoFit/>
          </a:bodyPr>
          <a:lstStyle/>
          <a:p>
            <a:r>
              <a:rPr lang="en-GB" sz="800">
                <a:solidFill>
                  <a:schemeClr val="bg1"/>
                </a:solidFill>
                <a:latin typeface="Arial" panose="020B0604020202020204" pitchFamily="34" charset="0"/>
                <a:cs typeface="Arial" panose="020B0604020202020204" pitchFamily="34" charset="0"/>
              </a:rPr>
              <a:t>Almeida – This Isn’t (A True Story) © Ali Wright</a:t>
            </a:r>
          </a:p>
        </p:txBody>
      </p:sp>
      <p:sp>
        <p:nvSpPr>
          <p:cNvPr id="17" name="TextBox 16">
            <a:extLst>
              <a:ext uri="{FF2B5EF4-FFF2-40B4-BE49-F238E27FC236}">
                <a16:creationId xmlns:a16="http://schemas.microsoft.com/office/drawing/2014/main" id="{024F88A1-4857-4FF8-BFCD-39C31D281447}"/>
              </a:ext>
            </a:extLst>
          </p:cNvPr>
          <p:cNvSpPr txBox="1"/>
          <p:nvPr/>
        </p:nvSpPr>
        <p:spPr>
          <a:xfrm>
            <a:off x="329129" y="6016950"/>
            <a:ext cx="5493769" cy="215444"/>
          </a:xfrm>
          <a:prstGeom prst="rect">
            <a:avLst/>
          </a:prstGeom>
          <a:noFill/>
        </p:spPr>
        <p:txBody>
          <a:bodyPr wrap="square" rtlCol="0">
            <a:spAutoFit/>
          </a:bodyPr>
          <a:lstStyle/>
          <a:p>
            <a:r>
              <a:rPr lang="en-GB" sz="800">
                <a:solidFill>
                  <a:schemeClr val="bg1"/>
                </a:solidFill>
                <a:latin typeface="Arial" panose="020B0604020202020204" pitchFamily="34" charset="0"/>
                <a:cs typeface="Arial" panose="020B0604020202020204" pitchFamily="34" charset="0"/>
              </a:rPr>
              <a:t>© Yorkshire Festival</a:t>
            </a:r>
          </a:p>
        </p:txBody>
      </p:sp>
      <p:sp>
        <p:nvSpPr>
          <p:cNvPr id="7" name="TextBox 6">
            <a:extLst>
              <a:ext uri="{FF2B5EF4-FFF2-40B4-BE49-F238E27FC236}">
                <a16:creationId xmlns:a16="http://schemas.microsoft.com/office/drawing/2014/main" id="{865B0B74-1517-1FEC-38DD-AEEEA5F7ECF1}"/>
              </a:ext>
            </a:extLst>
          </p:cNvPr>
          <p:cNvSpPr txBox="1"/>
          <p:nvPr/>
        </p:nvSpPr>
        <p:spPr>
          <a:xfrm>
            <a:off x="391192" y="246140"/>
            <a:ext cx="10863411" cy="2800767"/>
          </a:xfrm>
          <a:prstGeom prst="rect">
            <a:avLst/>
          </a:prstGeom>
          <a:noFill/>
        </p:spPr>
        <p:txBody>
          <a:bodyPr wrap="square" lIns="91440" tIns="45720" rIns="91440" bIns="45720" rtlCol="0" anchor="t">
            <a:spAutoFit/>
          </a:bodyPr>
          <a:lstStyle/>
          <a:p>
            <a:r>
              <a:rPr lang="en-GB" sz="3200" b="1">
                <a:latin typeface="Arial"/>
                <a:cs typeface="Arial"/>
              </a:rPr>
              <a:t>Procurement method statement</a:t>
            </a:r>
          </a:p>
          <a:p>
            <a:endParaRPr lang="en-GB" sz="3200" b="1">
              <a:ea typeface="+mn-lt"/>
              <a:cs typeface="+mn-lt"/>
            </a:endParaRPr>
          </a:p>
          <a:p>
            <a:endParaRPr lang="en-GB" sz="3200" b="1">
              <a:ea typeface="+mn-lt"/>
              <a:cs typeface="+mn-lt"/>
            </a:endParaRPr>
          </a:p>
          <a:p>
            <a:pPr algn="l" rtl="0" fontAlgn="base"/>
            <a:r>
              <a:rPr lang="en-GB" sz="2800" b="1" i="0" u="none" strike="noStrike">
                <a:effectLst/>
                <a:latin typeface="Arial" panose="020B0604020202020204" pitchFamily="34" charset="0"/>
              </a:rPr>
              <a:t>Statement of how goods and services will be procured</a:t>
            </a:r>
            <a:r>
              <a:rPr lang="en-US" sz="2800" b="0" i="0">
                <a:effectLst/>
                <a:latin typeface="Arial" panose="020B0604020202020204" pitchFamily="34" charset="0"/>
              </a:rPr>
              <a:t>​</a:t>
            </a:r>
            <a:endParaRPr lang="en-US" sz="3600" b="0" i="0">
              <a:effectLst/>
              <a:latin typeface="Segoe UI" panose="020B0502040204020203" pitchFamily="34" charset="0"/>
            </a:endParaRPr>
          </a:p>
          <a:p>
            <a:pPr algn="l" rtl="0" fontAlgn="base"/>
            <a:r>
              <a:rPr lang="en-GB" sz="2800" b="0" i="0">
                <a:effectLst/>
                <a:latin typeface="Arial" panose="020B0604020202020204" pitchFamily="34" charset="0"/>
              </a:rPr>
              <a:t>​</a:t>
            </a:r>
            <a:endParaRPr lang="en-GB" sz="3600" b="0" i="0">
              <a:effectLst/>
              <a:latin typeface="Segoe UI" panose="020B0502040204020203" pitchFamily="34" charset="0"/>
            </a:endParaRPr>
          </a:p>
          <a:p>
            <a:pPr lvl="1"/>
            <a:endParaRPr lang="en-GB" sz="2400" b="1">
              <a:cs typeface="Arial"/>
            </a:endParaRPr>
          </a:p>
        </p:txBody>
      </p:sp>
      <p:cxnSp>
        <p:nvCxnSpPr>
          <p:cNvPr id="5" name="Straight Connector 4">
            <a:extLst>
              <a:ext uri="{FF2B5EF4-FFF2-40B4-BE49-F238E27FC236}">
                <a16:creationId xmlns:a16="http://schemas.microsoft.com/office/drawing/2014/main" id="{F41AC4A2-B6C7-2C2E-23E4-FCB85C9FEC9F}"/>
              </a:ext>
            </a:extLst>
          </p:cNvPr>
          <p:cNvCxnSpPr>
            <a:cxnSpLocks/>
          </p:cNvCxnSpPr>
          <p:nvPr/>
        </p:nvCxnSpPr>
        <p:spPr>
          <a:xfrm>
            <a:off x="391192" y="1081517"/>
            <a:ext cx="6895840" cy="0"/>
          </a:xfrm>
          <a:prstGeom prst="line">
            <a:avLst/>
          </a:prstGeom>
          <a:ln w="57150">
            <a:solidFill>
              <a:srgbClr val="7030A0"/>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EEC331-376E-3552-3005-3F6DFA171965}"/>
              </a:ext>
            </a:extLst>
          </p:cNvPr>
          <p:cNvSpPr txBox="1"/>
          <p:nvPr/>
        </p:nvSpPr>
        <p:spPr>
          <a:xfrm>
            <a:off x="391192" y="2754923"/>
            <a:ext cx="10734008" cy="923330"/>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GB" sz="1800" b="0" i="1" u="none" strike="noStrike" baseline="0">
                <a:solidFill>
                  <a:srgbClr val="000000"/>
                </a:solidFill>
                <a:latin typeface="Arial" panose="020B0604020202020204" pitchFamily="34" charset="0"/>
                <a:cs typeface="Arial" panose="020B0604020202020204" pitchFamily="34" charset="0"/>
              </a:rPr>
              <a:t>It is a condition of our standard terms and conditions for </a:t>
            </a:r>
            <a:r>
              <a:rPr lang="en-GB" sz="1800" b="0" i="1" u="sng" strike="noStrike" baseline="0">
                <a:solidFill>
                  <a:srgbClr val="000000"/>
                </a:solidFill>
                <a:latin typeface="Arial" panose="020B0604020202020204" pitchFamily="34" charset="0"/>
                <a:cs typeface="Arial" panose="020B0604020202020204" pitchFamily="34" charset="0"/>
              </a:rPr>
              <a:t>MEND </a:t>
            </a:r>
            <a:r>
              <a:rPr lang="en-GB" sz="1800" b="0" i="1" u="none" strike="noStrike" baseline="0">
                <a:solidFill>
                  <a:srgbClr val="000000"/>
                </a:solidFill>
                <a:latin typeface="Arial" panose="020B0604020202020204" pitchFamily="34" charset="0"/>
                <a:cs typeface="Arial" panose="020B0604020202020204" pitchFamily="34" charset="0"/>
              </a:rPr>
              <a:t>that you seek competitive tenders for all contracts in excess of £10,000 (excluding VAT) and show that you have selected the option which provides value for money. </a:t>
            </a:r>
            <a:endParaRPr lang="en-GB" i="1">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403872DD-A346-B0CA-6646-B58B24891591}"/>
              </a:ext>
            </a:extLst>
          </p:cNvPr>
          <p:cNvSpPr txBox="1"/>
          <p:nvPr/>
        </p:nvSpPr>
        <p:spPr>
          <a:xfrm>
            <a:off x="361567" y="4032738"/>
            <a:ext cx="10763633" cy="646331"/>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en-GB" sz="1800" b="0" i="1" u="none" strike="noStrike" baseline="0">
                <a:solidFill>
                  <a:srgbClr val="000000"/>
                </a:solidFill>
                <a:latin typeface="Arial" panose="020B0604020202020204" pitchFamily="34" charset="0"/>
                <a:ea typeface="UD Digi Kyokasho NP-R" panose="020B0400000000000000" pitchFamily="18" charset="-128"/>
                <a:cs typeface="Arial" panose="020B0604020202020204" pitchFamily="34" charset="0"/>
              </a:rPr>
              <a:t>You should also be aware that if the total value of your procurement meets or exceeds certain threshold values, then your procurement may be subject to the Public Contracts Regulations 2015 (PCR).</a:t>
            </a:r>
            <a:endParaRPr lang="en-GB" i="1">
              <a:latin typeface="Arial" panose="020B0604020202020204" pitchFamily="34" charset="0"/>
              <a:ea typeface="UD Digi Kyokasho NP-R" panose="020B0400000000000000" pitchFamily="18" charset="-128"/>
              <a:cs typeface="Arial" panose="020B0604020202020204" pitchFamily="34" charset="0"/>
            </a:endParaRPr>
          </a:p>
        </p:txBody>
      </p:sp>
      <p:sp>
        <p:nvSpPr>
          <p:cNvPr id="10" name="TextBox 9">
            <a:extLst>
              <a:ext uri="{FF2B5EF4-FFF2-40B4-BE49-F238E27FC236}">
                <a16:creationId xmlns:a16="http://schemas.microsoft.com/office/drawing/2014/main" id="{CE8456FC-DF42-11CC-15F3-8A7AC7222BD5}"/>
              </a:ext>
            </a:extLst>
          </p:cNvPr>
          <p:cNvSpPr txBox="1"/>
          <p:nvPr/>
        </p:nvSpPr>
        <p:spPr>
          <a:xfrm>
            <a:off x="361567" y="4901808"/>
            <a:ext cx="10734008" cy="369332"/>
          </a:xfrm>
          <a:prstGeom prst="rect">
            <a:avLst/>
          </a:prstGeom>
          <a:noFill/>
          <a:ln>
            <a:solidFill>
              <a:srgbClr val="C00000"/>
            </a:solidFill>
          </a:ln>
        </p:spPr>
        <p:txBody>
          <a:bodyPr wrap="square" rtlCol="0">
            <a:spAutoFit/>
          </a:bodyPr>
          <a:lstStyle/>
          <a:p>
            <a:r>
              <a:rPr lang="en-GB" b="1">
                <a:latin typeface="Arial" panose="020B0604020202020204" pitchFamily="34" charset="0"/>
                <a:cs typeface="Arial" panose="020B0604020202020204" pitchFamily="34" charset="0"/>
              </a:rPr>
              <a:t>Your statement should be specific to your MEND project</a:t>
            </a:r>
            <a:r>
              <a:rPr lang="en-GB"/>
              <a:t>.</a:t>
            </a:r>
          </a:p>
        </p:txBody>
      </p:sp>
      <p:pic>
        <p:nvPicPr>
          <p:cNvPr id="12" name="Graphic 11" descr="List with solid fill">
            <a:extLst>
              <a:ext uri="{FF2B5EF4-FFF2-40B4-BE49-F238E27FC236}">
                <a16:creationId xmlns:a16="http://schemas.microsoft.com/office/drawing/2014/main" id="{11F143E8-65A4-497B-89E8-B8E006FF1C4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765323" y="708777"/>
            <a:ext cx="1414799" cy="1414799"/>
          </a:xfrm>
          <a:prstGeom prst="rect">
            <a:avLst/>
          </a:prstGeom>
        </p:spPr>
      </p:pic>
    </p:spTree>
    <p:extLst>
      <p:ext uri="{BB962C8B-B14F-4D97-AF65-F5344CB8AC3E}">
        <p14:creationId xmlns:p14="http://schemas.microsoft.com/office/powerpoint/2010/main" val="28626661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878B386-BD06-4792-8E36-727E80F0745C}"/>
              </a:ext>
            </a:extLst>
          </p:cNvPr>
          <p:cNvSpPr/>
          <p:nvPr/>
        </p:nvSpPr>
        <p:spPr>
          <a:xfrm>
            <a:off x="361568" y="6268014"/>
            <a:ext cx="11384547" cy="4571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a:extLst>
              <a:ext uri="{FF2B5EF4-FFF2-40B4-BE49-F238E27FC236}">
                <a16:creationId xmlns:a16="http://schemas.microsoft.com/office/drawing/2014/main" id="{6C312A84-746E-4E3C-8194-7C84141A1680}"/>
              </a:ext>
            </a:extLst>
          </p:cNvPr>
          <p:cNvSpPr/>
          <p:nvPr/>
        </p:nvSpPr>
        <p:spPr>
          <a:xfrm>
            <a:off x="361569" y="6268013"/>
            <a:ext cx="2714445" cy="27081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0CA72CF4-815B-4CCC-A42D-98C638B80174}"/>
              </a:ext>
            </a:extLst>
          </p:cNvPr>
          <p:cNvSpPr txBox="1"/>
          <p:nvPr/>
        </p:nvSpPr>
        <p:spPr>
          <a:xfrm>
            <a:off x="1846054" y="6268012"/>
            <a:ext cx="1500996" cy="307777"/>
          </a:xfrm>
          <a:prstGeom prst="rect">
            <a:avLst/>
          </a:prstGeom>
          <a:noFill/>
        </p:spPr>
        <p:txBody>
          <a:bodyPr wrap="square" rtlCol="0">
            <a:spAutoFit/>
          </a:bodyPr>
          <a:lstStyle/>
          <a:p>
            <a:r>
              <a:rPr lang="en-GB" sz="1400">
                <a:solidFill>
                  <a:schemeClr val="bg1"/>
                </a:solidFill>
                <a:latin typeface="Let's Create Cd" panose="020B0806020203020204" pitchFamily="34" charset="0"/>
              </a:rPr>
              <a:t>#LetsCreate</a:t>
            </a:r>
          </a:p>
        </p:txBody>
      </p:sp>
      <p:pic>
        <p:nvPicPr>
          <p:cNvPr id="9" name="Picture 8" descr="Shape, circle&#10;&#10;Description automatically generated">
            <a:extLst>
              <a:ext uri="{FF2B5EF4-FFF2-40B4-BE49-F238E27FC236}">
                <a16:creationId xmlns:a16="http://schemas.microsoft.com/office/drawing/2014/main" id="{F95848F2-F071-4789-8D86-1A2EBE72FEDE}"/>
              </a:ext>
            </a:extLst>
          </p:cNvPr>
          <p:cNvPicPr>
            <a:picLocks noChangeAspect="1"/>
          </p:cNvPicPr>
          <p:nvPr/>
        </p:nvPicPr>
        <p:blipFill>
          <a:blip r:embed="rId3">
            <a:biLevel thresh="25000"/>
            <a:extLst>
              <a:ext uri="{28A0092B-C50C-407E-A947-70E740481C1C}">
                <a14:useLocalDpi xmlns:a14="http://schemas.microsoft.com/office/drawing/2010/main" val="0"/>
              </a:ext>
            </a:extLst>
          </a:blip>
          <a:stretch>
            <a:fillRect/>
          </a:stretch>
        </p:blipFill>
        <p:spPr>
          <a:xfrm>
            <a:off x="361567" y="6268012"/>
            <a:ext cx="276788" cy="276788"/>
          </a:xfrm>
          <a:prstGeom prst="rect">
            <a:avLst/>
          </a:prstGeom>
        </p:spPr>
      </p:pic>
      <p:sp>
        <p:nvSpPr>
          <p:cNvPr id="14" name="TextBox 13">
            <a:extLst>
              <a:ext uri="{FF2B5EF4-FFF2-40B4-BE49-F238E27FC236}">
                <a16:creationId xmlns:a16="http://schemas.microsoft.com/office/drawing/2014/main" id="{27B62A10-807A-4048-A296-D0FBB55EA58B}"/>
              </a:ext>
            </a:extLst>
          </p:cNvPr>
          <p:cNvSpPr txBox="1"/>
          <p:nvPr/>
        </p:nvSpPr>
        <p:spPr>
          <a:xfrm>
            <a:off x="6530556" y="6036947"/>
            <a:ext cx="3106473" cy="215444"/>
          </a:xfrm>
          <a:prstGeom prst="rect">
            <a:avLst/>
          </a:prstGeom>
          <a:noFill/>
        </p:spPr>
        <p:txBody>
          <a:bodyPr wrap="square" rtlCol="0">
            <a:spAutoFit/>
          </a:bodyPr>
          <a:lstStyle/>
          <a:p>
            <a:r>
              <a:rPr lang="en-GB" sz="800">
                <a:solidFill>
                  <a:schemeClr val="bg1"/>
                </a:solidFill>
                <a:latin typeface="Arial" panose="020B0604020202020204" pitchFamily="34" charset="0"/>
                <a:cs typeface="Arial" panose="020B0604020202020204" pitchFamily="34" charset="0"/>
              </a:rPr>
              <a:t>Almeida – This Isn’t (A True Story) © Ali Wright</a:t>
            </a:r>
          </a:p>
        </p:txBody>
      </p:sp>
      <p:sp>
        <p:nvSpPr>
          <p:cNvPr id="17" name="TextBox 16">
            <a:extLst>
              <a:ext uri="{FF2B5EF4-FFF2-40B4-BE49-F238E27FC236}">
                <a16:creationId xmlns:a16="http://schemas.microsoft.com/office/drawing/2014/main" id="{024F88A1-4857-4FF8-BFCD-39C31D281447}"/>
              </a:ext>
            </a:extLst>
          </p:cNvPr>
          <p:cNvSpPr txBox="1"/>
          <p:nvPr/>
        </p:nvSpPr>
        <p:spPr>
          <a:xfrm>
            <a:off x="329129" y="6016950"/>
            <a:ext cx="5493769" cy="215444"/>
          </a:xfrm>
          <a:prstGeom prst="rect">
            <a:avLst/>
          </a:prstGeom>
          <a:noFill/>
        </p:spPr>
        <p:txBody>
          <a:bodyPr wrap="square" rtlCol="0">
            <a:spAutoFit/>
          </a:bodyPr>
          <a:lstStyle/>
          <a:p>
            <a:r>
              <a:rPr lang="en-GB" sz="800">
                <a:solidFill>
                  <a:schemeClr val="bg1"/>
                </a:solidFill>
                <a:latin typeface="Arial" panose="020B0604020202020204" pitchFamily="34" charset="0"/>
                <a:cs typeface="Arial" panose="020B0604020202020204" pitchFamily="34" charset="0"/>
              </a:rPr>
              <a:t>© Yorkshire Festival</a:t>
            </a:r>
          </a:p>
        </p:txBody>
      </p:sp>
      <p:sp>
        <p:nvSpPr>
          <p:cNvPr id="7" name="TextBox 6">
            <a:extLst>
              <a:ext uri="{FF2B5EF4-FFF2-40B4-BE49-F238E27FC236}">
                <a16:creationId xmlns:a16="http://schemas.microsoft.com/office/drawing/2014/main" id="{865B0B74-1517-1FEC-38DD-AEEEA5F7ECF1}"/>
              </a:ext>
            </a:extLst>
          </p:cNvPr>
          <p:cNvSpPr txBox="1"/>
          <p:nvPr/>
        </p:nvSpPr>
        <p:spPr>
          <a:xfrm>
            <a:off x="391192" y="246140"/>
            <a:ext cx="10863411" cy="1077218"/>
          </a:xfrm>
          <a:prstGeom prst="rect">
            <a:avLst/>
          </a:prstGeom>
          <a:noFill/>
        </p:spPr>
        <p:txBody>
          <a:bodyPr wrap="square" lIns="91440" tIns="45720" rIns="91440" bIns="45720" rtlCol="0" anchor="t">
            <a:spAutoFit/>
          </a:bodyPr>
          <a:lstStyle/>
          <a:p>
            <a:r>
              <a:rPr lang="en-GB" sz="3200" b="1">
                <a:latin typeface="Arial"/>
                <a:cs typeface="Arial"/>
              </a:rPr>
              <a:t>Costed Risk Register</a:t>
            </a:r>
          </a:p>
          <a:p>
            <a:endParaRPr lang="en-GB" sz="3200" b="1">
              <a:ea typeface="+mn-lt"/>
              <a:cs typeface="+mn-lt"/>
            </a:endParaRPr>
          </a:p>
        </p:txBody>
      </p:sp>
      <p:cxnSp>
        <p:nvCxnSpPr>
          <p:cNvPr id="5" name="Straight Connector 4">
            <a:extLst>
              <a:ext uri="{FF2B5EF4-FFF2-40B4-BE49-F238E27FC236}">
                <a16:creationId xmlns:a16="http://schemas.microsoft.com/office/drawing/2014/main" id="{F41AC4A2-B6C7-2C2E-23E4-FCB85C9FEC9F}"/>
              </a:ext>
            </a:extLst>
          </p:cNvPr>
          <p:cNvCxnSpPr>
            <a:cxnSpLocks/>
          </p:cNvCxnSpPr>
          <p:nvPr/>
        </p:nvCxnSpPr>
        <p:spPr>
          <a:xfrm>
            <a:off x="391192" y="1081517"/>
            <a:ext cx="6895840" cy="0"/>
          </a:xfrm>
          <a:prstGeom prst="line">
            <a:avLst/>
          </a:prstGeom>
          <a:ln w="57150">
            <a:solidFill>
              <a:srgbClr val="7030A0"/>
            </a:solidFill>
          </a:ln>
        </p:spPr>
        <p:style>
          <a:lnRef idx="1">
            <a:schemeClr val="accent1"/>
          </a:lnRef>
          <a:fillRef idx="0">
            <a:schemeClr val="accent1"/>
          </a:fillRef>
          <a:effectRef idx="0">
            <a:schemeClr val="accent1"/>
          </a:effectRef>
          <a:fontRef idx="minor">
            <a:schemeClr val="tx1"/>
          </a:fontRef>
        </p:style>
      </p:cxnSp>
      <p:graphicFrame>
        <p:nvGraphicFramePr>
          <p:cNvPr id="6" name="Table 5">
            <a:extLst>
              <a:ext uri="{FF2B5EF4-FFF2-40B4-BE49-F238E27FC236}">
                <a16:creationId xmlns:a16="http://schemas.microsoft.com/office/drawing/2014/main" id="{F13AA395-BF24-032F-1A25-4582092200FB}"/>
              </a:ext>
            </a:extLst>
          </p:cNvPr>
          <p:cNvGraphicFramePr>
            <a:graphicFrameLocks noGrp="1"/>
          </p:cNvGraphicFramePr>
          <p:nvPr>
            <p:extLst>
              <p:ext uri="{D42A27DB-BD31-4B8C-83A1-F6EECF244321}">
                <p14:modId xmlns:p14="http://schemas.microsoft.com/office/powerpoint/2010/main" val="923459026"/>
              </p:ext>
            </p:extLst>
          </p:nvPr>
        </p:nvGraphicFramePr>
        <p:xfrm>
          <a:off x="223775" y="1766679"/>
          <a:ext cx="11660131" cy="1737360"/>
        </p:xfrm>
        <a:graphic>
          <a:graphicData uri="http://schemas.openxmlformats.org/drawingml/2006/table">
            <a:tbl>
              <a:tblPr/>
              <a:tblGrid>
                <a:gridCol w="2670985">
                  <a:extLst>
                    <a:ext uri="{9D8B030D-6E8A-4147-A177-3AD203B41FA5}">
                      <a16:colId xmlns:a16="http://schemas.microsoft.com/office/drawing/2014/main" val="2722369381"/>
                    </a:ext>
                  </a:extLst>
                </a:gridCol>
                <a:gridCol w="2765891">
                  <a:extLst>
                    <a:ext uri="{9D8B030D-6E8A-4147-A177-3AD203B41FA5}">
                      <a16:colId xmlns:a16="http://schemas.microsoft.com/office/drawing/2014/main" val="3937524214"/>
                    </a:ext>
                  </a:extLst>
                </a:gridCol>
                <a:gridCol w="1342272">
                  <a:extLst>
                    <a:ext uri="{9D8B030D-6E8A-4147-A177-3AD203B41FA5}">
                      <a16:colId xmlns:a16="http://schemas.microsoft.com/office/drawing/2014/main" val="731940001"/>
                    </a:ext>
                  </a:extLst>
                </a:gridCol>
                <a:gridCol w="1952393">
                  <a:extLst>
                    <a:ext uri="{9D8B030D-6E8A-4147-A177-3AD203B41FA5}">
                      <a16:colId xmlns:a16="http://schemas.microsoft.com/office/drawing/2014/main" val="1834887508"/>
                    </a:ext>
                  </a:extLst>
                </a:gridCol>
                <a:gridCol w="1274479">
                  <a:extLst>
                    <a:ext uri="{9D8B030D-6E8A-4147-A177-3AD203B41FA5}">
                      <a16:colId xmlns:a16="http://schemas.microsoft.com/office/drawing/2014/main" val="186098048"/>
                    </a:ext>
                  </a:extLst>
                </a:gridCol>
                <a:gridCol w="1654111">
                  <a:extLst>
                    <a:ext uri="{9D8B030D-6E8A-4147-A177-3AD203B41FA5}">
                      <a16:colId xmlns:a16="http://schemas.microsoft.com/office/drawing/2014/main" val="3469081652"/>
                    </a:ext>
                  </a:extLst>
                </a:gridCol>
              </a:tblGrid>
              <a:tr h="319088">
                <a:tc>
                  <a:txBody>
                    <a:bodyPr/>
                    <a:lstStyle/>
                    <a:p>
                      <a:pPr algn="l" fontAlgn="base"/>
                      <a:r>
                        <a:rPr lang="en-GB" sz="1800" b="1" i="0">
                          <a:solidFill>
                            <a:srgbClr val="FFFFFF"/>
                          </a:solidFill>
                          <a:effectLst/>
                          <a:latin typeface="Arial" panose="020B0604020202020204" pitchFamily="34" charset="0"/>
                        </a:rPr>
                        <a:t>Risk​</a:t>
                      </a:r>
                      <a:endParaRPr lang="en-GB" b="1" i="0">
                        <a:solidFill>
                          <a:srgbClr val="FFFFFF"/>
                        </a:solidFill>
                        <a:effectLst/>
                      </a:endParaRPr>
                    </a:p>
                  </a:txBody>
                  <a:tcPr anchor="ctr">
                    <a:lnL w="4763" cap="flat" cmpd="sng" algn="ctr">
                      <a:solidFill>
                        <a:srgbClr val="FFFFFF"/>
                      </a:solidFill>
                      <a:prstDash val="solid"/>
                      <a:round/>
                      <a:headEnd type="none" w="med" len="med"/>
                      <a:tailEnd type="none" w="med" len="med"/>
                    </a:lnL>
                    <a:lnR w="4763" cap="flat" cmpd="sng" algn="ctr">
                      <a:solidFill>
                        <a:srgbClr val="FFFFFF"/>
                      </a:solidFill>
                      <a:prstDash val="solid"/>
                      <a:round/>
                      <a:headEnd type="none" w="med" len="med"/>
                      <a:tailEnd type="none" w="med" len="med"/>
                    </a:lnR>
                    <a:lnT w="4763" cap="flat" cmpd="sng" algn="ctr">
                      <a:solidFill>
                        <a:srgbClr val="FFFFFF"/>
                      </a:solidFill>
                      <a:prstDash val="solid"/>
                      <a:round/>
                      <a:headEnd type="none" w="med" len="med"/>
                      <a:tailEnd type="none" w="med" len="med"/>
                    </a:lnT>
                    <a:lnB w="4763" cap="flat" cmpd="sng" algn="ctr">
                      <a:solidFill>
                        <a:srgbClr val="FFFFFF"/>
                      </a:solidFill>
                      <a:prstDash val="solid"/>
                      <a:round/>
                      <a:headEnd type="none" w="med" len="med"/>
                      <a:tailEnd type="none" w="med" len="med"/>
                    </a:lnB>
                    <a:solidFill>
                      <a:srgbClr val="0072B4"/>
                    </a:solidFill>
                  </a:tcPr>
                </a:tc>
                <a:tc>
                  <a:txBody>
                    <a:bodyPr/>
                    <a:lstStyle/>
                    <a:p>
                      <a:pPr algn="l" fontAlgn="base"/>
                      <a:r>
                        <a:rPr lang="en-GB" sz="1800" b="1" i="0">
                          <a:solidFill>
                            <a:srgbClr val="FFFFFF"/>
                          </a:solidFill>
                          <a:effectLst/>
                          <a:latin typeface="Arial" panose="020B0604020202020204" pitchFamily="34" charset="0"/>
                        </a:rPr>
                        <a:t>Mitigation​</a:t>
                      </a:r>
                      <a:endParaRPr lang="en-GB" b="1" i="0">
                        <a:solidFill>
                          <a:srgbClr val="FFFFFF"/>
                        </a:solidFill>
                        <a:effectLst/>
                      </a:endParaRPr>
                    </a:p>
                  </a:txBody>
                  <a:tcPr anchor="ctr">
                    <a:lnL w="4763" cap="flat" cmpd="sng" algn="ctr">
                      <a:solidFill>
                        <a:srgbClr val="FFFFFF"/>
                      </a:solidFill>
                      <a:prstDash val="solid"/>
                      <a:round/>
                      <a:headEnd type="none" w="med" len="med"/>
                      <a:tailEnd type="none" w="med" len="med"/>
                    </a:lnL>
                    <a:lnR w="4763" cap="flat" cmpd="sng" algn="ctr">
                      <a:solidFill>
                        <a:srgbClr val="FFFFFF"/>
                      </a:solidFill>
                      <a:prstDash val="solid"/>
                      <a:round/>
                      <a:headEnd type="none" w="med" len="med"/>
                      <a:tailEnd type="none" w="med" len="med"/>
                    </a:lnR>
                    <a:lnT w="4763" cap="flat" cmpd="sng" algn="ctr">
                      <a:solidFill>
                        <a:srgbClr val="FFFFFF"/>
                      </a:solidFill>
                      <a:prstDash val="solid"/>
                      <a:round/>
                      <a:headEnd type="none" w="med" len="med"/>
                      <a:tailEnd type="none" w="med" len="med"/>
                    </a:lnT>
                    <a:lnB w="4763" cap="flat" cmpd="sng" algn="ctr">
                      <a:solidFill>
                        <a:srgbClr val="FFFFFF"/>
                      </a:solidFill>
                      <a:prstDash val="solid"/>
                      <a:round/>
                      <a:headEnd type="none" w="med" len="med"/>
                      <a:tailEnd type="none" w="med" len="med"/>
                    </a:lnB>
                    <a:solidFill>
                      <a:srgbClr val="0072B4"/>
                    </a:solidFill>
                  </a:tcPr>
                </a:tc>
                <a:tc>
                  <a:txBody>
                    <a:bodyPr/>
                    <a:lstStyle/>
                    <a:p>
                      <a:pPr algn="l" fontAlgn="base"/>
                      <a:r>
                        <a:rPr lang="en-GB" sz="1800" b="1" i="0">
                          <a:solidFill>
                            <a:srgbClr val="FFFFFF"/>
                          </a:solidFill>
                          <a:effectLst/>
                          <a:latin typeface="Arial" panose="020B0604020202020204" pitchFamily="34" charset="0"/>
                        </a:rPr>
                        <a:t>Impact​</a:t>
                      </a:r>
                      <a:endParaRPr lang="en-GB" b="1" i="0">
                        <a:solidFill>
                          <a:srgbClr val="FFFFFF"/>
                        </a:solidFill>
                        <a:effectLst/>
                      </a:endParaRPr>
                    </a:p>
                  </a:txBody>
                  <a:tcPr anchor="ctr">
                    <a:lnL w="4763" cap="flat" cmpd="sng" algn="ctr">
                      <a:solidFill>
                        <a:srgbClr val="FFFFFF"/>
                      </a:solidFill>
                      <a:prstDash val="solid"/>
                      <a:round/>
                      <a:headEnd type="none" w="med" len="med"/>
                      <a:tailEnd type="none" w="med" len="med"/>
                    </a:lnL>
                    <a:lnR w="4763" cap="flat" cmpd="sng" algn="ctr">
                      <a:solidFill>
                        <a:srgbClr val="FFFFFF"/>
                      </a:solidFill>
                      <a:prstDash val="solid"/>
                      <a:round/>
                      <a:headEnd type="none" w="med" len="med"/>
                      <a:tailEnd type="none" w="med" len="med"/>
                    </a:lnR>
                    <a:lnT w="4763" cap="flat" cmpd="sng" algn="ctr">
                      <a:solidFill>
                        <a:srgbClr val="FFFFFF"/>
                      </a:solidFill>
                      <a:prstDash val="solid"/>
                      <a:round/>
                      <a:headEnd type="none" w="med" len="med"/>
                      <a:tailEnd type="none" w="med" len="med"/>
                    </a:lnT>
                    <a:lnB w="4763" cap="flat" cmpd="sng" algn="ctr">
                      <a:solidFill>
                        <a:srgbClr val="FFFFFF"/>
                      </a:solidFill>
                      <a:prstDash val="solid"/>
                      <a:round/>
                      <a:headEnd type="none" w="med" len="med"/>
                      <a:tailEnd type="none" w="med" len="med"/>
                    </a:lnB>
                    <a:solidFill>
                      <a:srgbClr val="0072B4"/>
                    </a:solidFill>
                  </a:tcPr>
                </a:tc>
                <a:tc>
                  <a:txBody>
                    <a:bodyPr/>
                    <a:lstStyle/>
                    <a:p>
                      <a:pPr algn="l" fontAlgn="base"/>
                      <a:r>
                        <a:rPr lang="en-GB" sz="1800" b="1" i="0">
                          <a:solidFill>
                            <a:srgbClr val="FFFFFF"/>
                          </a:solidFill>
                          <a:effectLst/>
                          <a:latin typeface="Arial" panose="020B0604020202020204" pitchFamily="34" charset="0"/>
                        </a:rPr>
                        <a:t>Likelihood​</a:t>
                      </a:r>
                      <a:endParaRPr lang="en-GB" b="1" i="0">
                        <a:solidFill>
                          <a:srgbClr val="FFFFFF"/>
                        </a:solidFill>
                        <a:effectLst/>
                      </a:endParaRPr>
                    </a:p>
                  </a:txBody>
                  <a:tcPr anchor="ctr">
                    <a:lnL w="4763" cap="flat" cmpd="sng" algn="ctr">
                      <a:solidFill>
                        <a:srgbClr val="FFFFFF"/>
                      </a:solidFill>
                      <a:prstDash val="solid"/>
                      <a:round/>
                      <a:headEnd type="none" w="med" len="med"/>
                      <a:tailEnd type="none" w="med" len="med"/>
                    </a:lnL>
                    <a:lnR w="4763" cap="flat" cmpd="sng" algn="ctr">
                      <a:solidFill>
                        <a:srgbClr val="FFFFFF"/>
                      </a:solidFill>
                      <a:prstDash val="solid"/>
                      <a:round/>
                      <a:headEnd type="none" w="med" len="med"/>
                      <a:tailEnd type="none" w="med" len="med"/>
                    </a:lnR>
                    <a:lnT w="4763" cap="flat" cmpd="sng" algn="ctr">
                      <a:solidFill>
                        <a:srgbClr val="FFFFFF"/>
                      </a:solidFill>
                      <a:prstDash val="solid"/>
                      <a:round/>
                      <a:headEnd type="none" w="med" len="med"/>
                      <a:tailEnd type="none" w="med" len="med"/>
                    </a:lnT>
                    <a:lnB w="4763" cap="flat" cmpd="sng" algn="ctr">
                      <a:solidFill>
                        <a:srgbClr val="FFFFFF"/>
                      </a:solidFill>
                      <a:prstDash val="solid"/>
                      <a:round/>
                      <a:headEnd type="none" w="med" len="med"/>
                      <a:tailEnd type="none" w="med" len="med"/>
                    </a:lnB>
                    <a:solidFill>
                      <a:srgbClr val="0072B4"/>
                    </a:solidFill>
                  </a:tcPr>
                </a:tc>
                <a:tc>
                  <a:txBody>
                    <a:bodyPr/>
                    <a:lstStyle/>
                    <a:p>
                      <a:pPr algn="l" fontAlgn="base"/>
                      <a:r>
                        <a:rPr lang="en-GB" sz="1800" b="1" i="0">
                          <a:solidFill>
                            <a:srgbClr val="FFFFFF"/>
                          </a:solidFill>
                          <a:effectLst/>
                          <a:latin typeface="Arial" panose="020B0604020202020204" pitchFamily="34" charset="0"/>
                        </a:rPr>
                        <a:t>Total​</a:t>
                      </a:r>
                      <a:endParaRPr lang="en-GB" b="1" i="0">
                        <a:solidFill>
                          <a:srgbClr val="FFFFFF"/>
                        </a:solidFill>
                        <a:effectLst/>
                      </a:endParaRPr>
                    </a:p>
                  </a:txBody>
                  <a:tcPr anchor="ctr">
                    <a:lnL w="4763" cap="flat" cmpd="sng" algn="ctr">
                      <a:solidFill>
                        <a:srgbClr val="FFFFFF"/>
                      </a:solidFill>
                      <a:prstDash val="solid"/>
                      <a:round/>
                      <a:headEnd type="none" w="med" len="med"/>
                      <a:tailEnd type="none" w="med" len="med"/>
                    </a:lnL>
                    <a:lnR w="4763" cap="flat" cmpd="sng" algn="ctr">
                      <a:solidFill>
                        <a:srgbClr val="FFFFFF"/>
                      </a:solidFill>
                      <a:prstDash val="solid"/>
                      <a:round/>
                      <a:headEnd type="none" w="med" len="med"/>
                      <a:tailEnd type="none" w="med" len="med"/>
                    </a:lnR>
                    <a:lnT w="4763" cap="flat" cmpd="sng" algn="ctr">
                      <a:solidFill>
                        <a:srgbClr val="FFFFFF"/>
                      </a:solidFill>
                      <a:prstDash val="solid"/>
                      <a:round/>
                      <a:headEnd type="none" w="med" len="med"/>
                      <a:tailEnd type="none" w="med" len="med"/>
                    </a:lnT>
                    <a:lnB w="4763" cap="flat" cmpd="sng" algn="ctr">
                      <a:solidFill>
                        <a:srgbClr val="FFFFFF"/>
                      </a:solidFill>
                      <a:prstDash val="solid"/>
                      <a:round/>
                      <a:headEnd type="none" w="med" len="med"/>
                      <a:tailEnd type="none" w="med" len="med"/>
                    </a:lnB>
                    <a:solidFill>
                      <a:srgbClr val="0072B4"/>
                    </a:solidFill>
                  </a:tcPr>
                </a:tc>
                <a:tc>
                  <a:txBody>
                    <a:bodyPr/>
                    <a:lstStyle/>
                    <a:p>
                      <a:pPr algn="l" fontAlgn="base"/>
                      <a:r>
                        <a:rPr lang="en-GB" sz="1800" b="1" i="0">
                          <a:solidFill>
                            <a:srgbClr val="FFFFFF"/>
                          </a:solidFill>
                          <a:effectLst/>
                          <a:latin typeface="Arial" panose="020B0604020202020204" pitchFamily="34" charset="0"/>
                        </a:rPr>
                        <a:t>Cost estimate​</a:t>
                      </a:r>
                      <a:endParaRPr lang="en-GB" b="1" i="0">
                        <a:solidFill>
                          <a:srgbClr val="FFFFFF"/>
                        </a:solidFill>
                        <a:effectLst/>
                      </a:endParaRPr>
                    </a:p>
                  </a:txBody>
                  <a:tcPr anchor="ctr">
                    <a:lnL w="4763" cap="flat" cmpd="sng" algn="ctr">
                      <a:solidFill>
                        <a:srgbClr val="FFFFFF"/>
                      </a:solidFill>
                      <a:prstDash val="solid"/>
                      <a:round/>
                      <a:headEnd type="none" w="med" len="med"/>
                      <a:tailEnd type="none" w="med" len="med"/>
                    </a:lnL>
                    <a:lnR w="4763" cap="flat" cmpd="sng" algn="ctr">
                      <a:solidFill>
                        <a:srgbClr val="FFFFFF"/>
                      </a:solidFill>
                      <a:prstDash val="solid"/>
                      <a:round/>
                      <a:headEnd type="none" w="med" len="med"/>
                      <a:tailEnd type="none" w="med" len="med"/>
                    </a:lnR>
                    <a:lnT w="4763" cap="flat" cmpd="sng" algn="ctr">
                      <a:solidFill>
                        <a:srgbClr val="FFFFFF"/>
                      </a:solidFill>
                      <a:prstDash val="solid"/>
                      <a:round/>
                      <a:headEnd type="none" w="med" len="med"/>
                      <a:tailEnd type="none" w="med" len="med"/>
                    </a:lnT>
                    <a:lnB w="4763" cap="flat" cmpd="sng" algn="ctr">
                      <a:solidFill>
                        <a:srgbClr val="FFFFFF"/>
                      </a:solidFill>
                      <a:prstDash val="solid"/>
                      <a:round/>
                      <a:headEnd type="none" w="med" len="med"/>
                      <a:tailEnd type="none" w="med" len="med"/>
                    </a:lnB>
                    <a:solidFill>
                      <a:srgbClr val="0072B4"/>
                    </a:solidFill>
                  </a:tcPr>
                </a:tc>
                <a:extLst>
                  <a:ext uri="{0D108BD9-81ED-4DB2-BD59-A6C34878D82A}">
                    <a16:rowId xmlns:a16="http://schemas.microsoft.com/office/drawing/2014/main" val="2838224208"/>
                  </a:ext>
                </a:extLst>
              </a:tr>
              <a:tr h="223838">
                <a:tc>
                  <a:txBody>
                    <a:bodyPr/>
                    <a:lstStyle/>
                    <a:p>
                      <a:pPr algn="l" fontAlgn="base"/>
                      <a:r>
                        <a:rPr lang="en-GB" sz="1800" b="0" i="0">
                          <a:solidFill>
                            <a:srgbClr val="000000"/>
                          </a:solidFill>
                          <a:effectLst/>
                          <a:latin typeface="Arial" panose="020B0604020202020204" pitchFamily="34" charset="0"/>
                        </a:rPr>
                        <a:t>Factor 1​</a:t>
                      </a:r>
                      <a:endParaRPr lang="en-GB" b="0" i="0">
                        <a:solidFill>
                          <a:srgbClr val="000000"/>
                        </a:solidFill>
                        <a:effectLst/>
                      </a:endParaRPr>
                    </a:p>
                  </a:txBody>
                  <a:tcPr anchor="ctr">
                    <a:lnL w="4763" cap="flat" cmpd="sng" algn="ctr">
                      <a:solidFill>
                        <a:srgbClr val="FFFFFF"/>
                      </a:solidFill>
                      <a:prstDash val="solid"/>
                      <a:round/>
                      <a:headEnd type="none" w="med" len="med"/>
                      <a:tailEnd type="none" w="med" len="med"/>
                    </a:lnL>
                    <a:lnR w="4763" cap="flat" cmpd="sng" algn="ctr">
                      <a:solidFill>
                        <a:srgbClr val="FFFFFF"/>
                      </a:solidFill>
                      <a:prstDash val="solid"/>
                      <a:round/>
                      <a:headEnd type="none" w="med" len="med"/>
                      <a:tailEnd type="none" w="med" len="med"/>
                    </a:lnR>
                    <a:lnT w="4763" cap="flat" cmpd="sng" algn="ctr">
                      <a:solidFill>
                        <a:srgbClr val="FFFFFF"/>
                      </a:solidFill>
                      <a:prstDash val="solid"/>
                      <a:round/>
                      <a:headEnd type="none" w="med" len="med"/>
                      <a:tailEnd type="none" w="med" len="med"/>
                    </a:lnT>
                    <a:lnB w="4763" cap="flat" cmpd="sng" algn="ctr">
                      <a:solidFill>
                        <a:srgbClr val="FFFFFF"/>
                      </a:solidFill>
                      <a:prstDash val="solid"/>
                      <a:round/>
                      <a:headEnd type="none" w="med" len="med"/>
                      <a:tailEnd type="none" w="med" len="med"/>
                    </a:lnB>
                    <a:solidFill>
                      <a:srgbClr val="CBD5E5"/>
                    </a:solidFill>
                  </a:tcPr>
                </a:tc>
                <a:tc>
                  <a:txBody>
                    <a:bodyPr/>
                    <a:lstStyle/>
                    <a:p>
                      <a:pPr algn="l" fontAlgn="base"/>
                      <a:r>
                        <a:rPr lang="en-GB" sz="1800" b="0" i="0">
                          <a:solidFill>
                            <a:srgbClr val="000000"/>
                          </a:solidFill>
                          <a:effectLst/>
                          <a:latin typeface="Arial" panose="020B0604020202020204" pitchFamily="34" charset="0"/>
                        </a:rPr>
                        <a:t>Action 1​</a:t>
                      </a:r>
                      <a:endParaRPr lang="en-GB" b="0" i="0">
                        <a:solidFill>
                          <a:srgbClr val="000000"/>
                        </a:solidFill>
                        <a:effectLst/>
                      </a:endParaRPr>
                    </a:p>
                  </a:txBody>
                  <a:tcPr anchor="ctr">
                    <a:lnL w="4763" cap="flat" cmpd="sng" algn="ctr">
                      <a:solidFill>
                        <a:srgbClr val="FFFFFF"/>
                      </a:solidFill>
                      <a:prstDash val="solid"/>
                      <a:round/>
                      <a:headEnd type="none" w="med" len="med"/>
                      <a:tailEnd type="none" w="med" len="med"/>
                    </a:lnL>
                    <a:lnR w="4763" cap="flat" cmpd="sng" algn="ctr">
                      <a:solidFill>
                        <a:srgbClr val="FFFFFF"/>
                      </a:solidFill>
                      <a:prstDash val="solid"/>
                      <a:round/>
                      <a:headEnd type="none" w="med" len="med"/>
                      <a:tailEnd type="none" w="med" len="med"/>
                    </a:lnR>
                    <a:lnT w="4763" cap="flat" cmpd="sng" algn="ctr">
                      <a:solidFill>
                        <a:srgbClr val="FFFFFF"/>
                      </a:solidFill>
                      <a:prstDash val="solid"/>
                      <a:round/>
                      <a:headEnd type="none" w="med" len="med"/>
                      <a:tailEnd type="none" w="med" len="med"/>
                    </a:lnT>
                    <a:lnB w="4763" cap="flat" cmpd="sng" algn="ctr">
                      <a:solidFill>
                        <a:srgbClr val="FFFFFF"/>
                      </a:solidFill>
                      <a:prstDash val="solid"/>
                      <a:round/>
                      <a:headEnd type="none" w="med" len="med"/>
                      <a:tailEnd type="none" w="med" len="med"/>
                    </a:lnB>
                    <a:solidFill>
                      <a:srgbClr val="CBD5E5"/>
                    </a:solidFill>
                  </a:tcPr>
                </a:tc>
                <a:tc>
                  <a:txBody>
                    <a:bodyPr/>
                    <a:lstStyle/>
                    <a:p>
                      <a:pPr algn="l" fontAlgn="base"/>
                      <a:r>
                        <a:rPr lang="en-GB" sz="1800" b="0" i="0">
                          <a:solidFill>
                            <a:srgbClr val="000000"/>
                          </a:solidFill>
                          <a:effectLst/>
                          <a:latin typeface="Arial" panose="020B0604020202020204" pitchFamily="34" charset="0"/>
                        </a:rPr>
                        <a:t>5​</a:t>
                      </a:r>
                      <a:endParaRPr lang="en-GB" b="0" i="0">
                        <a:solidFill>
                          <a:srgbClr val="000000"/>
                        </a:solidFill>
                        <a:effectLst/>
                      </a:endParaRPr>
                    </a:p>
                  </a:txBody>
                  <a:tcPr anchor="ctr">
                    <a:lnL w="4763" cap="flat" cmpd="sng" algn="ctr">
                      <a:solidFill>
                        <a:srgbClr val="FFFFFF"/>
                      </a:solidFill>
                      <a:prstDash val="solid"/>
                      <a:round/>
                      <a:headEnd type="none" w="med" len="med"/>
                      <a:tailEnd type="none" w="med" len="med"/>
                    </a:lnL>
                    <a:lnR w="4763" cap="flat" cmpd="sng" algn="ctr">
                      <a:solidFill>
                        <a:srgbClr val="FFFFFF"/>
                      </a:solidFill>
                      <a:prstDash val="solid"/>
                      <a:round/>
                      <a:headEnd type="none" w="med" len="med"/>
                      <a:tailEnd type="none" w="med" len="med"/>
                    </a:lnR>
                    <a:lnT w="4763" cap="flat" cmpd="sng" algn="ctr">
                      <a:solidFill>
                        <a:srgbClr val="FFFFFF"/>
                      </a:solidFill>
                      <a:prstDash val="solid"/>
                      <a:round/>
                      <a:headEnd type="none" w="med" len="med"/>
                      <a:tailEnd type="none" w="med" len="med"/>
                    </a:lnT>
                    <a:lnB w="4763" cap="flat" cmpd="sng" algn="ctr">
                      <a:solidFill>
                        <a:srgbClr val="FFFFFF"/>
                      </a:solidFill>
                      <a:prstDash val="solid"/>
                      <a:round/>
                      <a:headEnd type="none" w="med" len="med"/>
                      <a:tailEnd type="none" w="med" len="med"/>
                    </a:lnB>
                    <a:solidFill>
                      <a:srgbClr val="CBD5E5"/>
                    </a:solidFill>
                  </a:tcPr>
                </a:tc>
                <a:tc>
                  <a:txBody>
                    <a:bodyPr/>
                    <a:lstStyle/>
                    <a:p>
                      <a:pPr algn="l" fontAlgn="base"/>
                      <a:r>
                        <a:rPr lang="en-GB" sz="1800" b="0" i="0">
                          <a:solidFill>
                            <a:srgbClr val="000000"/>
                          </a:solidFill>
                          <a:effectLst/>
                          <a:latin typeface="Arial" panose="020B0604020202020204" pitchFamily="34" charset="0"/>
                        </a:rPr>
                        <a:t>5​</a:t>
                      </a:r>
                      <a:endParaRPr lang="en-GB" b="0" i="0">
                        <a:solidFill>
                          <a:srgbClr val="000000"/>
                        </a:solidFill>
                        <a:effectLst/>
                      </a:endParaRPr>
                    </a:p>
                  </a:txBody>
                  <a:tcPr anchor="ctr">
                    <a:lnL w="4763" cap="flat" cmpd="sng" algn="ctr">
                      <a:solidFill>
                        <a:srgbClr val="FFFFFF"/>
                      </a:solidFill>
                      <a:prstDash val="solid"/>
                      <a:round/>
                      <a:headEnd type="none" w="med" len="med"/>
                      <a:tailEnd type="none" w="med" len="med"/>
                    </a:lnL>
                    <a:lnR w="4763" cap="flat" cmpd="sng" algn="ctr">
                      <a:solidFill>
                        <a:srgbClr val="FFFFFF"/>
                      </a:solidFill>
                      <a:prstDash val="solid"/>
                      <a:round/>
                      <a:headEnd type="none" w="med" len="med"/>
                      <a:tailEnd type="none" w="med" len="med"/>
                    </a:lnR>
                    <a:lnT w="4763" cap="flat" cmpd="sng" algn="ctr">
                      <a:solidFill>
                        <a:srgbClr val="FFFFFF"/>
                      </a:solidFill>
                      <a:prstDash val="solid"/>
                      <a:round/>
                      <a:headEnd type="none" w="med" len="med"/>
                      <a:tailEnd type="none" w="med" len="med"/>
                    </a:lnT>
                    <a:lnB w="4763" cap="flat" cmpd="sng" algn="ctr">
                      <a:solidFill>
                        <a:srgbClr val="FFFFFF"/>
                      </a:solidFill>
                      <a:prstDash val="solid"/>
                      <a:round/>
                      <a:headEnd type="none" w="med" len="med"/>
                      <a:tailEnd type="none" w="med" len="med"/>
                    </a:lnB>
                    <a:solidFill>
                      <a:srgbClr val="CBD5E5"/>
                    </a:solidFill>
                  </a:tcPr>
                </a:tc>
                <a:tc>
                  <a:txBody>
                    <a:bodyPr/>
                    <a:lstStyle/>
                    <a:p>
                      <a:pPr algn="l" fontAlgn="base"/>
                      <a:r>
                        <a:rPr lang="en-GB" sz="1800" b="0" i="0">
                          <a:solidFill>
                            <a:srgbClr val="000000"/>
                          </a:solidFill>
                          <a:effectLst/>
                          <a:latin typeface="Arial" panose="020B0604020202020204" pitchFamily="34" charset="0"/>
                        </a:rPr>
                        <a:t>10​</a:t>
                      </a:r>
                      <a:endParaRPr lang="en-GB" b="0" i="0">
                        <a:solidFill>
                          <a:srgbClr val="000000"/>
                        </a:solidFill>
                        <a:effectLst/>
                      </a:endParaRPr>
                    </a:p>
                  </a:txBody>
                  <a:tcPr anchor="ctr">
                    <a:lnL w="4763" cap="flat" cmpd="sng" algn="ctr">
                      <a:solidFill>
                        <a:srgbClr val="FFFFFF"/>
                      </a:solidFill>
                      <a:prstDash val="solid"/>
                      <a:round/>
                      <a:headEnd type="none" w="med" len="med"/>
                      <a:tailEnd type="none" w="med" len="med"/>
                    </a:lnL>
                    <a:lnR w="4763" cap="flat" cmpd="sng" algn="ctr">
                      <a:solidFill>
                        <a:srgbClr val="FFFFFF"/>
                      </a:solidFill>
                      <a:prstDash val="solid"/>
                      <a:round/>
                      <a:headEnd type="none" w="med" len="med"/>
                      <a:tailEnd type="none" w="med" len="med"/>
                    </a:lnR>
                    <a:lnT w="4763" cap="flat" cmpd="sng" algn="ctr">
                      <a:solidFill>
                        <a:srgbClr val="FFFFFF"/>
                      </a:solidFill>
                      <a:prstDash val="solid"/>
                      <a:round/>
                      <a:headEnd type="none" w="med" len="med"/>
                      <a:tailEnd type="none" w="med" len="med"/>
                    </a:lnT>
                    <a:lnB w="4763" cap="flat" cmpd="sng" algn="ctr">
                      <a:solidFill>
                        <a:srgbClr val="FFFFFF"/>
                      </a:solidFill>
                      <a:prstDash val="solid"/>
                      <a:round/>
                      <a:headEnd type="none" w="med" len="med"/>
                      <a:tailEnd type="none" w="med" len="med"/>
                    </a:lnB>
                    <a:solidFill>
                      <a:srgbClr val="CBD5E5"/>
                    </a:solidFill>
                  </a:tcPr>
                </a:tc>
                <a:tc>
                  <a:txBody>
                    <a:bodyPr/>
                    <a:lstStyle/>
                    <a:p>
                      <a:pPr algn="l" fontAlgn="base"/>
                      <a:r>
                        <a:rPr lang="en-GB" sz="1800" b="0" i="0">
                          <a:solidFill>
                            <a:srgbClr val="000000"/>
                          </a:solidFill>
                          <a:effectLst/>
                          <a:latin typeface="Arial" panose="020B0604020202020204" pitchFamily="34" charset="0"/>
                        </a:rPr>
                        <a:t>£30,000​</a:t>
                      </a:r>
                      <a:endParaRPr lang="en-GB" b="0" i="0">
                        <a:solidFill>
                          <a:srgbClr val="000000"/>
                        </a:solidFill>
                        <a:effectLst/>
                      </a:endParaRPr>
                    </a:p>
                  </a:txBody>
                  <a:tcPr anchor="ctr">
                    <a:lnL w="4763" cap="flat" cmpd="sng" algn="ctr">
                      <a:solidFill>
                        <a:srgbClr val="FFFFFF"/>
                      </a:solidFill>
                      <a:prstDash val="solid"/>
                      <a:round/>
                      <a:headEnd type="none" w="med" len="med"/>
                      <a:tailEnd type="none" w="med" len="med"/>
                    </a:lnL>
                    <a:lnR w="4763" cap="flat" cmpd="sng" algn="ctr">
                      <a:solidFill>
                        <a:srgbClr val="FFFFFF"/>
                      </a:solidFill>
                      <a:prstDash val="solid"/>
                      <a:round/>
                      <a:headEnd type="none" w="med" len="med"/>
                      <a:tailEnd type="none" w="med" len="med"/>
                    </a:lnR>
                    <a:lnT w="4763" cap="flat" cmpd="sng" algn="ctr">
                      <a:solidFill>
                        <a:srgbClr val="FFFFFF"/>
                      </a:solidFill>
                      <a:prstDash val="solid"/>
                      <a:round/>
                      <a:headEnd type="none" w="med" len="med"/>
                      <a:tailEnd type="none" w="med" len="med"/>
                    </a:lnT>
                    <a:lnB w="4763" cap="flat" cmpd="sng" algn="ctr">
                      <a:solidFill>
                        <a:srgbClr val="FFFFFF"/>
                      </a:solidFill>
                      <a:prstDash val="solid"/>
                      <a:round/>
                      <a:headEnd type="none" w="med" len="med"/>
                      <a:tailEnd type="none" w="med" len="med"/>
                    </a:lnB>
                    <a:solidFill>
                      <a:srgbClr val="CBD5E5"/>
                    </a:solidFill>
                  </a:tcPr>
                </a:tc>
                <a:extLst>
                  <a:ext uri="{0D108BD9-81ED-4DB2-BD59-A6C34878D82A}">
                    <a16:rowId xmlns:a16="http://schemas.microsoft.com/office/drawing/2014/main" val="889649170"/>
                  </a:ext>
                </a:extLst>
              </a:tr>
              <a:tr h="223838">
                <a:tc>
                  <a:txBody>
                    <a:bodyPr/>
                    <a:lstStyle/>
                    <a:p>
                      <a:pPr algn="l" fontAlgn="base"/>
                      <a:r>
                        <a:rPr lang="en-GB" sz="1800" b="0" i="0">
                          <a:solidFill>
                            <a:srgbClr val="000000"/>
                          </a:solidFill>
                          <a:effectLst/>
                          <a:latin typeface="Arial" panose="020B0604020202020204" pitchFamily="34" charset="0"/>
                        </a:rPr>
                        <a:t>Factor 2​</a:t>
                      </a:r>
                      <a:endParaRPr lang="en-GB" b="0" i="0">
                        <a:solidFill>
                          <a:srgbClr val="000000"/>
                        </a:solidFill>
                        <a:effectLst/>
                      </a:endParaRPr>
                    </a:p>
                  </a:txBody>
                  <a:tcPr anchor="ctr">
                    <a:lnL w="4763" cap="flat" cmpd="sng" algn="ctr">
                      <a:solidFill>
                        <a:srgbClr val="FFFFFF"/>
                      </a:solidFill>
                      <a:prstDash val="solid"/>
                      <a:round/>
                      <a:headEnd type="none" w="med" len="med"/>
                      <a:tailEnd type="none" w="med" len="med"/>
                    </a:lnL>
                    <a:lnR w="4763" cap="flat" cmpd="sng" algn="ctr">
                      <a:solidFill>
                        <a:srgbClr val="FFFFFF"/>
                      </a:solidFill>
                      <a:prstDash val="solid"/>
                      <a:round/>
                      <a:headEnd type="none" w="med" len="med"/>
                      <a:tailEnd type="none" w="med" len="med"/>
                    </a:lnR>
                    <a:lnT w="4763" cap="flat" cmpd="sng" algn="ctr">
                      <a:solidFill>
                        <a:srgbClr val="FFFFFF"/>
                      </a:solidFill>
                      <a:prstDash val="solid"/>
                      <a:round/>
                      <a:headEnd type="none" w="med" len="med"/>
                      <a:tailEnd type="none" w="med" len="med"/>
                    </a:lnT>
                    <a:lnB w="4763" cap="flat" cmpd="sng" algn="ctr">
                      <a:solidFill>
                        <a:srgbClr val="FFFFFF"/>
                      </a:solidFill>
                      <a:prstDash val="solid"/>
                      <a:round/>
                      <a:headEnd type="none" w="med" len="med"/>
                      <a:tailEnd type="none" w="med" len="med"/>
                    </a:lnB>
                    <a:solidFill>
                      <a:srgbClr val="E7EBF2"/>
                    </a:solidFill>
                  </a:tcPr>
                </a:tc>
                <a:tc>
                  <a:txBody>
                    <a:bodyPr/>
                    <a:lstStyle/>
                    <a:p>
                      <a:pPr algn="l" fontAlgn="base"/>
                      <a:r>
                        <a:rPr lang="en-GB" sz="1800" b="0" i="0">
                          <a:solidFill>
                            <a:srgbClr val="000000"/>
                          </a:solidFill>
                          <a:effectLst/>
                          <a:latin typeface="Arial" panose="020B0604020202020204" pitchFamily="34" charset="0"/>
                        </a:rPr>
                        <a:t>Action 2​</a:t>
                      </a:r>
                      <a:endParaRPr lang="en-GB" b="0" i="0">
                        <a:solidFill>
                          <a:srgbClr val="000000"/>
                        </a:solidFill>
                        <a:effectLst/>
                      </a:endParaRPr>
                    </a:p>
                  </a:txBody>
                  <a:tcPr anchor="ctr">
                    <a:lnL w="4763" cap="flat" cmpd="sng" algn="ctr">
                      <a:solidFill>
                        <a:srgbClr val="FFFFFF"/>
                      </a:solidFill>
                      <a:prstDash val="solid"/>
                      <a:round/>
                      <a:headEnd type="none" w="med" len="med"/>
                      <a:tailEnd type="none" w="med" len="med"/>
                    </a:lnL>
                    <a:lnR w="4763" cap="flat" cmpd="sng" algn="ctr">
                      <a:solidFill>
                        <a:srgbClr val="FFFFFF"/>
                      </a:solidFill>
                      <a:prstDash val="solid"/>
                      <a:round/>
                      <a:headEnd type="none" w="med" len="med"/>
                      <a:tailEnd type="none" w="med" len="med"/>
                    </a:lnR>
                    <a:lnT w="4763" cap="flat" cmpd="sng" algn="ctr">
                      <a:solidFill>
                        <a:srgbClr val="FFFFFF"/>
                      </a:solidFill>
                      <a:prstDash val="solid"/>
                      <a:round/>
                      <a:headEnd type="none" w="med" len="med"/>
                      <a:tailEnd type="none" w="med" len="med"/>
                    </a:lnT>
                    <a:lnB w="4763" cap="flat" cmpd="sng" algn="ctr">
                      <a:solidFill>
                        <a:srgbClr val="FFFFFF"/>
                      </a:solidFill>
                      <a:prstDash val="solid"/>
                      <a:round/>
                      <a:headEnd type="none" w="med" len="med"/>
                      <a:tailEnd type="none" w="med" len="med"/>
                    </a:lnB>
                    <a:solidFill>
                      <a:srgbClr val="E7EBF2"/>
                    </a:solidFill>
                  </a:tcPr>
                </a:tc>
                <a:tc>
                  <a:txBody>
                    <a:bodyPr/>
                    <a:lstStyle/>
                    <a:p>
                      <a:pPr algn="l" fontAlgn="base"/>
                      <a:r>
                        <a:rPr lang="en-GB" sz="1800" b="0" i="0">
                          <a:solidFill>
                            <a:srgbClr val="000000"/>
                          </a:solidFill>
                          <a:effectLst/>
                          <a:latin typeface="Arial" panose="020B0604020202020204" pitchFamily="34" charset="0"/>
                        </a:rPr>
                        <a:t>3​</a:t>
                      </a:r>
                      <a:endParaRPr lang="en-GB" b="0" i="0">
                        <a:solidFill>
                          <a:srgbClr val="000000"/>
                        </a:solidFill>
                        <a:effectLst/>
                      </a:endParaRPr>
                    </a:p>
                  </a:txBody>
                  <a:tcPr anchor="ctr">
                    <a:lnL w="4763" cap="flat" cmpd="sng" algn="ctr">
                      <a:solidFill>
                        <a:srgbClr val="FFFFFF"/>
                      </a:solidFill>
                      <a:prstDash val="solid"/>
                      <a:round/>
                      <a:headEnd type="none" w="med" len="med"/>
                      <a:tailEnd type="none" w="med" len="med"/>
                    </a:lnL>
                    <a:lnR w="4763" cap="flat" cmpd="sng" algn="ctr">
                      <a:solidFill>
                        <a:srgbClr val="FFFFFF"/>
                      </a:solidFill>
                      <a:prstDash val="solid"/>
                      <a:round/>
                      <a:headEnd type="none" w="med" len="med"/>
                      <a:tailEnd type="none" w="med" len="med"/>
                    </a:lnR>
                    <a:lnT w="4763" cap="flat" cmpd="sng" algn="ctr">
                      <a:solidFill>
                        <a:srgbClr val="FFFFFF"/>
                      </a:solidFill>
                      <a:prstDash val="solid"/>
                      <a:round/>
                      <a:headEnd type="none" w="med" len="med"/>
                      <a:tailEnd type="none" w="med" len="med"/>
                    </a:lnT>
                    <a:lnB w="4763" cap="flat" cmpd="sng" algn="ctr">
                      <a:solidFill>
                        <a:srgbClr val="FFFFFF"/>
                      </a:solidFill>
                      <a:prstDash val="solid"/>
                      <a:round/>
                      <a:headEnd type="none" w="med" len="med"/>
                      <a:tailEnd type="none" w="med" len="med"/>
                    </a:lnB>
                    <a:solidFill>
                      <a:srgbClr val="E7EBF2"/>
                    </a:solidFill>
                  </a:tcPr>
                </a:tc>
                <a:tc>
                  <a:txBody>
                    <a:bodyPr/>
                    <a:lstStyle/>
                    <a:p>
                      <a:pPr algn="l" fontAlgn="base"/>
                      <a:r>
                        <a:rPr lang="en-GB" sz="1800" b="0" i="0">
                          <a:solidFill>
                            <a:srgbClr val="000000"/>
                          </a:solidFill>
                          <a:effectLst/>
                          <a:latin typeface="Arial" panose="020B0604020202020204" pitchFamily="34" charset="0"/>
                        </a:rPr>
                        <a:t>2​</a:t>
                      </a:r>
                      <a:endParaRPr lang="en-GB" b="0" i="0">
                        <a:solidFill>
                          <a:srgbClr val="000000"/>
                        </a:solidFill>
                        <a:effectLst/>
                      </a:endParaRPr>
                    </a:p>
                  </a:txBody>
                  <a:tcPr anchor="ctr">
                    <a:lnL w="4763" cap="flat" cmpd="sng" algn="ctr">
                      <a:solidFill>
                        <a:srgbClr val="FFFFFF"/>
                      </a:solidFill>
                      <a:prstDash val="solid"/>
                      <a:round/>
                      <a:headEnd type="none" w="med" len="med"/>
                      <a:tailEnd type="none" w="med" len="med"/>
                    </a:lnL>
                    <a:lnR w="4763" cap="flat" cmpd="sng" algn="ctr">
                      <a:solidFill>
                        <a:srgbClr val="FFFFFF"/>
                      </a:solidFill>
                      <a:prstDash val="solid"/>
                      <a:round/>
                      <a:headEnd type="none" w="med" len="med"/>
                      <a:tailEnd type="none" w="med" len="med"/>
                    </a:lnR>
                    <a:lnT w="4763" cap="flat" cmpd="sng" algn="ctr">
                      <a:solidFill>
                        <a:srgbClr val="FFFFFF"/>
                      </a:solidFill>
                      <a:prstDash val="solid"/>
                      <a:round/>
                      <a:headEnd type="none" w="med" len="med"/>
                      <a:tailEnd type="none" w="med" len="med"/>
                    </a:lnT>
                    <a:lnB w="4763" cap="flat" cmpd="sng" algn="ctr">
                      <a:solidFill>
                        <a:srgbClr val="FFFFFF"/>
                      </a:solidFill>
                      <a:prstDash val="solid"/>
                      <a:round/>
                      <a:headEnd type="none" w="med" len="med"/>
                      <a:tailEnd type="none" w="med" len="med"/>
                    </a:lnB>
                    <a:solidFill>
                      <a:srgbClr val="E7EBF2"/>
                    </a:solidFill>
                  </a:tcPr>
                </a:tc>
                <a:tc>
                  <a:txBody>
                    <a:bodyPr/>
                    <a:lstStyle/>
                    <a:p>
                      <a:pPr algn="l" fontAlgn="base"/>
                      <a:r>
                        <a:rPr lang="en-GB" sz="1800" b="0" i="0">
                          <a:solidFill>
                            <a:srgbClr val="000000"/>
                          </a:solidFill>
                          <a:effectLst/>
                          <a:latin typeface="Arial" panose="020B0604020202020204" pitchFamily="34" charset="0"/>
                        </a:rPr>
                        <a:t>5​</a:t>
                      </a:r>
                      <a:endParaRPr lang="en-GB" b="0" i="0">
                        <a:solidFill>
                          <a:srgbClr val="000000"/>
                        </a:solidFill>
                        <a:effectLst/>
                      </a:endParaRPr>
                    </a:p>
                  </a:txBody>
                  <a:tcPr anchor="ctr">
                    <a:lnL w="4763" cap="flat" cmpd="sng" algn="ctr">
                      <a:solidFill>
                        <a:srgbClr val="FFFFFF"/>
                      </a:solidFill>
                      <a:prstDash val="solid"/>
                      <a:round/>
                      <a:headEnd type="none" w="med" len="med"/>
                      <a:tailEnd type="none" w="med" len="med"/>
                    </a:lnL>
                    <a:lnR w="4763" cap="flat" cmpd="sng" algn="ctr">
                      <a:solidFill>
                        <a:srgbClr val="FFFFFF"/>
                      </a:solidFill>
                      <a:prstDash val="solid"/>
                      <a:round/>
                      <a:headEnd type="none" w="med" len="med"/>
                      <a:tailEnd type="none" w="med" len="med"/>
                    </a:lnR>
                    <a:lnT w="4763" cap="flat" cmpd="sng" algn="ctr">
                      <a:solidFill>
                        <a:srgbClr val="FFFFFF"/>
                      </a:solidFill>
                      <a:prstDash val="solid"/>
                      <a:round/>
                      <a:headEnd type="none" w="med" len="med"/>
                      <a:tailEnd type="none" w="med" len="med"/>
                    </a:lnT>
                    <a:lnB w="4763" cap="flat" cmpd="sng" algn="ctr">
                      <a:solidFill>
                        <a:srgbClr val="FFFFFF"/>
                      </a:solidFill>
                      <a:prstDash val="solid"/>
                      <a:round/>
                      <a:headEnd type="none" w="med" len="med"/>
                      <a:tailEnd type="none" w="med" len="med"/>
                    </a:lnB>
                    <a:solidFill>
                      <a:srgbClr val="E7EBF2"/>
                    </a:solidFill>
                  </a:tcPr>
                </a:tc>
                <a:tc>
                  <a:txBody>
                    <a:bodyPr/>
                    <a:lstStyle/>
                    <a:p>
                      <a:pPr algn="l" fontAlgn="base"/>
                      <a:r>
                        <a:rPr lang="en-GB" sz="1800" b="0" i="0">
                          <a:solidFill>
                            <a:srgbClr val="000000"/>
                          </a:solidFill>
                          <a:effectLst/>
                          <a:latin typeface="Arial" panose="020B0604020202020204" pitchFamily="34" charset="0"/>
                        </a:rPr>
                        <a:t>£7,000​</a:t>
                      </a:r>
                      <a:endParaRPr lang="en-GB" b="0" i="0">
                        <a:solidFill>
                          <a:srgbClr val="000000"/>
                        </a:solidFill>
                        <a:effectLst/>
                      </a:endParaRPr>
                    </a:p>
                  </a:txBody>
                  <a:tcPr anchor="ctr">
                    <a:lnL w="4763" cap="flat" cmpd="sng" algn="ctr">
                      <a:solidFill>
                        <a:srgbClr val="FFFFFF"/>
                      </a:solidFill>
                      <a:prstDash val="solid"/>
                      <a:round/>
                      <a:headEnd type="none" w="med" len="med"/>
                      <a:tailEnd type="none" w="med" len="med"/>
                    </a:lnL>
                    <a:lnR w="4763" cap="flat" cmpd="sng" algn="ctr">
                      <a:solidFill>
                        <a:srgbClr val="FFFFFF"/>
                      </a:solidFill>
                      <a:prstDash val="solid"/>
                      <a:round/>
                      <a:headEnd type="none" w="med" len="med"/>
                      <a:tailEnd type="none" w="med" len="med"/>
                    </a:lnR>
                    <a:lnT w="4763" cap="flat" cmpd="sng" algn="ctr">
                      <a:solidFill>
                        <a:srgbClr val="FFFFFF"/>
                      </a:solidFill>
                      <a:prstDash val="solid"/>
                      <a:round/>
                      <a:headEnd type="none" w="med" len="med"/>
                      <a:tailEnd type="none" w="med" len="med"/>
                    </a:lnT>
                    <a:lnB w="4763" cap="flat" cmpd="sng" algn="ctr">
                      <a:solidFill>
                        <a:srgbClr val="FFFFFF"/>
                      </a:solidFill>
                      <a:prstDash val="solid"/>
                      <a:round/>
                      <a:headEnd type="none" w="med" len="med"/>
                      <a:tailEnd type="none" w="med" len="med"/>
                    </a:lnB>
                    <a:solidFill>
                      <a:srgbClr val="E7EBF2"/>
                    </a:solidFill>
                  </a:tcPr>
                </a:tc>
                <a:extLst>
                  <a:ext uri="{0D108BD9-81ED-4DB2-BD59-A6C34878D82A}">
                    <a16:rowId xmlns:a16="http://schemas.microsoft.com/office/drawing/2014/main" val="872351771"/>
                  </a:ext>
                </a:extLst>
              </a:tr>
              <a:tr h="223838">
                <a:tc>
                  <a:txBody>
                    <a:bodyPr/>
                    <a:lstStyle/>
                    <a:p>
                      <a:pPr algn="l" fontAlgn="base"/>
                      <a:r>
                        <a:rPr lang="en-GB" sz="1800" b="0" i="0">
                          <a:solidFill>
                            <a:srgbClr val="000000"/>
                          </a:solidFill>
                          <a:effectLst/>
                          <a:latin typeface="Arial" panose="020B0604020202020204" pitchFamily="34" charset="0"/>
                        </a:rPr>
                        <a:t>Factor 3​</a:t>
                      </a:r>
                      <a:endParaRPr lang="en-GB" b="0" i="0">
                        <a:solidFill>
                          <a:srgbClr val="000000"/>
                        </a:solidFill>
                        <a:effectLst/>
                      </a:endParaRPr>
                    </a:p>
                  </a:txBody>
                  <a:tcPr anchor="ctr">
                    <a:lnL w="4763" cap="flat" cmpd="sng" algn="ctr">
                      <a:solidFill>
                        <a:srgbClr val="FFFFFF"/>
                      </a:solidFill>
                      <a:prstDash val="solid"/>
                      <a:round/>
                      <a:headEnd type="none" w="med" len="med"/>
                      <a:tailEnd type="none" w="med" len="med"/>
                    </a:lnL>
                    <a:lnR w="4763" cap="flat" cmpd="sng" algn="ctr">
                      <a:solidFill>
                        <a:srgbClr val="FFFFFF"/>
                      </a:solidFill>
                      <a:prstDash val="solid"/>
                      <a:round/>
                      <a:headEnd type="none" w="med" len="med"/>
                      <a:tailEnd type="none" w="med" len="med"/>
                    </a:lnR>
                    <a:lnT w="4763" cap="flat" cmpd="sng" algn="ctr">
                      <a:solidFill>
                        <a:srgbClr val="FFFFFF"/>
                      </a:solidFill>
                      <a:prstDash val="solid"/>
                      <a:round/>
                      <a:headEnd type="none" w="med" len="med"/>
                      <a:tailEnd type="none" w="med" len="med"/>
                    </a:lnT>
                    <a:lnB w="4763" cap="flat" cmpd="sng" algn="ctr">
                      <a:solidFill>
                        <a:srgbClr val="FFFFFF"/>
                      </a:solidFill>
                      <a:prstDash val="solid"/>
                      <a:round/>
                      <a:headEnd type="none" w="med" len="med"/>
                      <a:tailEnd type="none" w="med" len="med"/>
                    </a:lnB>
                    <a:solidFill>
                      <a:srgbClr val="CBD5E5"/>
                    </a:solidFill>
                  </a:tcPr>
                </a:tc>
                <a:tc>
                  <a:txBody>
                    <a:bodyPr/>
                    <a:lstStyle/>
                    <a:p>
                      <a:pPr algn="l" fontAlgn="base"/>
                      <a:r>
                        <a:rPr lang="en-GB" sz="1800" b="0" i="0">
                          <a:solidFill>
                            <a:srgbClr val="000000"/>
                          </a:solidFill>
                          <a:effectLst/>
                          <a:latin typeface="Arial" panose="020B0604020202020204" pitchFamily="34" charset="0"/>
                        </a:rPr>
                        <a:t>Action 3​</a:t>
                      </a:r>
                      <a:endParaRPr lang="en-GB" b="0" i="0">
                        <a:solidFill>
                          <a:srgbClr val="000000"/>
                        </a:solidFill>
                        <a:effectLst/>
                      </a:endParaRPr>
                    </a:p>
                  </a:txBody>
                  <a:tcPr anchor="ctr">
                    <a:lnL w="4763" cap="flat" cmpd="sng" algn="ctr">
                      <a:solidFill>
                        <a:srgbClr val="FFFFFF"/>
                      </a:solidFill>
                      <a:prstDash val="solid"/>
                      <a:round/>
                      <a:headEnd type="none" w="med" len="med"/>
                      <a:tailEnd type="none" w="med" len="med"/>
                    </a:lnL>
                    <a:lnR w="4763" cap="flat" cmpd="sng" algn="ctr">
                      <a:solidFill>
                        <a:srgbClr val="FFFFFF"/>
                      </a:solidFill>
                      <a:prstDash val="solid"/>
                      <a:round/>
                      <a:headEnd type="none" w="med" len="med"/>
                      <a:tailEnd type="none" w="med" len="med"/>
                    </a:lnR>
                    <a:lnT w="4763" cap="flat" cmpd="sng" algn="ctr">
                      <a:solidFill>
                        <a:srgbClr val="FFFFFF"/>
                      </a:solidFill>
                      <a:prstDash val="solid"/>
                      <a:round/>
                      <a:headEnd type="none" w="med" len="med"/>
                      <a:tailEnd type="none" w="med" len="med"/>
                    </a:lnT>
                    <a:lnB w="4763" cap="flat" cmpd="sng" algn="ctr">
                      <a:solidFill>
                        <a:srgbClr val="FFFFFF"/>
                      </a:solidFill>
                      <a:prstDash val="solid"/>
                      <a:round/>
                      <a:headEnd type="none" w="med" len="med"/>
                      <a:tailEnd type="none" w="med" len="med"/>
                    </a:lnB>
                    <a:solidFill>
                      <a:srgbClr val="CBD5E5"/>
                    </a:solidFill>
                  </a:tcPr>
                </a:tc>
                <a:tc>
                  <a:txBody>
                    <a:bodyPr/>
                    <a:lstStyle/>
                    <a:p>
                      <a:pPr algn="l" fontAlgn="base"/>
                      <a:r>
                        <a:rPr lang="en-GB" sz="1800" b="0" i="0">
                          <a:solidFill>
                            <a:srgbClr val="000000"/>
                          </a:solidFill>
                          <a:effectLst/>
                          <a:latin typeface="Arial" panose="020B0604020202020204" pitchFamily="34" charset="0"/>
                        </a:rPr>
                        <a:t>1​</a:t>
                      </a:r>
                      <a:endParaRPr lang="en-GB" b="0" i="0">
                        <a:solidFill>
                          <a:srgbClr val="000000"/>
                        </a:solidFill>
                        <a:effectLst/>
                      </a:endParaRPr>
                    </a:p>
                  </a:txBody>
                  <a:tcPr anchor="ctr">
                    <a:lnL w="4763" cap="flat" cmpd="sng" algn="ctr">
                      <a:solidFill>
                        <a:srgbClr val="FFFFFF"/>
                      </a:solidFill>
                      <a:prstDash val="solid"/>
                      <a:round/>
                      <a:headEnd type="none" w="med" len="med"/>
                      <a:tailEnd type="none" w="med" len="med"/>
                    </a:lnL>
                    <a:lnR w="4763" cap="flat" cmpd="sng" algn="ctr">
                      <a:solidFill>
                        <a:srgbClr val="FFFFFF"/>
                      </a:solidFill>
                      <a:prstDash val="solid"/>
                      <a:round/>
                      <a:headEnd type="none" w="med" len="med"/>
                      <a:tailEnd type="none" w="med" len="med"/>
                    </a:lnR>
                    <a:lnT w="4763" cap="flat" cmpd="sng" algn="ctr">
                      <a:solidFill>
                        <a:srgbClr val="FFFFFF"/>
                      </a:solidFill>
                      <a:prstDash val="solid"/>
                      <a:round/>
                      <a:headEnd type="none" w="med" len="med"/>
                      <a:tailEnd type="none" w="med" len="med"/>
                    </a:lnT>
                    <a:lnB w="4763" cap="flat" cmpd="sng" algn="ctr">
                      <a:solidFill>
                        <a:srgbClr val="FFFFFF"/>
                      </a:solidFill>
                      <a:prstDash val="solid"/>
                      <a:round/>
                      <a:headEnd type="none" w="med" len="med"/>
                      <a:tailEnd type="none" w="med" len="med"/>
                    </a:lnB>
                    <a:solidFill>
                      <a:srgbClr val="CBD5E5"/>
                    </a:solidFill>
                  </a:tcPr>
                </a:tc>
                <a:tc>
                  <a:txBody>
                    <a:bodyPr/>
                    <a:lstStyle/>
                    <a:p>
                      <a:pPr algn="l" fontAlgn="base"/>
                      <a:r>
                        <a:rPr lang="en-GB" sz="1800" b="0" i="0">
                          <a:solidFill>
                            <a:srgbClr val="000000"/>
                          </a:solidFill>
                          <a:effectLst/>
                          <a:latin typeface="Arial" panose="020B0604020202020204" pitchFamily="34" charset="0"/>
                        </a:rPr>
                        <a:t>2​</a:t>
                      </a:r>
                      <a:endParaRPr lang="en-GB" b="0" i="0">
                        <a:solidFill>
                          <a:srgbClr val="000000"/>
                        </a:solidFill>
                        <a:effectLst/>
                      </a:endParaRPr>
                    </a:p>
                  </a:txBody>
                  <a:tcPr anchor="ctr">
                    <a:lnL w="4763" cap="flat" cmpd="sng" algn="ctr">
                      <a:solidFill>
                        <a:srgbClr val="FFFFFF"/>
                      </a:solidFill>
                      <a:prstDash val="solid"/>
                      <a:round/>
                      <a:headEnd type="none" w="med" len="med"/>
                      <a:tailEnd type="none" w="med" len="med"/>
                    </a:lnL>
                    <a:lnR w="4763" cap="flat" cmpd="sng" algn="ctr">
                      <a:solidFill>
                        <a:srgbClr val="FFFFFF"/>
                      </a:solidFill>
                      <a:prstDash val="solid"/>
                      <a:round/>
                      <a:headEnd type="none" w="med" len="med"/>
                      <a:tailEnd type="none" w="med" len="med"/>
                    </a:lnR>
                    <a:lnT w="4763" cap="flat" cmpd="sng" algn="ctr">
                      <a:solidFill>
                        <a:srgbClr val="FFFFFF"/>
                      </a:solidFill>
                      <a:prstDash val="solid"/>
                      <a:round/>
                      <a:headEnd type="none" w="med" len="med"/>
                      <a:tailEnd type="none" w="med" len="med"/>
                    </a:lnT>
                    <a:lnB w="4763" cap="flat" cmpd="sng" algn="ctr">
                      <a:solidFill>
                        <a:srgbClr val="FFFFFF"/>
                      </a:solidFill>
                      <a:prstDash val="solid"/>
                      <a:round/>
                      <a:headEnd type="none" w="med" len="med"/>
                      <a:tailEnd type="none" w="med" len="med"/>
                    </a:lnB>
                    <a:solidFill>
                      <a:srgbClr val="CBD5E5"/>
                    </a:solidFill>
                  </a:tcPr>
                </a:tc>
                <a:tc>
                  <a:txBody>
                    <a:bodyPr/>
                    <a:lstStyle/>
                    <a:p>
                      <a:pPr algn="l" fontAlgn="base"/>
                      <a:r>
                        <a:rPr lang="en-GB" sz="1800" b="0" i="0">
                          <a:solidFill>
                            <a:srgbClr val="000000"/>
                          </a:solidFill>
                          <a:effectLst/>
                          <a:latin typeface="Arial" panose="020B0604020202020204" pitchFamily="34" charset="0"/>
                        </a:rPr>
                        <a:t>3​</a:t>
                      </a:r>
                      <a:endParaRPr lang="en-GB" b="0" i="0">
                        <a:solidFill>
                          <a:srgbClr val="000000"/>
                        </a:solidFill>
                        <a:effectLst/>
                      </a:endParaRPr>
                    </a:p>
                  </a:txBody>
                  <a:tcPr anchor="ctr">
                    <a:lnL w="4763" cap="flat" cmpd="sng" algn="ctr">
                      <a:solidFill>
                        <a:srgbClr val="FFFFFF"/>
                      </a:solidFill>
                      <a:prstDash val="solid"/>
                      <a:round/>
                      <a:headEnd type="none" w="med" len="med"/>
                      <a:tailEnd type="none" w="med" len="med"/>
                    </a:lnL>
                    <a:lnR w="4763" cap="flat" cmpd="sng" algn="ctr">
                      <a:solidFill>
                        <a:srgbClr val="FFFFFF"/>
                      </a:solidFill>
                      <a:prstDash val="solid"/>
                      <a:round/>
                      <a:headEnd type="none" w="med" len="med"/>
                      <a:tailEnd type="none" w="med" len="med"/>
                    </a:lnR>
                    <a:lnT w="4763" cap="flat" cmpd="sng" algn="ctr">
                      <a:solidFill>
                        <a:srgbClr val="FFFFFF"/>
                      </a:solidFill>
                      <a:prstDash val="solid"/>
                      <a:round/>
                      <a:headEnd type="none" w="med" len="med"/>
                      <a:tailEnd type="none" w="med" len="med"/>
                    </a:lnT>
                    <a:lnB w="4763" cap="flat" cmpd="sng" algn="ctr">
                      <a:solidFill>
                        <a:srgbClr val="FFFFFF"/>
                      </a:solidFill>
                      <a:prstDash val="solid"/>
                      <a:round/>
                      <a:headEnd type="none" w="med" len="med"/>
                      <a:tailEnd type="none" w="med" len="med"/>
                    </a:lnB>
                    <a:solidFill>
                      <a:srgbClr val="CBD5E5"/>
                    </a:solidFill>
                  </a:tcPr>
                </a:tc>
                <a:tc>
                  <a:txBody>
                    <a:bodyPr/>
                    <a:lstStyle/>
                    <a:p>
                      <a:pPr algn="l" fontAlgn="base"/>
                      <a:r>
                        <a:rPr lang="en-GB" sz="1800" b="0" i="0">
                          <a:solidFill>
                            <a:srgbClr val="000000"/>
                          </a:solidFill>
                          <a:effectLst/>
                          <a:latin typeface="Arial" panose="020B0604020202020204" pitchFamily="34" charset="0"/>
                        </a:rPr>
                        <a:t>£2,750​</a:t>
                      </a:r>
                      <a:endParaRPr lang="en-GB" b="0" i="0">
                        <a:solidFill>
                          <a:srgbClr val="000000"/>
                        </a:solidFill>
                        <a:effectLst/>
                      </a:endParaRPr>
                    </a:p>
                  </a:txBody>
                  <a:tcPr anchor="ctr">
                    <a:lnL w="4763" cap="flat" cmpd="sng" algn="ctr">
                      <a:solidFill>
                        <a:srgbClr val="FFFFFF"/>
                      </a:solidFill>
                      <a:prstDash val="solid"/>
                      <a:round/>
                      <a:headEnd type="none" w="med" len="med"/>
                      <a:tailEnd type="none" w="med" len="med"/>
                    </a:lnL>
                    <a:lnR w="4763" cap="flat" cmpd="sng" algn="ctr">
                      <a:solidFill>
                        <a:srgbClr val="FFFFFF"/>
                      </a:solidFill>
                      <a:prstDash val="solid"/>
                      <a:round/>
                      <a:headEnd type="none" w="med" len="med"/>
                      <a:tailEnd type="none" w="med" len="med"/>
                    </a:lnR>
                    <a:lnT w="4763" cap="flat" cmpd="sng" algn="ctr">
                      <a:solidFill>
                        <a:srgbClr val="FFFFFF"/>
                      </a:solidFill>
                      <a:prstDash val="solid"/>
                      <a:round/>
                      <a:headEnd type="none" w="med" len="med"/>
                      <a:tailEnd type="none" w="med" len="med"/>
                    </a:lnT>
                    <a:lnB w="4763" cap="flat" cmpd="sng" algn="ctr">
                      <a:solidFill>
                        <a:srgbClr val="FFFFFF"/>
                      </a:solidFill>
                      <a:prstDash val="solid"/>
                      <a:round/>
                      <a:headEnd type="none" w="med" len="med"/>
                      <a:tailEnd type="none" w="med" len="med"/>
                    </a:lnB>
                    <a:solidFill>
                      <a:srgbClr val="CBD5E5"/>
                    </a:solidFill>
                  </a:tcPr>
                </a:tc>
                <a:extLst>
                  <a:ext uri="{0D108BD9-81ED-4DB2-BD59-A6C34878D82A}">
                    <a16:rowId xmlns:a16="http://schemas.microsoft.com/office/drawing/2014/main" val="78247815"/>
                  </a:ext>
                </a:extLst>
              </a:tr>
            </a:tbl>
          </a:graphicData>
        </a:graphic>
      </p:graphicFrame>
      <p:sp>
        <p:nvSpPr>
          <p:cNvPr id="8" name="Rectangle 1">
            <a:extLst>
              <a:ext uri="{FF2B5EF4-FFF2-40B4-BE49-F238E27FC236}">
                <a16:creationId xmlns:a16="http://schemas.microsoft.com/office/drawing/2014/main" id="{75507434-419E-32D7-C225-854E2A7C85A2}"/>
              </a:ext>
            </a:extLst>
          </p:cNvPr>
          <p:cNvSpPr>
            <a:spLocks noChangeArrowheads="1"/>
          </p:cNvSpPr>
          <p:nvPr/>
        </p:nvSpPr>
        <p:spPr bwMode="auto">
          <a:xfrm>
            <a:off x="4048125" y="217328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 </a:t>
            </a:r>
            <a:endParaRPr kumimoji="0" lang="en-US" altLang="en-US" sz="1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 name="TextBox 1">
            <a:extLst>
              <a:ext uri="{FF2B5EF4-FFF2-40B4-BE49-F238E27FC236}">
                <a16:creationId xmlns:a16="http://schemas.microsoft.com/office/drawing/2014/main" id="{354D1EFC-1E5E-7C57-3B5C-C4B5127F2A89}"/>
              </a:ext>
            </a:extLst>
          </p:cNvPr>
          <p:cNvSpPr txBox="1"/>
          <p:nvPr/>
        </p:nvSpPr>
        <p:spPr>
          <a:xfrm>
            <a:off x="638355" y="4025254"/>
            <a:ext cx="11107759" cy="461665"/>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en-GB" sz="2400"/>
          </a:p>
        </p:txBody>
      </p:sp>
      <p:graphicFrame>
        <p:nvGraphicFramePr>
          <p:cNvPr id="11" name="Diagram 10">
            <a:extLst>
              <a:ext uri="{FF2B5EF4-FFF2-40B4-BE49-F238E27FC236}">
                <a16:creationId xmlns:a16="http://schemas.microsoft.com/office/drawing/2014/main" id="{BAC21B5D-EA2F-5C86-9E83-4E46F6D907BE}"/>
              </a:ext>
            </a:extLst>
          </p:cNvPr>
          <p:cNvGraphicFramePr/>
          <p:nvPr>
            <p:extLst>
              <p:ext uri="{D42A27DB-BD31-4B8C-83A1-F6EECF244321}">
                <p14:modId xmlns:p14="http://schemas.microsoft.com/office/powerpoint/2010/main" val="1229449241"/>
              </p:ext>
            </p:extLst>
          </p:nvPr>
        </p:nvGraphicFramePr>
        <p:xfrm>
          <a:off x="2032000" y="3954384"/>
          <a:ext cx="8052158" cy="218394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4058819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878B386-BD06-4792-8E36-727E80F0745C}"/>
              </a:ext>
            </a:extLst>
          </p:cNvPr>
          <p:cNvSpPr/>
          <p:nvPr/>
        </p:nvSpPr>
        <p:spPr>
          <a:xfrm>
            <a:off x="361568" y="6268014"/>
            <a:ext cx="11384547" cy="4571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a:extLst>
              <a:ext uri="{FF2B5EF4-FFF2-40B4-BE49-F238E27FC236}">
                <a16:creationId xmlns:a16="http://schemas.microsoft.com/office/drawing/2014/main" id="{6C312A84-746E-4E3C-8194-7C84141A1680}"/>
              </a:ext>
            </a:extLst>
          </p:cNvPr>
          <p:cNvSpPr/>
          <p:nvPr/>
        </p:nvSpPr>
        <p:spPr>
          <a:xfrm>
            <a:off x="361569" y="6268013"/>
            <a:ext cx="2714445" cy="27081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0CA72CF4-815B-4CCC-A42D-98C638B80174}"/>
              </a:ext>
            </a:extLst>
          </p:cNvPr>
          <p:cNvSpPr txBox="1"/>
          <p:nvPr/>
        </p:nvSpPr>
        <p:spPr>
          <a:xfrm>
            <a:off x="1846054" y="6268012"/>
            <a:ext cx="1500996" cy="307777"/>
          </a:xfrm>
          <a:prstGeom prst="rect">
            <a:avLst/>
          </a:prstGeom>
          <a:noFill/>
        </p:spPr>
        <p:txBody>
          <a:bodyPr wrap="square" rtlCol="0">
            <a:spAutoFit/>
          </a:bodyPr>
          <a:lstStyle/>
          <a:p>
            <a:r>
              <a:rPr lang="en-GB" sz="1400">
                <a:solidFill>
                  <a:schemeClr val="bg1"/>
                </a:solidFill>
                <a:latin typeface="Let's Create Cd" panose="020B0806020203020204" pitchFamily="34" charset="0"/>
              </a:rPr>
              <a:t>#LetsCreate</a:t>
            </a:r>
          </a:p>
        </p:txBody>
      </p:sp>
      <p:pic>
        <p:nvPicPr>
          <p:cNvPr id="9" name="Picture 8" descr="Shape, circle&#10;&#10;Description automatically generated">
            <a:extLst>
              <a:ext uri="{FF2B5EF4-FFF2-40B4-BE49-F238E27FC236}">
                <a16:creationId xmlns:a16="http://schemas.microsoft.com/office/drawing/2014/main" id="{F95848F2-F071-4789-8D86-1A2EBE72FEDE}"/>
              </a:ext>
            </a:extLst>
          </p:cNvPr>
          <p:cNvPicPr>
            <a:picLocks noChangeAspect="1"/>
          </p:cNvPicPr>
          <p:nvPr/>
        </p:nvPicPr>
        <p:blipFill>
          <a:blip r:embed="rId3">
            <a:biLevel thresh="25000"/>
            <a:extLst>
              <a:ext uri="{28A0092B-C50C-407E-A947-70E740481C1C}">
                <a14:useLocalDpi xmlns:a14="http://schemas.microsoft.com/office/drawing/2010/main" val="0"/>
              </a:ext>
            </a:extLst>
          </a:blip>
          <a:stretch>
            <a:fillRect/>
          </a:stretch>
        </p:blipFill>
        <p:spPr>
          <a:xfrm>
            <a:off x="361567" y="6268012"/>
            <a:ext cx="276788" cy="276788"/>
          </a:xfrm>
          <a:prstGeom prst="rect">
            <a:avLst/>
          </a:prstGeom>
        </p:spPr>
      </p:pic>
      <p:sp>
        <p:nvSpPr>
          <p:cNvPr id="14" name="TextBox 13">
            <a:extLst>
              <a:ext uri="{FF2B5EF4-FFF2-40B4-BE49-F238E27FC236}">
                <a16:creationId xmlns:a16="http://schemas.microsoft.com/office/drawing/2014/main" id="{27B62A10-807A-4048-A296-D0FBB55EA58B}"/>
              </a:ext>
            </a:extLst>
          </p:cNvPr>
          <p:cNvSpPr txBox="1"/>
          <p:nvPr/>
        </p:nvSpPr>
        <p:spPr>
          <a:xfrm>
            <a:off x="6530556" y="6036947"/>
            <a:ext cx="3106473" cy="215444"/>
          </a:xfrm>
          <a:prstGeom prst="rect">
            <a:avLst/>
          </a:prstGeom>
          <a:noFill/>
        </p:spPr>
        <p:txBody>
          <a:bodyPr wrap="square" rtlCol="0">
            <a:spAutoFit/>
          </a:bodyPr>
          <a:lstStyle/>
          <a:p>
            <a:r>
              <a:rPr lang="en-GB" sz="800">
                <a:solidFill>
                  <a:schemeClr val="bg1"/>
                </a:solidFill>
                <a:latin typeface="Arial" panose="020B0604020202020204" pitchFamily="34" charset="0"/>
                <a:cs typeface="Arial" panose="020B0604020202020204" pitchFamily="34" charset="0"/>
              </a:rPr>
              <a:t>Almeida – This Isn’t (A True Story) © Ali Wright</a:t>
            </a:r>
          </a:p>
        </p:txBody>
      </p:sp>
      <p:sp>
        <p:nvSpPr>
          <p:cNvPr id="17" name="TextBox 16">
            <a:extLst>
              <a:ext uri="{FF2B5EF4-FFF2-40B4-BE49-F238E27FC236}">
                <a16:creationId xmlns:a16="http://schemas.microsoft.com/office/drawing/2014/main" id="{024F88A1-4857-4FF8-BFCD-39C31D281447}"/>
              </a:ext>
            </a:extLst>
          </p:cNvPr>
          <p:cNvSpPr txBox="1"/>
          <p:nvPr/>
        </p:nvSpPr>
        <p:spPr>
          <a:xfrm>
            <a:off x="329129" y="6016950"/>
            <a:ext cx="5493769" cy="215444"/>
          </a:xfrm>
          <a:prstGeom prst="rect">
            <a:avLst/>
          </a:prstGeom>
          <a:noFill/>
        </p:spPr>
        <p:txBody>
          <a:bodyPr wrap="square" rtlCol="0">
            <a:spAutoFit/>
          </a:bodyPr>
          <a:lstStyle/>
          <a:p>
            <a:r>
              <a:rPr lang="en-GB" sz="800">
                <a:solidFill>
                  <a:schemeClr val="bg1"/>
                </a:solidFill>
                <a:latin typeface="Arial" panose="020B0604020202020204" pitchFamily="34" charset="0"/>
                <a:cs typeface="Arial" panose="020B0604020202020204" pitchFamily="34" charset="0"/>
              </a:rPr>
              <a:t>© Yorkshire Festival</a:t>
            </a:r>
          </a:p>
        </p:txBody>
      </p:sp>
      <p:sp>
        <p:nvSpPr>
          <p:cNvPr id="7" name="TextBox 6">
            <a:extLst>
              <a:ext uri="{FF2B5EF4-FFF2-40B4-BE49-F238E27FC236}">
                <a16:creationId xmlns:a16="http://schemas.microsoft.com/office/drawing/2014/main" id="{865B0B74-1517-1FEC-38DD-AEEEA5F7ECF1}"/>
              </a:ext>
            </a:extLst>
          </p:cNvPr>
          <p:cNvSpPr txBox="1"/>
          <p:nvPr/>
        </p:nvSpPr>
        <p:spPr>
          <a:xfrm>
            <a:off x="361567" y="246141"/>
            <a:ext cx="10863411" cy="5632311"/>
          </a:xfrm>
          <a:prstGeom prst="rect">
            <a:avLst/>
          </a:prstGeom>
          <a:noFill/>
        </p:spPr>
        <p:txBody>
          <a:bodyPr wrap="square" lIns="91440" tIns="45720" rIns="91440" bIns="45720" rtlCol="0" anchor="t">
            <a:spAutoFit/>
          </a:bodyPr>
          <a:lstStyle/>
          <a:p>
            <a:r>
              <a:rPr lang="en-GB" sz="3200" b="1">
                <a:latin typeface="Arial"/>
                <a:cs typeface="Arial"/>
              </a:rPr>
              <a:t>Site Visit</a:t>
            </a:r>
            <a:r>
              <a:rPr lang="en-US" sz="3200">
                <a:latin typeface="Arial" panose="020B0604020202020204" pitchFamily="34" charset="0"/>
                <a:cs typeface="Arial" panose="020B0604020202020204" pitchFamily="34" charset="0"/>
              </a:rPr>
              <a:t>​</a:t>
            </a:r>
            <a:endParaRPr lang="en-US" sz="4000">
              <a:latin typeface="Arial" panose="020B0604020202020204" pitchFamily="34" charset="0"/>
              <a:cs typeface="Arial" panose="020B0604020202020204" pitchFamily="34" charset="0"/>
            </a:endParaRPr>
          </a:p>
          <a:p>
            <a:pPr fontAlgn="base"/>
            <a:r>
              <a:rPr lang="en-GB" sz="3200">
                <a:latin typeface="Arial" panose="020B0604020202020204" pitchFamily="34" charset="0"/>
                <a:cs typeface="Arial" panose="020B0604020202020204" pitchFamily="34" charset="0"/>
              </a:rPr>
              <a:t>​</a:t>
            </a:r>
            <a:endParaRPr lang="en-GB" sz="4000">
              <a:latin typeface="Arial" panose="020B0604020202020204" pitchFamily="34" charset="0"/>
              <a:cs typeface="Arial" panose="020B0604020202020204" pitchFamily="34" charset="0"/>
            </a:endParaRPr>
          </a:p>
          <a:p>
            <a:pPr marL="342900" indent="-342900">
              <a:buFont typeface="Arial" panose="020B0604020202020204" pitchFamily="34" charset="0"/>
              <a:buChar char="•"/>
            </a:pPr>
            <a:endParaRPr lang="en-GB" sz="2400">
              <a:solidFill>
                <a:prstClr val="black"/>
              </a:solidFill>
              <a:latin typeface="Arial"/>
              <a:cs typeface="Arial"/>
            </a:endParaRPr>
          </a:p>
          <a:p>
            <a:pPr marL="342900" indent="-342900">
              <a:buFont typeface="Arial" panose="020B0604020202020204" pitchFamily="34" charset="0"/>
              <a:buChar char="•"/>
            </a:pPr>
            <a:r>
              <a:rPr lang="en-GB" sz="2400">
                <a:solidFill>
                  <a:prstClr val="black"/>
                </a:solidFill>
                <a:latin typeface="Arial"/>
                <a:cs typeface="Arial"/>
              </a:rPr>
              <a:t>Make the most of the visit!  Opportunity to discuss your project, raise any concerns or queries, receive advice from Historic England conservation professionals.</a:t>
            </a:r>
          </a:p>
          <a:p>
            <a:pPr marL="342900" indent="-342900">
              <a:buFont typeface="Arial" panose="020B0604020202020204" pitchFamily="34" charset="0"/>
              <a:buChar char="•"/>
            </a:pPr>
            <a:endParaRPr lang="en-GB" sz="2400">
              <a:solidFill>
                <a:prstClr val="black"/>
              </a:solidFill>
              <a:latin typeface="Arial"/>
              <a:cs typeface="Arial"/>
            </a:endParaRPr>
          </a:p>
          <a:p>
            <a:pPr marL="342900" indent="-342900">
              <a:buFont typeface="Arial" panose="020B0604020202020204" pitchFamily="34" charset="0"/>
              <a:buChar char="•"/>
            </a:pPr>
            <a:r>
              <a:rPr lang="en-GB" sz="2400">
                <a:solidFill>
                  <a:prstClr val="black"/>
                </a:solidFill>
                <a:latin typeface="Arial"/>
                <a:cs typeface="Arial"/>
              </a:rPr>
              <a:t>Send all useful information in advance – latest condition survey, design information (drawings, schedules, specifications, cost estimates).</a:t>
            </a:r>
          </a:p>
          <a:p>
            <a:pPr marL="342900" indent="-342900">
              <a:buFont typeface="Arial" panose="020B0604020202020204" pitchFamily="34" charset="0"/>
              <a:buChar char="•"/>
            </a:pPr>
            <a:endParaRPr lang="en-GB" sz="2400">
              <a:solidFill>
                <a:prstClr val="black"/>
              </a:solidFill>
              <a:latin typeface="Arial"/>
              <a:cs typeface="Arial"/>
            </a:endParaRPr>
          </a:p>
          <a:p>
            <a:pPr marL="342900" indent="-342900">
              <a:buFont typeface="Arial" panose="020B0604020202020204" pitchFamily="34" charset="0"/>
              <a:buChar char="•"/>
            </a:pPr>
            <a:r>
              <a:rPr lang="en-GB" sz="2400">
                <a:solidFill>
                  <a:prstClr val="black"/>
                </a:solidFill>
                <a:latin typeface="Arial"/>
                <a:cs typeface="Arial"/>
              </a:rPr>
              <a:t>Ensure your key project members attend.</a:t>
            </a:r>
            <a:endParaRPr lang="en-GB" sz="3200">
              <a:latin typeface="Arial"/>
              <a:cs typeface="Arial"/>
            </a:endParaRPr>
          </a:p>
          <a:p>
            <a:pPr marL="342900" indent="-342900">
              <a:buFont typeface="Arial" panose="020B0604020202020204" pitchFamily="34" charset="0"/>
              <a:buChar char="•"/>
            </a:pPr>
            <a:endParaRPr lang="en-GB" sz="2400" b="1">
              <a:solidFill>
                <a:prstClr val="black"/>
              </a:solidFill>
              <a:latin typeface="Arial"/>
              <a:cs typeface="Arial"/>
            </a:endParaRPr>
          </a:p>
          <a:p>
            <a:pPr marL="342900" indent="-342900">
              <a:buFont typeface="Arial" panose="020B0604020202020204" pitchFamily="34" charset="0"/>
              <a:buChar char="•"/>
            </a:pPr>
            <a:r>
              <a:rPr lang="en-GB" sz="2400">
                <a:solidFill>
                  <a:prstClr val="black"/>
                </a:solidFill>
                <a:latin typeface="Arial"/>
                <a:cs typeface="Arial"/>
              </a:rPr>
              <a:t>Written feedback issued to help develop the full application. </a:t>
            </a:r>
          </a:p>
          <a:p>
            <a:endParaRPr lang="en-GB" sz="3200" b="1">
              <a:ea typeface="+mn-lt"/>
              <a:cs typeface="+mn-lt"/>
            </a:endParaRPr>
          </a:p>
        </p:txBody>
      </p:sp>
      <p:cxnSp>
        <p:nvCxnSpPr>
          <p:cNvPr id="5" name="Straight Connector 4">
            <a:extLst>
              <a:ext uri="{FF2B5EF4-FFF2-40B4-BE49-F238E27FC236}">
                <a16:creationId xmlns:a16="http://schemas.microsoft.com/office/drawing/2014/main" id="{F41AC4A2-B6C7-2C2E-23E4-FCB85C9FEC9F}"/>
              </a:ext>
            </a:extLst>
          </p:cNvPr>
          <p:cNvCxnSpPr>
            <a:cxnSpLocks/>
          </p:cNvCxnSpPr>
          <p:nvPr/>
        </p:nvCxnSpPr>
        <p:spPr>
          <a:xfrm>
            <a:off x="391192" y="1081517"/>
            <a:ext cx="6895840" cy="0"/>
          </a:xfrm>
          <a:prstGeom prst="line">
            <a:avLst/>
          </a:prstGeom>
          <a:ln w="57150">
            <a:solidFill>
              <a:srgbClr val="7030A0"/>
            </a:solidFill>
          </a:ln>
        </p:spPr>
        <p:style>
          <a:lnRef idx="1">
            <a:schemeClr val="accent1"/>
          </a:lnRef>
          <a:fillRef idx="0">
            <a:schemeClr val="accent1"/>
          </a:fillRef>
          <a:effectRef idx="0">
            <a:schemeClr val="accent1"/>
          </a:effectRef>
          <a:fontRef idx="minor">
            <a:schemeClr val="tx1"/>
          </a:fontRef>
        </p:style>
      </p:cxnSp>
      <p:sp>
        <p:nvSpPr>
          <p:cNvPr id="8" name="Rectangle 1">
            <a:extLst>
              <a:ext uri="{FF2B5EF4-FFF2-40B4-BE49-F238E27FC236}">
                <a16:creationId xmlns:a16="http://schemas.microsoft.com/office/drawing/2014/main" id="{75507434-419E-32D7-C225-854E2A7C85A2}"/>
              </a:ext>
            </a:extLst>
          </p:cNvPr>
          <p:cNvSpPr>
            <a:spLocks noChangeArrowheads="1"/>
          </p:cNvSpPr>
          <p:nvPr/>
        </p:nvSpPr>
        <p:spPr bwMode="auto">
          <a:xfrm>
            <a:off x="4048125" y="217328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 </a:t>
            </a:r>
            <a:endParaRPr kumimoji="0" lang="en-US" altLang="en-US" sz="1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pic>
        <p:nvPicPr>
          <p:cNvPr id="15" name="Picture 14">
            <a:extLst>
              <a:ext uri="{FF2B5EF4-FFF2-40B4-BE49-F238E27FC236}">
                <a16:creationId xmlns:a16="http://schemas.microsoft.com/office/drawing/2014/main" id="{5D86E98E-27DE-4321-8C25-62886C136B5B}"/>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9141539" y="5296632"/>
            <a:ext cx="2596515" cy="828040"/>
          </a:xfrm>
          <a:prstGeom prst="rect">
            <a:avLst/>
          </a:prstGeom>
          <a:noFill/>
          <a:ln>
            <a:noFill/>
          </a:ln>
        </p:spPr>
      </p:pic>
    </p:spTree>
    <p:extLst>
      <p:ext uri="{BB962C8B-B14F-4D97-AF65-F5344CB8AC3E}">
        <p14:creationId xmlns:p14="http://schemas.microsoft.com/office/powerpoint/2010/main" val="17416533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878B386-BD06-4792-8E36-727E80F0745C}"/>
              </a:ext>
            </a:extLst>
          </p:cNvPr>
          <p:cNvSpPr/>
          <p:nvPr/>
        </p:nvSpPr>
        <p:spPr>
          <a:xfrm>
            <a:off x="361568" y="6268014"/>
            <a:ext cx="11384547" cy="4571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a:extLst>
              <a:ext uri="{FF2B5EF4-FFF2-40B4-BE49-F238E27FC236}">
                <a16:creationId xmlns:a16="http://schemas.microsoft.com/office/drawing/2014/main" id="{6C312A84-746E-4E3C-8194-7C84141A1680}"/>
              </a:ext>
            </a:extLst>
          </p:cNvPr>
          <p:cNvSpPr/>
          <p:nvPr/>
        </p:nvSpPr>
        <p:spPr>
          <a:xfrm>
            <a:off x="361569" y="6268013"/>
            <a:ext cx="2714445" cy="27081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0CA72CF4-815B-4CCC-A42D-98C638B80174}"/>
              </a:ext>
            </a:extLst>
          </p:cNvPr>
          <p:cNvSpPr txBox="1"/>
          <p:nvPr/>
        </p:nvSpPr>
        <p:spPr>
          <a:xfrm>
            <a:off x="1846054" y="6268012"/>
            <a:ext cx="1500996" cy="307777"/>
          </a:xfrm>
          <a:prstGeom prst="rect">
            <a:avLst/>
          </a:prstGeom>
          <a:noFill/>
        </p:spPr>
        <p:txBody>
          <a:bodyPr wrap="square" rtlCol="0">
            <a:spAutoFit/>
          </a:bodyPr>
          <a:lstStyle/>
          <a:p>
            <a:r>
              <a:rPr lang="en-GB" sz="1400">
                <a:solidFill>
                  <a:schemeClr val="bg1"/>
                </a:solidFill>
                <a:latin typeface="Let's Create Cd" panose="020B0806020203020204" pitchFamily="34" charset="0"/>
              </a:rPr>
              <a:t>#LetsCreate</a:t>
            </a:r>
          </a:p>
        </p:txBody>
      </p:sp>
      <p:pic>
        <p:nvPicPr>
          <p:cNvPr id="9" name="Picture 8" descr="Shape, circle&#10;&#10;Description automatically generated">
            <a:extLst>
              <a:ext uri="{FF2B5EF4-FFF2-40B4-BE49-F238E27FC236}">
                <a16:creationId xmlns:a16="http://schemas.microsoft.com/office/drawing/2014/main" id="{F95848F2-F071-4789-8D86-1A2EBE72FEDE}"/>
              </a:ext>
            </a:extLst>
          </p:cNvPr>
          <p:cNvPicPr>
            <a:picLocks noChangeAspect="1"/>
          </p:cNvPicPr>
          <p:nvPr/>
        </p:nvPicPr>
        <p:blipFill>
          <a:blip r:embed="rId3">
            <a:biLevel thresh="25000"/>
            <a:extLst>
              <a:ext uri="{28A0092B-C50C-407E-A947-70E740481C1C}">
                <a14:useLocalDpi xmlns:a14="http://schemas.microsoft.com/office/drawing/2010/main" val="0"/>
              </a:ext>
            </a:extLst>
          </a:blip>
          <a:stretch>
            <a:fillRect/>
          </a:stretch>
        </p:blipFill>
        <p:spPr>
          <a:xfrm>
            <a:off x="361567" y="6268012"/>
            <a:ext cx="276788" cy="276788"/>
          </a:xfrm>
          <a:prstGeom prst="rect">
            <a:avLst/>
          </a:prstGeom>
        </p:spPr>
      </p:pic>
      <p:sp>
        <p:nvSpPr>
          <p:cNvPr id="14" name="TextBox 13">
            <a:extLst>
              <a:ext uri="{FF2B5EF4-FFF2-40B4-BE49-F238E27FC236}">
                <a16:creationId xmlns:a16="http://schemas.microsoft.com/office/drawing/2014/main" id="{27B62A10-807A-4048-A296-D0FBB55EA58B}"/>
              </a:ext>
            </a:extLst>
          </p:cNvPr>
          <p:cNvSpPr txBox="1"/>
          <p:nvPr/>
        </p:nvSpPr>
        <p:spPr>
          <a:xfrm>
            <a:off x="6530556" y="6036947"/>
            <a:ext cx="3106473" cy="215444"/>
          </a:xfrm>
          <a:prstGeom prst="rect">
            <a:avLst/>
          </a:prstGeom>
          <a:noFill/>
        </p:spPr>
        <p:txBody>
          <a:bodyPr wrap="square" rtlCol="0">
            <a:spAutoFit/>
          </a:bodyPr>
          <a:lstStyle/>
          <a:p>
            <a:r>
              <a:rPr lang="en-GB" sz="800">
                <a:solidFill>
                  <a:schemeClr val="bg1"/>
                </a:solidFill>
                <a:latin typeface="Arial" panose="020B0604020202020204" pitchFamily="34" charset="0"/>
                <a:cs typeface="Arial" panose="020B0604020202020204" pitchFamily="34" charset="0"/>
              </a:rPr>
              <a:t>Almeida – This Isn’t (A True Story) © Ali Wright</a:t>
            </a:r>
          </a:p>
        </p:txBody>
      </p:sp>
      <p:sp>
        <p:nvSpPr>
          <p:cNvPr id="17" name="TextBox 16">
            <a:extLst>
              <a:ext uri="{FF2B5EF4-FFF2-40B4-BE49-F238E27FC236}">
                <a16:creationId xmlns:a16="http://schemas.microsoft.com/office/drawing/2014/main" id="{024F88A1-4857-4FF8-BFCD-39C31D281447}"/>
              </a:ext>
            </a:extLst>
          </p:cNvPr>
          <p:cNvSpPr txBox="1"/>
          <p:nvPr/>
        </p:nvSpPr>
        <p:spPr>
          <a:xfrm>
            <a:off x="329129" y="6016950"/>
            <a:ext cx="5493769" cy="215444"/>
          </a:xfrm>
          <a:prstGeom prst="rect">
            <a:avLst/>
          </a:prstGeom>
          <a:noFill/>
        </p:spPr>
        <p:txBody>
          <a:bodyPr wrap="square" rtlCol="0">
            <a:spAutoFit/>
          </a:bodyPr>
          <a:lstStyle/>
          <a:p>
            <a:r>
              <a:rPr lang="en-GB" sz="800">
                <a:solidFill>
                  <a:schemeClr val="bg1"/>
                </a:solidFill>
                <a:latin typeface="Arial" panose="020B0604020202020204" pitchFamily="34" charset="0"/>
                <a:cs typeface="Arial" panose="020B0604020202020204" pitchFamily="34" charset="0"/>
              </a:rPr>
              <a:t>© Yorkshire Festival</a:t>
            </a:r>
          </a:p>
        </p:txBody>
      </p:sp>
      <p:sp>
        <p:nvSpPr>
          <p:cNvPr id="7" name="TextBox 6">
            <a:extLst>
              <a:ext uri="{FF2B5EF4-FFF2-40B4-BE49-F238E27FC236}">
                <a16:creationId xmlns:a16="http://schemas.microsoft.com/office/drawing/2014/main" id="{865B0B74-1517-1FEC-38DD-AEEEA5F7ECF1}"/>
              </a:ext>
            </a:extLst>
          </p:cNvPr>
          <p:cNvSpPr txBox="1"/>
          <p:nvPr/>
        </p:nvSpPr>
        <p:spPr>
          <a:xfrm>
            <a:off x="391193" y="246140"/>
            <a:ext cx="8994854" cy="5262979"/>
          </a:xfrm>
          <a:prstGeom prst="rect">
            <a:avLst/>
          </a:prstGeom>
          <a:noFill/>
        </p:spPr>
        <p:txBody>
          <a:bodyPr wrap="square" lIns="91440" tIns="45720" rIns="91440" bIns="45720" rtlCol="0" anchor="t">
            <a:spAutoFit/>
          </a:bodyPr>
          <a:lstStyle/>
          <a:p>
            <a:r>
              <a:rPr lang="en-GB" sz="3200" b="1">
                <a:latin typeface="Arial"/>
                <a:cs typeface="Arial"/>
              </a:rPr>
              <a:t>Full Application</a:t>
            </a:r>
            <a:endParaRPr lang="en-GB" sz="4000" b="1">
              <a:latin typeface="Arial"/>
              <a:cs typeface="Arial"/>
            </a:endParaRPr>
          </a:p>
          <a:p>
            <a:endParaRPr lang="en-GB" sz="4000" b="1">
              <a:latin typeface="Arial"/>
              <a:cs typeface="Arial"/>
            </a:endParaRPr>
          </a:p>
          <a:p>
            <a:endParaRPr lang="en-GB" sz="2400">
              <a:latin typeface="Arial"/>
              <a:cs typeface="Arial"/>
            </a:endParaRPr>
          </a:p>
          <a:p>
            <a:pPr marL="285750" indent="-285750">
              <a:buFont typeface="Arial,Sans-Serif" panose="020B0604020202020204" pitchFamily="34" charset="0"/>
              <a:buChar char="•"/>
            </a:pPr>
            <a:r>
              <a:rPr lang="en-GB" sz="2400">
                <a:latin typeface="Arial"/>
                <a:cs typeface="Arial"/>
              </a:rPr>
              <a:t>Demonstrate the relative urgency of the proposals.</a:t>
            </a:r>
          </a:p>
          <a:p>
            <a:pPr marL="285750" indent="-285750">
              <a:buFont typeface="Arial,Sans-Serif" panose="020B0604020202020204" pitchFamily="34" charset="0"/>
              <a:buChar char="•"/>
            </a:pPr>
            <a:endParaRPr lang="en-GB" sz="2400">
              <a:latin typeface="Arial"/>
              <a:cs typeface="Arial"/>
            </a:endParaRPr>
          </a:p>
          <a:p>
            <a:pPr marL="285750" indent="-285750">
              <a:buFont typeface="Arial,Sans-Serif" panose="020B0604020202020204" pitchFamily="34" charset="0"/>
              <a:buChar char="•"/>
            </a:pPr>
            <a:r>
              <a:rPr lang="en-GB" sz="2400">
                <a:latin typeface="Arial"/>
                <a:cs typeface="Arial"/>
              </a:rPr>
              <a:t>Appropriate professional advice is needed. For very significant buildings (GII*, GI, Scheduled Monuments) a Conservation Accredited Professional is a requirement.</a:t>
            </a:r>
          </a:p>
          <a:p>
            <a:pPr marL="285750" indent="-285750">
              <a:buFont typeface="Arial,Sans-Serif" panose="020B0604020202020204" pitchFamily="34" charset="0"/>
              <a:buChar char="•"/>
            </a:pPr>
            <a:endParaRPr lang="en-GB" sz="2400">
              <a:latin typeface="Arial"/>
              <a:cs typeface="Arial"/>
            </a:endParaRPr>
          </a:p>
          <a:p>
            <a:pPr marL="285750" indent="-285750">
              <a:buFont typeface="Arial,Sans-Serif" panose="020B0604020202020204" pitchFamily="34" charset="0"/>
              <a:buChar char="•"/>
            </a:pPr>
            <a:r>
              <a:rPr lang="en-GB" sz="2400">
                <a:latin typeface="Arial"/>
                <a:cs typeface="Arial"/>
              </a:rPr>
              <a:t>Demonstrate how and when the work will be carried out.</a:t>
            </a:r>
            <a:br>
              <a:rPr lang="en-GB" sz="2400">
                <a:latin typeface="Arial"/>
                <a:cs typeface="Arial"/>
              </a:rPr>
            </a:br>
            <a:endParaRPr lang="en-GB" sz="2400">
              <a:ea typeface="+mn-lt"/>
              <a:cs typeface="+mn-lt"/>
            </a:endParaRPr>
          </a:p>
          <a:p>
            <a:pPr marL="285750" indent="-285750">
              <a:buFont typeface="Arial,Sans-Serif" panose="020B0604020202020204" pitchFamily="34" charset="0"/>
              <a:buChar char="•"/>
            </a:pPr>
            <a:r>
              <a:rPr lang="en-GB" sz="2400">
                <a:latin typeface="Arial"/>
                <a:cs typeface="Arial"/>
              </a:rPr>
              <a:t>Plans for </a:t>
            </a:r>
            <a:r>
              <a:rPr lang="en-GB" sz="2400" u="sng">
                <a:latin typeface="Arial"/>
                <a:cs typeface="Arial"/>
              </a:rPr>
              <a:t>both</a:t>
            </a:r>
            <a:r>
              <a:rPr lang="en-GB" sz="2400">
                <a:latin typeface="Arial"/>
                <a:cs typeface="Arial"/>
              </a:rPr>
              <a:t> architectural and engineering elements must have completed at least RIBA Work Stage 3 or equivalent.</a:t>
            </a:r>
          </a:p>
        </p:txBody>
      </p:sp>
      <p:cxnSp>
        <p:nvCxnSpPr>
          <p:cNvPr id="5" name="Straight Connector 4">
            <a:extLst>
              <a:ext uri="{FF2B5EF4-FFF2-40B4-BE49-F238E27FC236}">
                <a16:creationId xmlns:a16="http://schemas.microsoft.com/office/drawing/2014/main" id="{F41AC4A2-B6C7-2C2E-23E4-FCB85C9FEC9F}"/>
              </a:ext>
            </a:extLst>
          </p:cNvPr>
          <p:cNvCxnSpPr>
            <a:cxnSpLocks/>
          </p:cNvCxnSpPr>
          <p:nvPr/>
        </p:nvCxnSpPr>
        <p:spPr>
          <a:xfrm>
            <a:off x="391192" y="1081517"/>
            <a:ext cx="6895840" cy="0"/>
          </a:xfrm>
          <a:prstGeom prst="line">
            <a:avLst/>
          </a:prstGeom>
          <a:ln w="57150">
            <a:solidFill>
              <a:srgbClr val="7030A0"/>
            </a:solidFill>
          </a:ln>
        </p:spPr>
        <p:style>
          <a:lnRef idx="1">
            <a:schemeClr val="accent1"/>
          </a:lnRef>
          <a:fillRef idx="0">
            <a:schemeClr val="accent1"/>
          </a:fillRef>
          <a:effectRef idx="0">
            <a:schemeClr val="accent1"/>
          </a:effectRef>
          <a:fontRef idx="minor">
            <a:schemeClr val="tx1"/>
          </a:fontRef>
        </p:style>
      </p:cxnSp>
      <p:sp>
        <p:nvSpPr>
          <p:cNvPr id="8" name="Rectangle 1">
            <a:extLst>
              <a:ext uri="{FF2B5EF4-FFF2-40B4-BE49-F238E27FC236}">
                <a16:creationId xmlns:a16="http://schemas.microsoft.com/office/drawing/2014/main" id="{75507434-419E-32D7-C225-854E2A7C85A2}"/>
              </a:ext>
            </a:extLst>
          </p:cNvPr>
          <p:cNvSpPr>
            <a:spLocks noChangeArrowheads="1"/>
          </p:cNvSpPr>
          <p:nvPr/>
        </p:nvSpPr>
        <p:spPr bwMode="auto">
          <a:xfrm>
            <a:off x="4048125" y="217328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 </a:t>
            </a:r>
            <a:endParaRPr kumimoji="0" lang="en-US" altLang="en-US" sz="1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pic>
        <p:nvPicPr>
          <p:cNvPr id="13" name="Graphic 12" descr="Connections">
            <a:extLst>
              <a:ext uri="{FF2B5EF4-FFF2-40B4-BE49-F238E27FC236}">
                <a16:creationId xmlns:a16="http://schemas.microsoft.com/office/drawing/2014/main" id="{81D183CA-BB39-4BF8-918B-49B09BA8B8F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211235" y="680666"/>
            <a:ext cx="2299447" cy="2299447"/>
          </a:xfrm>
          <a:prstGeom prst="rect">
            <a:avLst/>
          </a:prstGeom>
        </p:spPr>
      </p:pic>
      <p:pic>
        <p:nvPicPr>
          <p:cNvPr id="12" name="Picture 11">
            <a:extLst>
              <a:ext uri="{FF2B5EF4-FFF2-40B4-BE49-F238E27FC236}">
                <a16:creationId xmlns:a16="http://schemas.microsoft.com/office/drawing/2014/main" id="{A7B8E8F1-424F-4D11-A8BB-60319EF7C0CB}"/>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9141539" y="5296632"/>
            <a:ext cx="2596515" cy="828040"/>
          </a:xfrm>
          <a:prstGeom prst="rect">
            <a:avLst/>
          </a:prstGeom>
          <a:noFill/>
          <a:ln>
            <a:noFill/>
          </a:ln>
        </p:spPr>
      </p:pic>
    </p:spTree>
    <p:extLst>
      <p:ext uri="{BB962C8B-B14F-4D97-AF65-F5344CB8AC3E}">
        <p14:creationId xmlns:p14="http://schemas.microsoft.com/office/powerpoint/2010/main" val="16319467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878B386-BD06-4792-8E36-727E80F0745C}"/>
              </a:ext>
            </a:extLst>
          </p:cNvPr>
          <p:cNvSpPr/>
          <p:nvPr/>
        </p:nvSpPr>
        <p:spPr>
          <a:xfrm>
            <a:off x="361568" y="6268014"/>
            <a:ext cx="11384547" cy="4571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a:extLst>
              <a:ext uri="{FF2B5EF4-FFF2-40B4-BE49-F238E27FC236}">
                <a16:creationId xmlns:a16="http://schemas.microsoft.com/office/drawing/2014/main" id="{6C312A84-746E-4E3C-8194-7C84141A1680}"/>
              </a:ext>
            </a:extLst>
          </p:cNvPr>
          <p:cNvSpPr/>
          <p:nvPr/>
        </p:nvSpPr>
        <p:spPr>
          <a:xfrm>
            <a:off x="361569" y="6268013"/>
            <a:ext cx="2714445" cy="27081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0CA72CF4-815B-4CCC-A42D-98C638B80174}"/>
              </a:ext>
            </a:extLst>
          </p:cNvPr>
          <p:cNvSpPr txBox="1"/>
          <p:nvPr/>
        </p:nvSpPr>
        <p:spPr>
          <a:xfrm>
            <a:off x="1846054" y="6268012"/>
            <a:ext cx="1500996" cy="307777"/>
          </a:xfrm>
          <a:prstGeom prst="rect">
            <a:avLst/>
          </a:prstGeom>
          <a:noFill/>
        </p:spPr>
        <p:txBody>
          <a:bodyPr wrap="square" rtlCol="0">
            <a:spAutoFit/>
          </a:bodyPr>
          <a:lstStyle/>
          <a:p>
            <a:r>
              <a:rPr lang="en-GB" sz="1400">
                <a:solidFill>
                  <a:schemeClr val="bg1"/>
                </a:solidFill>
                <a:latin typeface="Let's Create Cd" panose="020B0806020203020204" pitchFamily="34" charset="0"/>
              </a:rPr>
              <a:t>#LetsCreate</a:t>
            </a:r>
          </a:p>
        </p:txBody>
      </p:sp>
      <p:pic>
        <p:nvPicPr>
          <p:cNvPr id="9" name="Picture 8" descr="Shape, circle&#10;&#10;Description automatically generated">
            <a:extLst>
              <a:ext uri="{FF2B5EF4-FFF2-40B4-BE49-F238E27FC236}">
                <a16:creationId xmlns:a16="http://schemas.microsoft.com/office/drawing/2014/main" id="{F95848F2-F071-4789-8D86-1A2EBE72FEDE}"/>
              </a:ext>
            </a:extLst>
          </p:cNvPr>
          <p:cNvPicPr>
            <a:picLocks noChangeAspect="1"/>
          </p:cNvPicPr>
          <p:nvPr/>
        </p:nvPicPr>
        <p:blipFill>
          <a:blip r:embed="rId3">
            <a:biLevel thresh="25000"/>
            <a:extLst>
              <a:ext uri="{28A0092B-C50C-407E-A947-70E740481C1C}">
                <a14:useLocalDpi xmlns:a14="http://schemas.microsoft.com/office/drawing/2010/main" val="0"/>
              </a:ext>
            </a:extLst>
          </a:blip>
          <a:stretch>
            <a:fillRect/>
          </a:stretch>
        </p:blipFill>
        <p:spPr>
          <a:xfrm>
            <a:off x="361567" y="6268012"/>
            <a:ext cx="276788" cy="276788"/>
          </a:xfrm>
          <a:prstGeom prst="rect">
            <a:avLst/>
          </a:prstGeom>
        </p:spPr>
      </p:pic>
      <p:sp>
        <p:nvSpPr>
          <p:cNvPr id="14" name="TextBox 13">
            <a:extLst>
              <a:ext uri="{FF2B5EF4-FFF2-40B4-BE49-F238E27FC236}">
                <a16:creationId xmlns:a16="http://schemas.microsoft.com/office/drawing/2014/main" id="{27B62A10-807A-4048-A296-D0FBB55EA58B}"/>
              </a:ext>
            </a:extLst>
          </p:cNvPr>
          <p:cNvSpPr txBox="1"/>
          <p:nvPr/>
        </p:nvSpPr>
        <p:spPr>
          <a:xfrm>
            <a:off x="6530556" y="6036947"/>
            <a:ext cx="3106473" cy="215444"/>
          </a:xfrm>
          <a:prstGeom prst="rect">
            <a:avLst/>
          </a:prstGeom>
          <a:noFill/>
        </p:spPr>
        <p:txBody>
          <a:bodyPr wrap="square" rtlCol="0">
            <a:spAutoFit/>
          </a:bodyPr>
          <a:lstStyle/>
          <a:p>
            <a:r>
              <a:rPr lang="en-GB" sz="800">
                <a:solidFill>
                  <a:schemeClr val="bg1"/>
                </a:solidFill>
                <a:latin typeface="Arial" panose="020B0604020202020204" pitchFamily="34" charset="0"/>
                <a:cs typeface="Arial" panose="020B0604020202020204" pitchFamily="34" charset="0"/>
              </a:rPr>
              <a:t>Almeida – This Isn’t (A True Story) © Ali Wright</a:t>
            </a:r>
          </a:p>
        </p:txBody>
      </p:sp>
      <p:sp>
        <p:nvSpPr>
          <p:cNvPr id="17" name="TextBox 16">
            <a:extLst>
              <a:ext uri="{FF2B5EF4-FFF2-40B4-BE49-F238E27FC236}">
                <a16:creationId xmlns:a16="http://schemas.microsoft.com/office/drawing/2014/main" id="{024F88A1-4857-4FF8-BFCD-39C31D281447}"/>
              </a:ext>
            </a:extLst>
          </p:cNvPr>
          <p:cNvSpPr txBox="1"/>
          <p:nvPr/>
        </p:nvSpPr>
        <p:spPr>
          <a:xfrm>
            <a:off x="329129" y="6016950"/>
            <a:ext cx="5493769" cy="215444"/>
          </a:xfrm>
          <a:prstGeom prst="rect">
            <a:avLst/>
          </a:prstGeom>
          <a:noFill/>
        </p:spPr>
        <p:txBody>
          <a:bodyPr wrap="square" rtlCol="0">
            <a:spAutoFit/>
          </a:bodyPr>
          <a:lstStyle/>
          <a:p>
            <a:r>
              <a:rPr lang="en-GB" sz="800">
                <a:solidFill>
                  <a:schemeClr val="bg1"/>
                </a:solidFill>
                <a:latin typeface="Arial" panose="020B0604020202020204" pitchFamily="34" charset="0"/>
                <a:cs typeface="Arial" panose="020B0604020202020204" pitchFamily="34" charset="0"/>
              </a:rPr>
              <a:t>© Yorkshire Festival</a:t>
            </a:r>
          </a:p>
        </p:txBody>
      </p:sp>
      <p:sp>
        <p:nvSpPr>
          <p:cNvPr id="6" name="TextBox 5">
            <a:extLst>
              <a:ext uri="{FF2B5EF4-FFF2-40B4-BE49-F238E27FC236}">
                <a16:creationId xmlns:a16="http://schemas.microsoft.com/office/drawing/2014/main" id="{44F42E13-5087-260A-D954-14125EE0BCFD}"/>
              </a:ext>
            </a:extLst>
          </p:cNvPr>
          <p:cNvSpPr txBox="1"/>
          <p:nvPr/>
        </p:nvSpPr>
        <p:spPr>
          <a:xfrm>
            <a:off x="305147" y="1012954"/>
            <a:ext cx="5133350" cy="48320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200" b="1">
                <a:latin typeface="Arial"/>
                <a:cs typeface="Arial"/>
              </a:rPr>
              <a:t>Liz Johnson</a:t>
            </a:r>
            <a:r>
              <a:rPr lang="en-GB" sz="2200">
                <a:latin typeface="Arial"/>
                <a:cs typeface="Arial"/>
              </a:rPr>
              <a:t> - Director, Museums and Collections, Arts Council England</a:t>
            </a:r>
            <a:endParaRPr lang="en-GB" sz="2200" b="1">
              <a:latin typeface="Arial"/>
              <a:cs typeface="Arial"/>
            </a:endParaRPr>
          </a:p>
          <a:p>
            <a:endParaRPr lang="en-GB" sz="2200" b="1">
              <a:latin typeface="Arial"/>
              <a:cs typeface="Arial"/>
            </a:endParaRPr>
          </a:p>
          <a:p>
            <a:r>
              <a:rPr lang="en-GB" sz="2200" b="1">
                <a:latin typeface="Arial"/>
                <a:cs typeface="Arial"/>
              </a:rPr>
              <a:t>Briony Anderson</a:t>
            </a:r>
            <a:r>
              <a:rPr lang="en-GB" sz="2200">
                <a:latin typeface="Arial"/>
                <a:cs typeface="Arial"/>
              </a:rPr>
              <a:t> - Senior Officer, Collaborative Funding (Capital), Arts Council England </a:t>
            </a:r>
            <a:endParaRPr lang="en-US">
              <a:latin typeface="Arial"/>
              <a:cs typeface="Arial"/>
            </a:endParaRPr>
          </a:p>
          <a:p>
            <a:endParaRPr lang="en-GB" sz="2200">
              <a:latin typeface="Arial"/>
              <a:cs typeface="Arial"/>
            </a:endParaRPr>
          </a:p>
          <a:p>
            <a:r>
              <a:rPr lang="en-GB" sz="2200" b="1">
                <a:latin typeface="Arial"/>
                <a:cs typeface="Arial"/>
              </a:rPr>
              <a:t>Clare Charlesworth</a:t>
            </a:r>
            <a:r>
              <a:rPr lang="en-GB" sz="2200">
                <a:latin typeface="Arial"/>
                <a:cs typeface="Arial"/>
              </a:rPr>
              <a:t> - Head of Region, Historic England</a:t>
            </a:r>
          </a:p>
          <a:p>
            <a:br>
              <a:rPr lang="en-GB" sz="2200">
                <a:latin typeface="Arial"/>
                <a:cs typeface="Arial"/>
              </a:rPr>
            </a:br>
            <a:r>
              <a:rPr lang="en-GB" sz="2200" b="1">
                <a:latin typeface="Arial"/>
                <a:cs typeface="Arial"/>
              </a:rPr>
              <a:t>Graeme Calvert </a:t>
            </a:r>
            <a:r>
              <a:rPr lang="en-GB" sz="2200">
                <a:latin typeface="Arial"/>
                <a:cs typeface="Arial"/>
              </a:rPr>
              <a:t>– Senior Officer, Collaborative Funding (Capital), Arts Council England </a:t>
            </a:r>
            <a:endParaRPr lang="en-US">
              <a:cs typeface="Arial"/>
            </a:endParaRPr>
          </a:p>
          <a:p>
            <a:endParaRPr lang="en-GB" sz="2200" b="1">
              <a:latin typeface="Arial"/>
              <a:cs typeface="Arial"/>
            </a:endParaRPr>
          </a:p>
        </p:txBody>
      </p:sp>
      <p:pic>
        <p:nvPicPr>
          <p:cNvPr id="5" name="Picture 6" descr="A picture containing indoor&#10;&#10;Description automatically generated">
            <a:extLst>
              <a:ext uri="{FF2B5EF4-FFF2-40B4-BE49-F238E27FC236}">
                <a16:creationId xmlns:a16="http://schemas.microsoft.com/office/drawing/2014/main" id="{F562A7E7-A011-3B15-05F5-83A7C9874054}"/>
              </a:ext>
            </a:extLst>
          </p:cNvPr>
          <p:cNvPicPr>
            <a:picLocks noChangeAspect="1"/>
          </p:cNvPicPr>
          <p:nvPr/>
        </p:nvPicPr>
        <p:blipFill>
          <a:blip r:embed="rId4"/>
          <a:stretch>
            <a:fillRect/>
          </a:stretch>
        </p:blipFill>
        <p:spPr>
          <a:xfrm>
            <a:off x="5414514" y="327292"/>
            <a:ext cx="6330350" cy="5937436"/>
          </a:xfrm>
          <a:prstGeom prst="rect">
            <a:avLst/>
          </a:prstGeom>
        </p:spPr>
      </p:pic>
      <p:sp>
        <p:nvSpPr>
          <p:cNvPr id="7" name="TextBox 1">
            <a:extLst>
              <a:ext uri="{FF2B5EF4-FFF2-40B4-BE49-F238E27FC236}">
                <a16:creationId xmlns:a16="http://schemas.microsoft.com/office/drawing/2014/main" id="{D5EF92B7-CFA6-DA01-DCE3-4A97DC9F40F8}"/>
              </a:ext>
            </a:extLst>
          </p:cNvPr>
          <p:cNvSpPr txBox="1"/>
          <p:nvPr/>
        </p:nvSpPr>
        <p:spPr>
          <a:xfrm>
            <a:off x="5428120" y="6016950"/>
            <a:ext cx="5493769" cy="21544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800">
                <a:solidFill>
                  <a:schemeClr val="bg1"/>
                </a:solidFill>
                <a:latin typeface="Arial" panose="020B0604020202020204" pitchFamily="34" charset="0"/>
                <a:cs typeface="Arial" panose="020B0604020202020204" pitchFamily="34" charset="0"/>
              </a:rPr>
              <a:t>© Yorkshire Festival</a:t>
            </a:r>
          </a:p>
        </p:txBody>
      </p:sp>
    </p:spTree>
    <p:extLst>
      <p:ext uri="{BB962C8B-B14F-4D97-AF65-F5344CB8AC3E}">
        <p14:creationId xmlns:p14="http://schemas.microsoft.com/office/powerpoint/2010/main" val="14292747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B4530789-5559-42B7-A4BB-B39528DCC46A}"/>
              </a:ext>
            </a:extLst>
          </p:cNvPr>
          <p:cNvSpPr txBox="1"/>
          <p:nvPr/>
        </p:nvSpPr>
        <p:spPr>
          <a:xfrm>
            <a:off x="1846054" y="6268012"/>
            <a:ext cx="1500996" cy="307777"/>
          </a:xfrm>
          <a:prstGeom prst="rect">
            <a:avLst/>
          </a:prstGeom>
          <a:noFill/>
        </p:spPr>
        <p:txBody>
          <a:bodyPr wrap="square" rtlCol="0">
            <a:spAutoFit/>
          </a:bodyPr>
          <a:lstStyle/>
          <a:p>
            <a:r>
              <a:rPr lang="en-GB" sz="1400">
                <a:solidFill>
                  <a:schemeClr val="bg1"/>
                </a:solidFill>
                <a:latin typeface="Let's Create Cd" panose="020B0806020203020204" pitchFamily="34" charset="0"/>
              </a:rPr>
              <a:t>#LetsCreate</a:t>
            </a:r>
          </a:p>
        </p:txBody>
      </p:sp>
      <p:sp>
        <p:nvSpPr>
          <p:cNvPr id="11" name="TextBox 10">
            <a:extLst>
              <a:ext uri="{FF2B5EF4-FFF2-40B4-BE49-F238E27FC236}">
                <a16:creationId xmlns:a16="http://schemas.microsoft.com/office/drawing/2014/main" id="{B1C110A1-F53E-40F8-8277-1BE6E000EA0C}"/>
              </a:ext>
            </a:extLst>
          </p:cNvPr>
          <p:cNvSpPr txBox="1"/>
          <p:nvPr/>
        </p:nvSpPr>
        <p:spPr>
          <a:xfrm>
            <a:off x="6530556" y="6036947"/>
            <a:ext cx="3106473" cy="215444"/>
          </a:xfrm>
          <a:prstGeom prst="rect">
            <a:avLst/>
          </a:prstGeom>
          <a:noFill/>
        </p:spPr>
        <p:txBody>
          <a:bodyPr wrap="square" rtlCol="0">
            <a:spAutoFit/>
          </a:bodyPr>
          <a:lstStyle/>
          <a:p>
            <a:r>
              <a:rPr lang="en-GB" sz="800">
                <a:solidFill>
                  <a:schemeClr val="bg1"/>
                </a:solidFill>
                <a:latin typeface="Arial" panose="020B0604020202020204" pitchFamily="34" charset="0"/>
                <a:cs typeface="Arial" panose="020B0604020202020204" pitchFamily="34" charset="0"/>
              </a:rPr>
              <a:t>Almeida – This Isn’t (A True Story) © Ali Wright</a:t>
            </a:r>
          </a:p>
        </p:txBody>
      </p:sp>
      <p:sp>
        <p:nvSpPr>
          <p:cNvPr id="12" name="TextBox 11">
            <a:extLst>
              <a:ext uri="{FF2B5EF4-FFF2-40B4-BE49-F238E27FC236}">
                <a16:creationId xmlns:a16="http://schemas.microsoft.com/office/drawing/2014/main" id="{F2E61EC5-F0B6-4C2F-9E39-33EA152B0268}"/>
              </a:ext>
            </a:extLst>
          </p:cNvPr>
          <p:cNvSpPr txBox="1"/>
          <p:nvPr/>
        </p:nvSpPr>
        <p:spPr>
          <a:xfrm>
            <a:off x="445885" y="246140"/>
            <a:ext cx="2249054" cy="6001643"/>
          </a:xfrm>
          <a:prstGeom prst="rect">
            <a:avLst/>
          </a:prstGeom>
          <a:noFill/>
        </p:spPr>
        <p:txBody>
          <a:bodyPr wrap="square" lIns="91440" tIns="45720" rIns="91440" bIns="45720" rtlCol="0" anchor="t">
            <a:spAutoFit/>
          </a:bodyPr>
          <a:lstStyle/>
          <a:p>
            <a:r>
              <a:rPr lang="en-GB" sz="3200" b="1">
                <a:latin typeface="Arial"/>
                <a:cs typeface="Arial"/>
              </a:rPr>
              <a:t>Building Services</a:t>
            </a:r>
            <a:endParaRPr lang="en-GB"/>
          </a:p>
          <a:p>
            <a:endParaRPr lang="en-US" sz="2000">
              <a:solidFill>
                <a:schemeClr val="tx2">
                  <a:lumMod val="50000"/>
                </a:schemeClr>
              </a:solidFill>
              <a:ea typeface="+mn-lt"/>
              <a:cs typeface="+mn-lt"/>
            </a:endParaRPr>
          </a:p>
          <a:p>
            <a:r>
              <a:rPr lang="en-US" sz="2000">
                <a:solidFill>
                  <a:schemeClr val="tx2">
                    <a:lumMod val="50000"/>
                  </a:schemeClr>
                </a:solidFill>
                <a:latin typeface="Arial" panose="020B0604020202020204" pitchFamily="34" charset="0"/>
                <a:ea typeface="+mn-lt"/>
                <a:cs typeface="Arial" panose="020B0604020202020204" pitchFamily="34" charset="0"/>
              </a:rPr>
              <a:t>RIBA Stage 3: ‘Spatially coordinated’</a:t>
            </a:r>
            <a:endParaRPr lang="en-US">
              <a:solidFill>
                <a:schemeClr val="tx2">
                  <a:lumMod val="50000"/>
                </a:schemeClr>
              </a:solidFill>
              <a:latin typeface="Arial" panose="020B0604020202020204" pitchFamily="34" charset="0"/>
              <a:ea typeface="+mn-lt"/>
              <a:cs typeface="Arial" panose="020B0604020202020204" pitchFamily="34" charset="0"/>
            </a:endParaRPr>
          </a:p>
          <a:p>
            <a:endParaRPr lang="en-US" sz="2000">
              <a:solidFill>
                <a:schemeClr val="tx2">
                  <a:lumMod val="50000"/>
                </a:schemeClr>
              </a:solidFill>
              <a:latin typeface="Arial" panose="020B0604020202020204" pitchFamily="34" charset="0"/>
              <a:ea typeface="+mn-lt"/>
              <a:cs typeface="Arial" panose="020B0604020202020204" pitchFamily="34" charset="0"/>
            </a:endParaRPr>
          </a:p>
          <a:p>
            <a:r>
              <a:rPr lang="en-US" sz="2000">
                <a:solidFill>
                  <a:schemeClr val="tx2">
                    <a:lumMod val="50000"/>
                  </a:schemeClr>
                </a:solidFill>
                <a:latin typeface="Arial" panose="020B0604020202020204" pitchFamily="34" charset="0"/>
                <a:ea typeface="+mn-lt"/>
                <a:cs typeface="Arial" panose="020B0604020202020204" pitchFamily="34" charset="0"/>
              </a:rPr>
              <a:t>Plans /elevations</a:t>
            </a:r>
            <a:endParaRPr lang="en-US">
              <a:solidFill>
                <a:schemeClr val="tx2">
                  <a:lumMod val="50000"/>
                </a:schemeClr>
              </a:solidFill>
              <a:latin typeface="Arial" panose="020B0604020202020204" pitchFamily="34" charset="0"/>
              <a:ea typeface="+mn-lt"/>
              <a:cs typeface="Arial" panose="020B0604020202020204" pitchFamily="34" charset="0"/>
            </a:endParaRPr>
          </a:p>
          <a:p>
            <a:r>
              <a:rPr lang="en-US" sz="2000">
                <a:solidFill>
                  <a:schemeClr val="tx2">
                    <a:lumMod val="50000"/>
                  </a:schemeClr>
                </a:solidFill>
                <a:latin typeface="Arial" panose="020B0604020202020204" pitchFamily="34" charset="0"/>
                <a:ea typeface="+mn-lt"/>
                <a:cs typeface="Arial" panose="020B0604020202020204" pitchFamily="34" charset="0"/>
              </a:rPr>
              <a:t>/ sections</a:t>
            </a:r>
            <a:endParaRPr lang="en-US">
              <a:solidFill>
                <a:schemeClr val="tx2">
                  <a:lumMod val="50000"/>
                </a:schemeClr>
              </a:solidFill>
              <a:latin typeface="Arial" panose="020B0604020202020204" pitchFamily="34" charset="0"/>
              <a:ea typeface="+mn-lt"/>
              <a:cs typeface="Arial" panose="020B0604020202020204" pitchFamily="34" charset="0"/>
            </a:endParaRPr>
          </a:p>
          <a:p>
            <a:endParaRPr lang="en-US" sz="2000">
              <a:solidFill>
                <a:schemeClr val="tx2">
                  <a:lumMod val="50000"/>
                </a:schemeClr>
              </a:solidFill>
              <a:latin typeface="Arial" panose="020B0604020202020204" pitchFamily="34" charset="0"/>
              <a:ea typeface="Calibri"/>
              <a:cs typeface="Arial" panose="020B0604020202020204" pitchFamily="34" charset="0"/>
            </a:endParaRPr>
          </a:p>
          <a:p>
            <a:r>
              <a:rPr lang="en-US" sz="2000">
                <a:solidFill>
                  <a:schemeClr val="tx2">
                    <a:lumMod val="50000"/>
                  </a:schemeClr>
                </a:solidFill>
                <a:latin typeface="Arial" panose="020B0604020202020204" pitchFamily="34" charset="0"/>
                <a:ea typeface="+mn-lt"/>
                <a:cs typeface="Arial" panose="020B0604020202020204" pitchFamily="34" charset="0"/>
              </a:rPr>
              <a:t>The</a:t>
            </a:r>
            <a:r>
              <a:rPr lang="en-US" sz="2000">
                <a:solidFill>
                  <a:schemeClr val="tx2">
                    <a:lumMod val="50000"/>
                  </a:schemeClr>
                </a:solidFill>
                <a:latin typeface="Arial" panose="020B0604020202020204" pitchFamily="34" charset="0"/>
                <a:cs typeface="Arial" panose="020B0604020202020204" pitchFamily="34" charset="0"/>
              </a:rPr>
              <a:t> work to be done should be visible in the drawings</a:t>
            </a:r>
          </a:p>
          <a:p>
            <a:endParaRPr lang="en-US" sz="2000">
              <a:solidFill>
                <a:schemeClr val="tx2">
                  <a:lumMod val="50000"/>
                </a:schemeClr>
              </a:solidFill>
              <a:latin typeface="Arial" panose="020B0604020202020204" pitchFamily="34" charset="0"/>
              <a:ea typeface="Calibri"/>
              <a:cs typeface="Arial" panose="020B0604020202020204" pitchFamily="34" charset="0"/>
            </a:endParaRPr>
          </a:p>
          <a:p>
            <a:r>
              <a:rPr lang="en-US" sz="2000">
                <a:solidFill>
                  <a:schemeClr val="tx2">
                    <a:lumMod val="50000"/>
                  </a:schemeClr>
                </a:solidFill>
                <a:latin typeface="Arial" panose="020B0604020202020204" pitchFamily="34" charset="0"/>
                <a:ea typeface="Calibri"/>
                <a:cs typeface="Arial" panose="020B0604020202020204" pitchFamily="34" charset="0"/>
              </a:rPr>
              <a:t>Scale and / or</a:t>
            </a:r>
          </a:p>
          <a:p>
            <a:r>
              <a:rPr lang="en-US" sz="2000">
                <a:solidFill>
                  <a:schemeClr val="tx2">
                    <a:lumMod val="50000"/>
                  </a:schemeClr>
                </a:solidFill>
                <a:latin typeface="Arial" panose="020B0604020202020204" pitchFamily="34" charset="0"/>
                <a:ea typeface="Calibri"/>
                <a:cs typeface="Arial" panose="020B0604020202020204" pitchFamily="34" charset="0"/>
              </a:rPr>
              <a:t>measurements</a:t>
            </a:r>
          </a:p>
          <a:p>
            <a:r>
              <a:rPr lang="en-US" sz="2000">
                <a:solidFill>
                  <a:schemeClr val="tx2">
                    <a:lumMod val="50000"/>
                  </a:schemeClr>
                </a:solidFill>
                <a:latin typeface="Arial" panose="020B0604020202020204" pitchFamily="34" charset="0"/>
                <a:ea typeface="Calibri"/>
                <a:cs typeface="Arial" panose="020B0604020202020204" pitchFamily="34" charset="0"/>
              </a:rPr>
              <a:t>important</a:t>
            </a:r>
            <a:endParaRPr lang="en-US">
              <a:solidFill>
                <a:schemeClr val="tx2">
                  <a:lumMod val="50000"/>
                </a:schemeClr>
              </a:solidFill>
              <a:latin typeface="Arial" panose="020B0604020202020204" pitchFamily="34" charset="0"/>
              <a:ea typeface="Calibri"/>
              <a:cs typeface="Arial" panose="020B0604020202020204" pitchFamily="34" charset="0"/>
            </a:endParaRPr>
          </a:p>
        </p:txBody>
      </p:sp>
      <p:cxnSp>
        <p:nvCxnSpPr>
          <p:cNvPr id="13" name="Straight Connector 12">
            <a:extLst>
              <a:ext uri="{FF2B5EF4-FFF2-40B4-BE49-F238E27FC236}">
                <a16:creationId xmlns:a16="http://schemas.microsoft.com/office/drawing/2014/main" id="{F858FD9F-8665-4CE0-B32C-15841C19E740}"/>
              </a:ext>
            </a:extLst>
          </p:cNvPr>
          <p:cNvCxnSpPr>
            <a:cxnSpLocks/>
          </p:cNvCxnSpPr>
          <p:nvPr/>
        </p:nvCxnSpPr>
        <p:spPr>
          <a:xfrm>
            <a:off x="576807" y="1347498"/>
            <a:ext cx="1637621" cy="9769"/>
          </a:xfrm>
          <a:prstGeom prst="line">
            <a:avLst/>
          </a:prstGeom>
          <a:ln w="57150">
            <a:solidFill>
              <a:srgbClr val="7030A0"/>
            </a:solidFill>
          </a:ln>
        </p:spPr>
        <p:style>
          <a:lnRef idx="1">
            <a:schemeClr val="accent1"/>
          </a:lnRef>
          <a:fillRef idx="0">
            <a:schemeClr val="accent1"/>
          </a:fillRef>
          <a:effectRef idx="0">
            <a:schemeClr val="accent1"/>
          </a:effectRef>
          <a:fontRef idx="minor">
            <a:schemeClr val="tx1"/>
          </a:fontRef>
        </p:style>
      </p:cxnSp>
      <p:pic>
        <p:nvPicPr>
          <p:cNvPr id="3" name="Picture 2" descr="A picture containing text, diagram, plan, technical drawing&#10;&#10;Description automatically generated">
            <a:extLst>
              <a:ext uri="{FF2B5EF4-FFF2-40B4-BE49-F238E27FC236}">
                <a16:creationId xmlns:a16="http://schemas.microsoft.com/office/drawing/2014/main" id="{094446B6-AD83-479C-8E60-83A3C5AD1464}"/>
              </a:ext>
            </a:extLst>
          </p:cNvPr>
          <p:cNvPicPr>
            <a:picLocks noChangeAspect="1"/>
          </p:cNvPicPr>
          <p:nvPr/>
        </p:nvPicPr>
        <p:blipFill rotWithShape="1">
          <a:blip r:embed="rId3">
            <a:extLst>
              <a:ext uri="{28A0092B-C50C-407E-A947-70E740481C1C}">
                <a14:useLocalDpi xmlns:a14="http://schemas.microsoft.com/office/drawing/2010/main" val="0"/>
              </a:ext>
            </a:extLst>
          </a:blip>
          <a:srcRect l="7039" t="8831" r="5656" b="6464"/>
          <a:stretch/>
        </p:blipFill>
        <p:spPr>
          <a:xfrm>
            <a:off x="2554971" y="180114"/>
            <a:ext cx="9637029" cy="6611860"/>
          </a:xfrm>
          <a:prstGeom prst="rect">
            <a:avLst/>
          </a:prstGeom>
        </p:spPr>
      </p:pic>
    </p:spTree>
    <p:extLst>
      <p:ext uri="{BB962C8B-B14F-4D97-AF65-F5344CB8AC3E}">
        <p14:creationId xmlns:p14="http://schemas.microsoft.com/office/powerpoint/2010/main" val="27118604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878B386-BD06-4792-8E36-727E80F0745C}"/>
              </a:ext>
            </a:extLst>
          </p:cNvPr>
          <p:cNvSpPr/>
          <p:nvPr/>
        </p:nvSpPr>
        <p:spPr>
          <a:xfrm>
            <a:off x="361568" y="6268014"/>
            <a:ext cx="11384547" cy="4571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a:extLst>
              <a:ext uri="{FF2B5EF4-FFF2-40B4-BE49-F238E27FC236}">
                <a16:creationId xmlns:a16="http://schemas.microsoft.com/office/drawing/2014/main" id="{6C312A84-746E-4E3C-8194-7C84141A1680}"/>
              </a:ext>
            </a:extLst>
          </p:cNvPr>
          <p:cNvSpPr/>
          <p:nvPr/>
        </p:nvSpPr>
        <p:spPr>
          <a:xfrm>
            <a:off x="361569" y="6268013"/>
            <a:ext cx="2714445" cy="27081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0CA72CF4-815B-4CCC-A42D-98C638B80174}"/>
              </a:ext>
            </a:extLst>
          </p:cNvPr>
          <p:cNvSpPr txBox="1"/>
          <p:nvPr/>
        </p:nvSpPr>
        <p:spPr>
          <a:xfrm>
            <a:off x="1846054" y="6268012"/>
            <a:ext cx="1500996" cy="307777"/>
          </a:xfrm>
          <a:prstGeom prst="rect">
            <a:avLst/>
          </a:prstGeom>
          <a:noFill/>
        </p:spPr>
        <p:txBody>
          <a:bodyPr wrap="square" rtlCol="0">
            <a:spAutoFit/>
          </a:bodyPr>
          <a:lstStyle/>
          <a:p>
            <a:r>
              <a:rPr lang="en-GB" sz="1400">
                <a:solidFill>
                  <a:schemeClr val="bg1"/>
                </a:solidFill>
                <a:latin typeface="Let's Create Cd" panose="020B0806020203020204" pitchFamily="34" charset="0"/>
              </a:rPr>
              <a:t>#LetsCreate</a:t>
            </a:r>
          </a:p>
        </p:txBody>
      </p:sp>
      <p:pic>
        <p:nvPicPr>
          <p:cNvPr id="9" name="Picture 8" descr="Shape, circle&#10;&#10;Description automatically generated">
            <a:extLst>
              <a:ext uri="{FF2B5EF4-FFF2-40B4-BE49-F238E27FC236}">
                <a16:creationId xmlns:a16="http://schemas.microsoft.com/office/drawing/2014/main" id="{F95848F2-F071-4789-8D86-1A2EBE72FEDE}"/>
              </a:ext>
            </a:extLst>
          </p:cNvPr>
          <p:cNvPicPr>
            <a:picLocks noChangeAspect="1"/>
          </p:cNvPicPr>
          <p:nvPr/>
        </p:nvPicPr>
        <p:blipFill>
          <a:blip r:embed="rId3">
            <a:biLevel thresh="25000"/>
            <a:extLst>
              <a:ext uri="{28A0092B-C50C-407E-A947-70E740481C1C}">
                <a14:useLocalDpi xmlns:a14="http://schemas.microsoft.com/office/drawing/2010/main" val="0"/>
              </a:ext>
            </a:extLst>
          </a:blip>
          <a:stretch>
            <a:fillRect/>
          </a:stretch>
        </p:blipFill>
        <p:spPr>
          <a:xfrm>
            <a:off x="361567" y="6268012"/>
            <a:ext cx="276788" cy="276788"/>
          </a:xfrm>
          <a:prstGeom prst="rect">
            <a:avLst/>
          </a:prstGeom>
        </p:spPr>
      </p:pic>
      <p:sp>
        <p:nvSpPr>
          <p:cNvPr id="14" name="TextBox 13">
            <a:extLst>
              <a:ext uri="{FF2B5EF4-FFF2-40B4-BE49-F238E27FC236}">
                <a16:creationId xmlns:a16="http://schemas.microsoft.com/office/drawing/2014/main" id="{27B62A10-807A-4048-A296-D0FBB55EA58B}"/>
              </a:ext>
            </a:extLst>
          </p:cNvPr>
          <p:cNvSpPr txBox="1"/>
          <p:nvPr/>
        </p:nvSpPr>
        <p:spPr>
          <a:xfrm>
            <a:off x="6530556" y="6036947"/>
            <a:ext cx="3106473" cy="215444"/>
          </a:xfrm>
          <a:prstGeom prst="rect">
            <a:avLst/>
          </a:prstGeom>
          <a:noFill/>
        </p:spPr>
        <p:txBody>
          <a:bodyPr wrap="square" rtlCol="0">
            <a:spAutoFit/>
          </a:bodyPr>
          <a:lstStyle/>
          <a:p>
            <a:r>
              <a:rPr lang="en-GB" sz="800">
                <a:solidFill>
                  <a:schemeClr val="bg1"/>
                </a:solidFill>
                <a:latin typeface="Arial" panose="020B0604020202020204" pitchFamily="34" charset="0"/>
                <a:cs typeface="Arial" panose="020B0604020202020204" pitchFamily="34" charset="0"/>
              </a:rPr>
              <a:t>Almeida – This Isn’t (A True Story) © Ali Wright</a:t>
            </a:r>
          </a:p>
        </p:txBody>
      </p:sp>
      <p:sp>
        <p:nvSpPr>
          <p:cNvPr id="17" name="TextBox 16">
            <a:extLst>
              <a:ext uri="{FF2B5EF4-FFF2-40B4-BE49-F238E27FC236}">
                <a16:creationId xmlns:a16="http://schemas.microsoft.com/office/drawing/2014/main" id="{024F88A1-4857-4FF8-BFCD-39C31D281447}"/>
              </a:ext>
            </a:extLst>
          </p:cNvPr>
          <p:cNvSpPr txBox="1"/>
          <p:nvPr/>
        </p:nvSpPr>
        <p:spPr>
          <a:xfrm>
            <a:off x="329129" y="6016950"/>
            <a:ext cx="5493769" cy="215444"/>
          </a:xfrm>
          <a:prstGeom prst="rect">
            <a:avLst/>
          </a:prstGeom>
          <a:noFill/>
        </p:spPr>
        <p:txBody>
          <a:bodyPr wrap="square" rtlCol="0">
            <a:spAutoFit/>
          </a:bodyPr>
          <a:lstStyle/>
          <a:p>
            <a:r>
              <a:rPr lang="en-GB" sz="800">
                <a:solidFill>
                  <a:schemeClr val="bg1"/>
                </a:solidFill>
                <a:latin typeface="Arial" panose="020B0604020202020204" pitchFamily="34" charset="0"/>
                <a:cs typeface="Arial" panose="020B0604020202020204" pitchFamily="34" charset="0"/>
              </a:rPr>
              <a:t>© Yorkshire Festival</a:t>
            </a:r>
          </a:p>
        </p:txBody>
      </p:sp>
      <p:cxnSp>
        <p:nvCxnSpPr>
          <p:cNvPr id="5" name="Straight Connector 4">
            <a:extLst>
              <a:ext uri="{FF2B5EF4-FFF2-40B4-BE49-F238E27FC236}">
                <a16:creationId xmlns:a16="http://schemas.microsoft.com/office/drawing/2014/main" id="{F41AC4A2-B6C7-2C2E-23E4-FCB85C9FEC9F}"/>
              </a:ext>
            </a:extLst>
          </p:cNvPr>
          <p:cNvCxnSpPr>
            <a:cxnSpLocks/>
          </p:cNvCxnSpPr>
          <p:nvPr/>
        </p:nvCxnSpPr>
        <p:spPr>
          <a:xfrm>
            <a:off x="391192" y="1081517"/>
            <a:ext cx="6895840" cy="0"/>
          </a:xfrm>
          <a:prstGeom prst="line">
            <a:avLst/>
          </a:prstGeom>
          <a:ln w="57150">
            <a:solidFill>
              <a:srgbClr val="7030A0"/>
            </a:solidFill>
          </a:ln>
        </p:spPr>
        <p:style>
          <a:lnRef idx="1">
            <a:schemeClr val="accent1"/>
          </a:lnRef>
          <a:fillRef idx="0">
            <a:schemeClr val="accent1"/>
          </a:fillRef>
          <a:effectRef idx="0">
            <a:schemeClr val="accent1"/>
          </a:effectRef>
          <a:fontRef idx="minor">
            <a:schemeClr val="tx1"/>
          </a:fontRef>
        </p:style>
      </p:cxnSp>
      <p:sp>
        <p:nvSpPr>
          <p:cNvPr id="8" name="Rectangle 1">
            <a:extLst>
              <a:ext uri="{FF2B5EF4-FFF2-40B4-BE49-F238E27FC236}">
                <a16:creationId xmlns:a16="http://schemas.microsoft.com/office/drawing/2014/main" id="{75507434-419E-32D7-C225-854E2A7C85A2}"/>
              </a:ext>
            </a:extLst>
          </p:cNvPr>
          <p:cNvSpPr>
            <a:spLocks noChangeArrowheads="1"/>
          </p:cNvSpPr>
          <p:nvPr/>
        </p:nvSpPr>
        <p:spPr bwMode="auto">
          <a:xfrm>
            <a:off x="4048125" y="217328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 </a:t>
            </a:r>
            <a:endParaRPr kumimoji="0" lang="en-US" altLang="en-US" sz="1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6" name="TextBox 15">
            <a:extLst>
              <a:ext uri="{FF2B5EF4-FFF2-40B4-BE49-F238E27FC236}">
                <a16:creationId xmlns:a16="http://schemas.microsoft.com/office/drawing/2014/main" id="{B09FD9AB-415F-4CBE-A6E8-7180B88C1DE2}"/>
              </a:ext>
            </a:extLst>
          </p:cNvPr>
          <p:cNvSpPr txBox="1"/>
          <p:nvPr/>
        </p:nvSpPr>
        <p:spPr>
          <a:xfrm>
            <a:off x="391193" y="246140"/>
            <a:ext cx="9035196" cy="7725192"/>
          </a:xfrm>
          <a:prstGeom prst="rect">
            <a:avLst/>
          </a:prstGeom>
          <a:noFill/>
        </p:spPr>
        <p:txBody>
          <a:bodyPr wrap="square" lIns="91440" tIns="45720" rIns="91440" bIns="45720" rtlCol="0" anchor="t">
            <a:spAutoFit/>
          </a:bodyPr>
          <a:lstStyle/>
          <a:p>
            <a:r>
              <a:rPr lang="en-GB" sz="3200" b="1">
                <a:latin typeface="Arial"/>
                <a:cs typeface="Arial"/>
              </a:rPr>
              <a:t>Full Application – Closing Notes</a:t>
            </a:r>
            <a:endParaRPr lang="en-GB" sz="4000" b="1">
              <a:latin typeface="Arial"/>
              <a:cs typeface="Arial"/>
            </a:endParaRPr>
          </a:p>
          <a:p>
            <a:endParaRPr lang="en-GB" sz="4000" b="1">
              <a:latin typeface="Arial"/>
              <a:cs typeface="Arial"/>
            </a:endParaRPr>
          </a:p>
          <a:p>
            <a:pPr marL="285750" indent="-285750">
              <a:buFont typeface="Arial,Sans-Serif" panose="020B0604020202020204" pitchFamily="34" charset="0"/>
              <a:buChar char="•"/>
            </a:pPr>
            <a:r>
              <a:rPr lang="en-GB" sz="2400">
                <a:latin typeface="Arial"/>
                <a:cs typeface="Arial"/>
              </a:rPr>
              <a:t>Do - Provide as much relevant information as possible to demonstrate RIBA Stage 3 or equivalent.</a:t>
            </a:r>
            <a:br>
              <a:rPr lang="en-GB" sz="2400">
                <a:latin typeface="Arial"/>
                <a:cs typeface="Arial"/>
              </a:rPr>
            </a:br>
            <a:endParaRPr lang="en-GB" sz="2400">
              <a:latin typeface="Arial"/>
              <a:cs typeface="Arial"/>
            </a:endParaRPr>
          </a:p>
          <a:p>
            <a:pPr marL="285750" indent="-285750">
              <a:buFont typeface="Arial,Sans-Serif" panose="020B0604020202020204" pitchFamily="34" charset="0"/>
              <a:buChar char="•"/>
            </a:pPr>
            <a:r>
              <a:rPr lang="en-GB" sz="2400">
                <a:latin typeface="Arial"/>
                <a:cs typeface="Arial"/>
              </a:rPr>
              <a:t>Do – Develop your project to a stage where applications can be made for full planning and / or listed building consent.</a:t>
            </a:r>
          </a:p>
          <a:p>
            <a:pPr marL="285750" indent="-285750">
              <a:buFont typeface="Arial,Sans-Serif" panose="020B0604020202020204" pitchFamily="34" charset="0"/>
              <a:buChar char="•"/>
            </a:pPr>
            <a:endParaRPr lang="en-GB" sz="2400">
              <a:latin typeface="Arial"/>
              <a:ea typeface="+mn-lt"/>
              <a:cs typeface="Arial"/>
            </a:endParaRPr>
          </a:p>
          <a:p>
            <a:pPr marL="285750" indent="-285750">
              <a:buFont typeface="Arial,Sans-Serif" panose="020B0604020202020204" pitchFamily="34" charset="0"/>
              <a:buChar char="•"/>
            </a:pPr>
            <a:r>
              <a:rPr lang="en-GB" sz="2400">
                <a:latin typeface="Arial"/>
                <a:ea typeface="+mn-lt"/>
                <a:cs typeface="Arial"/>
              </a:rPr>
              <a:t>Do – Ensure documents are project-specific. Generic procurement method statements and risk registers are not sufficient.</a:t>
            </a:r>
          </a:p>
          <a:p>
            <a:pPr marL="285750" indent="-285750">
              <a:buFont typeface="Arial,Sans-Serif" panose="020B0604020202020204" pitchFamily="34" charset="0"/>
              <a:buChar char="•"/>
            </a:pPr>
            <a:endParaRPr lang="en-GB" sz="2400">
              <a:ea typeface="+mn-lt"/>
              <a:cs typeface="+mn-lt"/>
            </a:endParaRPr>
          </a:p>
          <a:p>
            <a:pPr marL="285750" indent="-285750">
              <a:buFont typeface="Arial,Sans-Serif" panose="020B0604020202020204" pitchFamily="34" charset="0"/>
              <a:buChar char="•"/>
            </a:pPr>
            <a:r>
              <a:rPr lang="en-GB" sz="2400">
                <a:latin typeface="Arial"/>
                <a:cs typeface="Arial"/>
              </a:rPr>
              <a:t>Do not – Rely on prior knowledge or information provided in previous MEND rounds when submitting, this application should be clear and stand alone. </a:t>
            </a:r>
          </a:p>
          <a:p>
            <a:pPr marL="285750" indent="-285750">
              <a:buFont typeface="Arial,Sans-Serif" panose="020B0604020202020204" pitchFamily="34" charset="0"/>
              <a:buChar char="•"/>
            </a:pPr>
            <a:endParaRPr lang="en-GB" sz="2400" b="1">
              <a:latin typeface="Arial"/>
              <a:ea typeface="+mn-lt"/>
              <a:cs typeface="Arial"/>
            </a:endParaRPr>
          </a:p>
          <a:p>
            <a:pPr marL="285750" indent="-285750">
              <a:buFont typeface="Arial,Sans-Serif" panose="020B0604020202020204" pitchFamily="34" charset="0"/>
              <a:buChar char="•"/>
            </a:pPr>
            <a:endParaRPr lang="en-GB" sz="3200" b="1">
              <a:ea typeface="+mn-lt"/>
              <a:cs typeface="+mn-lt"/>
            </a:endParaRPr>
          </a:p>
          <a:p>
            <a:endParaRPr lang="en-GB" sz="2400" b="1">
              <a:latin typeface="Arial"/>
              <a:cs typeface="Arial"/>
            </a:endParaRPr>
          </a:p>
          <a:p>
            <a:endParaRPr lang="en-GB" sz="3200" b="1">
              <a:ea typeface="+mn-lt"/>
              <a:cs typeface="+mn-lt"/>
            </a:endParaRPr>
          </a:p>
        </p:txBody>
      </p:sp>
      <p:pic>
        <p:nvPicPr>
          <p:cNvPr id="18" name="Picture 17">
            <a:extLst>
              <a:ext uri="{FF2B5EF4-FFF2-40B4-BE49-F238E27FC236}">
                <a16:creationId xmlns:a16="http://schemas.microsoft.com/office/drawing/2014/main" id="{21D03210-E9D4-4B16-B5F2-EC0E85049201}"/>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9141539" y="5296632"/>
            <a:ext cx="2596515" cy="828040"/>
          </a:xfrm>
          <a:prstGeom prst="rect">
            <a:avLst/>
          </a:prstGeom>
          <a:noFill/>
          <a:ln>
            <a:noFill/>
          </a:ln>
        </p:spPr>
      </p:pic>
      <p:pic>
        <p:nvPicPr>
          <p:cNvPr id="12" name="Picture 11" descr="Checklist">
            <a:extLst>
              <a:ext uri="{FF2B5EF4-FFF2-40B4-BE49-F238E27FC236}">
                <a16:creationId xmlns:a16="http://schemas.microsoft.com/office/drawing/2014/main" id="{31B4AE51-9488-4513-B670-371F0FD57D4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9499642" y="741445"/>
            <a:ext cx="1899496" cy="1899496"/>
          </a:xfrm>
          <a:prstGeom prst="rect">
            <a:avLst/>
          </a:prstGeom>
        </p:spPr>
      </p:pic>
    </p:spTree>
    <p:extLst>
      <p:ext uri="{BB962C8B-B14F-4D97-AF65-F5344CB8AC3E}">
        <p14:creationId xmlns:p14="http://schemas.microsoft.com/office/powerpoint/2010/main" val="38452019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878B386-BD06-4792-8E36-727E80F0745C}"/>
              </a:ext>
            </a:extLst>
          </p:cNvPr>
          <p:cNvSpPr/>
          <p:nvPr/>
        </p:nvSpPr>
        <p:spPr>
          <a:xfrm>
            <a:off x="361568" y="6268014"/>
            <a:ext cx="11384547" cy="4571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a:extLst>
              <a:ext uri="{FF2B5EF4-FFF2-40B4-BE49-F238E27FC236}">
                <a16:creationId xmlns:a16="http://schemas.microsoft.com/office/drawing/2014/main" id="{6C312A84-746E-4E3C-8194-7C84141A1680}"/>
              </a:ext>
            </a:extLst>
          </p:cNvPr>
          <p:cNvSpPr/>
          <p:nvPr/>
        </p:nvSpPr>
        <p:spPr>
          <a:xfrm>
            <a:off x="361569" y="6268013"/>
            <a:ext cx="2714445" cy="27081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0CA72CF4-815B-4CCC-A42D-98C638B80174}"/>
              </a:ext>
            </a:extLst>
          </p:cNvPr>
          <p:cNvSpPr txBox="1"/>
          <p:nvPr/>
        </p:nvSpPr>
        <p:spPr>
          <a:xfrm>
            <a:off x="1846054" y="6268012"/>
            <a:ext cx="1500996" cy="307777"/>
          </a:xfrm>
          <a:prstGeom prst="rect">
            <a:avLst/>
          </a:prstGeom>
          <a:noFill/>
        </p:spPr>
        <p:txBody>
          <a:bodyPr wrap="square" rtlCol="0">
            <a:spAutoFit/>
          </a:bodyPr>
          <a:lstStyle/>
          <a:p>
            <a:r>
              <a:rPr lang="en-GB" sz="1400">
                <a:solidFill>
                  <a:schemeClr val="bg1"/>
                </a:solidFill>
                <a:latin typeface="Let's Create Cd" panose="020B0806020203020204" pitchFamily="34" charset="0"/>
              </a:rPr>
              <a:t>#LetsCreate</a:t>
            </a:r>
          </a:p>
        </p:txBody>
      </p:sp>
      <p:pic>
        <p:nvPicPr>
          <p:cNvPr id="9" name="Picture 8" descr="Shape, circle&#10;&#10;Description automatically generated">
            <a:extLst>
              <a:ext uri="{FF2B5EF4-FFF2-40B4-BE49-F238E27FC236}">
                <a16:creationId xmlns:a16="http://schemas.microsoft.com/office/drawing/2014/main" id="{F95848F2-F071-4789-8D86-1A2EBE72FEDE}"/>
              </a:ext>
            </a:extLst>
          </p:cNvPr>
          <p:cNvPicPr>
            <a:picLocks noChangeAspect="1"/>
          </p:cNvPicPr>
          <p:nvPr/>
        </p:nvPicPr>
        <p:blipFill>
          <a:blip r:embed="rId3">
            <a:biLevel thresh="25000"/>
            <a:extLst>
              <a:ext uri="{28A0092B-C50C-407E-A947-70E740481C1C}">
                <a14:useLocalDpi xmlns:a14="http://schemas.microsoft.com/office/drawing/2010/main" val="0"/>
              </a:ext>
            </a:extLst>
          </a:blip>
          <a:stretch>
            <a:fillRect/>
          </a:stretch>
        </p:blipFill>
        <p:spPr>
          <a:xfrm>
            <a:off x="361567" y="6268012"/>
            <a:ext cx="276788" cy="276788"/>
          </a:xfrm>
          <a:prstGeom prst="rect">
            <a:avLst/>
          </a:prstGeom>
        </p:spPr>
      </p:pic>
      <p:sp>
        <p:nvSpPr>
          <p:cNvPr id="7" name="TextBox 6">
            <a:extLst>
              <a:ext uri="{FF2B5EF4-FFF2-40B4-BE49-F238E27FC236}">
                <a16:creationId xmlns:a16="http://schemas.microsoft.com/office/drawing/2014/main" id="{865B0B74-1517-1FEC-38DD-AEEEA5F7ECF1}"/>
              </a:ext>
            </a:extLst>
          </p:cNvPr>
          <p:cNvSpPr txBox="1"/>
          <p:nvPr/>
        </p:nvSpPr>
        <p:spPr>
          <a:xfrm>
            <a:off x="499961" y="281306"/>
            <a:ext cx="2933209" cy="1169551"/>
          </a:xfrm>
          <a:prstGeom prst="rect">
            <a:avLst/>
          </a:prstGeom>
          <a:noFill/>
        </p:spPr>
        <p:txBody>
          <a:bodyPr wrap="square" lIns="91440" tIns="45720" rIns="91440" bIns="45720" rtlCol="0" anchor="t">
            <a:spAutoFit/>
          </a:bodyPr>
          <a:lstStyle/>
          <a:p>
            <a:r>
              <a:rPr lang="en-GB" sz="7000" b="1">
                <a:latin typeface="Arial"/>
                <a:cs typeface="Arial"/>
              </a:rPr>
              <a:t>Q&amp;A</a:t>
            </a:r>
          </a:p>
        </p:txBody>
      </p:sp>
      <p:sp>
        <p:nvSpPr>
          <p:cNvPr id="5" name="TextBox 4">
            <a:extLst>
              <a:ext uri="{FF2B5EF4-FFF2-40B4-BE49-F238E27FC236}">
                <a16:creationId xmlns:a16="http://schemas.microsoft.com/office/drawing/2014/main" id="{6EB8F65A-CB23-CB2C-B402-487C4343376E}"/>
              </a:ext>
            </a:extLst>
          </p:cNvPr>
          <p:cNvSpPr txBox="1"/>
          <p:nvPr/>
        </p:nvSpPr>
        <p:spPr>
          <a:xfrm>
            <a:off x="360144" y="1598923"/>
            <a:ext cx="5158355" cy="2868478"/>
          </a:xfrm>
          <a:prstGeom prst="rect">
            <a:avLst/>
          </a:prstGeom>
          <a:noFill/>
        </p:spPr>
        <p:txBody>
          <a:bodyPr wrap="square" lIns="91440" tIns="45720" rIns="91440" bIns="45720" rtlCol="0" anchor="t">
            <a:spAutoFit/>
          </a:bodyPr>
          <a:lstStyle/>
          <a:p>
            <a:pPr>
              <a:lnSpc>
                <a:spcPct val="130000"/>
              </a:lnSpc>
            </a:pPr>
            <a:r>
              <a:rPr lang="en-GB" sz="2400" b="1">
                <a:ea typeface="+mn-lt"/>
                <a:cs typeface="+mn-lt"/>
              </a:rPr>
              <a:t>artscouncil.org.uk/MEND</a:t>
            </a:r>
            <a:endParaRPr lang="en-US" sz="2400">
              <a:ea typeface="+mn-lt"/>
              <a:cs typeface="+mn-lt"/>
            </a:endParaRPr>
          </a:p>
          <a:p>
            <a:pPr>
              <a:lnSpc>
                <a:spcPct val="130000"/>
              </a:lnSpc>
            </a:pPr>
            <a:endParaRPr lang="en-GB" sz="2400" b="1">
              <a:ea typeface="+mn-lt"/>
              <a:cs typeface="+mn-lt"/>
            </a:endParaRPr>
          </a:p>
          <a:p>
            <a:pPr marL="342900" indent="-342900">
              <a:lnSpc>
                <a:spcPct val="130000"/>
              </a:lnSpc>
              <a:buFont typeface="Arial,Sans-Serif"/>
              <a:buChar char="•"/>
            </a:pPr>
            <a:r>
              <a:rPr lang="en-GB" sz="2000" b="1">
                <a:latin typeface="Calibri"/>
                <a:ea typeface="+mn-lt"/>
                <a:cs typeface="Calibri"/>
              </a:rPr>
              <a:t>Full guidance and Easy Read</a:t>
            </a:r>
            <a:endParaRPr lang="en-US" sz="2000">
              <a:latin typeface="Calibri"/>
              <a:ea typeface="+mn-lt"/>
              <a:cs typeface="Calibri"/>
            </a:endParaRPr>
          </a:p>
          <a:p>
            <a:pPr marL="342900" indent="-342900">
              <a:lnSpc>
                <a:spcPct val="130000"/>
              </a:lnSpc>
              <a:buFont typeface="Arial,Sans-Serif"/>
              <a:buChar char="•"/>
            </a:pPr>
            <a:r>
              <a:rPr lang="en-GB" sz="2000" b="1">
                <a:latin typeface="Calibri"/>
                <a:ea typeface="+mn-lt"/>
                <a:cs typeface="Calibri"/>
              </a:rPr>
              <a:t>Frequently Asked Questions</a:t>
            </a:r>
          </a:p>
          <a:p>
            <a:pPr marL="342900" indent="-342900">
              <a:lnSpc>
                <a:spcPct val="130000"/>
              </a:lnSpc>
              <a:buFont typeface="Arial,Sans-Serif"/>
              <a:buChar char="•"/>
            </a:pPr>
            <a:r>
              <a:rPr lang="en-GB" sz="2000" b="1">
                <a:latin typeface="Calibri"/>
                <a:ea typeface="+mn-lt"/>
                <a:cs typeface="Calibri"/>
              </a:rPr>
              <a:t>Building Excellence in the Cultural Sector</a:t>
            </a:r>
            <a:endParaRPr lang="en-US" sz="2000">
              <a:ea typeface="+mn-lt"/>
              <a:cs typeface="+mn-lt"/>
            </a:endParaRPr>
          </a:p>
          <a:p>
            <a:pPr marL="342900" indent="-342900">
              <a:lnSpc>
                <a:spcPct val="130000"/>
              </a:lnSpc>
              <a:buFont typeface="Arial,Sans-Serif"/>
              <a:buChar char="•"/>
            </a:pPr>
            <a:r>
              <a:rPr lang="en-GB" sz="2000" b="1">
                <a:ea typeface="+mn-lt"/>
                <a:cs typeface="+mn-lt"/>
              </a:rPr>
              <a:t>Contact: </a:t>
            </a:r>
            <a:r>
              <a:rPr lang="en-GB" sz="2000" b="1">
                <a:ea typeface="+mn-lt"/>
                <a:cs typeface="+mn-lt"/>
                <a:hlinkClick r:id="rId4"/>
              </a:rPr>
              <a:t>enquiries@artscouncil.org.uk</a:t>
            </a:r>
            <a:endParaRPr lang="en-GB">
              <a:ea typeface="+mn-lt"/>
              <a:cs typeface="+mn-lt"/>
              <a:hlinkClick r:id="rId4"/>
            </a:endParaRPr>
          </a:p>
          <a:p>
            <a:endParaRPr lang="en-GB" sz="1400">
              <a:cs typeface="Calibri"/>
            </a:endParaRPr>
          </a:p>
        </p:txBody>
      </p:sp>
      <p:cxnSp>
        <p:nvCxnSpPr>
          <p:cNvPr id="8" name="Straight Connector 7">
            <a:extLst>
              <a:ext uri="{FF2B5EF4-FFF2-40B4-BE49-F238E27FC236}">
                <a16:creationId xmlns:a16="http://schemas.microsoft.com/office/drawing/2014/main" id="{2E9D9492-09DD-7D92-D78E-B9682D298FD0}"/>
              </a:ext>
            </a:extLst>
          </p:cNvPr>
          <p:cNvCxnSpPr>
            <a:cxnSpLocks/>
          </p:cNvCxnSpPr>
          <p:nvPr/>
        </p:nvCxnSpPr>
        <p:spPr>
          <a:xfrm flipV="1">
            <a:off x="499961" y="1418432"/>
            <a:ext cx="4710147" cy="32425"/>
          </a:xfrm>
          <a:prstGeom prst="line">
            <a:avLst/>
          </a:prstGeom>
          <a:ln w="57150">
            <a:solidFill>
              <a:srgbClr val="7030A0"/>
            </a:solidFill>
          </a:ln>
        </p:spPr>
        <p:style>
          <a:lnRef idx="1">
            <a:schemeClr val="accent1"/>
          </a:lnRef>
          <a:fillRef idx="0">
            <a:schemeClr val="accent1"/>
          </a:fillRef>
          <a:effectRef idx="0">
            <a:schemeClr val="accent1"/>
          </a:effectRef>
          <a:fontRef idx="minor">
            <a:schemeClr val="tx1"/>
          </a:fontRef>
        </p:style>
      </p:cxnSp>
      <p:pic>
        <p:nvPicPr>
          <p:cNvPr id="10" name="Picture 10" descr="A picture containing indoor, ceiling&#10;&#10;Description automatically generated">
            <a:extLst>
              <a:ext uri="{FF2B5EF4-FFF2-40B4-BE49-F238E27FC236}">
                <a16:creationId xmlns:a16="http://schemas.microsoft.com/office/drawing/2014/main" id="{005DC962-0E6A-43E9-1689-F6C1593ACB24}"/>
              </a:ext>
            </a:extLst>
          </p:cNvPr>
          <p:cNvPicPr>
            <a:picLocks noChangeAspect="1"/>
          </p:cNvPicPr>
          <p:nvPr/>
        </p:nvPicPr>
        <p:blipFill>
          <a:blip r:embed="rId5"/>
          <a:stretch>
            <a:fillRect/>
          </a:stretch>
        </p:blipFill>
        <p:spPr>
          <a:xfrm>
            <a:off x="5447687" y="280015"/>
            <a:ext cx="6293795" cy="6014474"/>
          </a:xfrm>
          <a:prstGeom prst="rect">
            <a:avLst/>
          </a:prstGeom>
        </p:spPr>
      </p:pic>
      <p:sp>
        <p:nvSpPr>
          <p:cNvPr id="11" name="TextBox 1">
            <a:extLst>
              <a:ext uri="{FF2B5EF4-FFF2-40B4-BE49-F238E27FC236}">
                <a16:creationId xmlns:a16="http://schemas.microsoft.com/office/drawing/2014/main" id="{52D41FEC-875B-A502-D0E3-C84AE6F445F7}"/>
              </a:ext>
            </a:extLst>
          </p:cNvPr>
          <p:cNvSpPr txBox="1"/>
          <p:nvPr/>
        </p:nvSpPr>
        <p:spPr>
          <a:xfrm>
            <a:off x="6679163" y="5917163"/>
            <a:ext cx="5069632" cy="46166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GB" sz="800">
                <a:solidFill>
                  <a:schemeClr val="bg1"/>
                </a:solidFill>
                <a:ea typeface="+mn-lt"/>
                <a:cs typeface="+mn-lt"/>
              </a:rPr>
              <a:t>Smithsonian National Museum of African American History and Culture. David Adjaye: Making Memory exhibition at the Design Museum. Photo: @ Ed Reeve</a:t>
            </a:r>
            <a:endParaRPr lang="en-US" sz="800">
              <a:solidFill>
                <a:schemeClr val="bg1"/>
              </a:solidFill>
              <a:cs typeface="Calibri"/>
            </a:endParaRPr>
          </a:p>
          <a:p>
            <a:pPr algn="r"/>
            <a:endParaRPr lang="en-GB" sz="800">
              <a:solidFill>
                <a:schemeClr val="bg1"/>
              </a:solidFill>
              <a:cs typeface="Calibri"/>
            </a:endParaRPr>
          </a:p>
        </p:txBody>
      </p:sp>
    </p:spTree>
    <p:extLst>
      <p:ext uri="{BB962C8B-B14F-4D97-AF65-F5344CB8AC3E}">
        <p14:creationId xmlns:p14="http://schemas.microsoft.com/office/powerpoint/2010/main" val="13641886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878B386-BD06-4792-8E36-727E80F0745C}"/>
              </a:ext>
            </a:extLst>
          </p:cNvPr>
          <p:cNvSpPr/>
          <p:nvPr/>
        </p:nvSpPr>
        <p:spPr>
          <a:xfrm>
            <a:off x="361568" y="6268014"/>
            <a:ext cx="11384547" cy="4571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a:extLst>
              <a:ext uri="{FF2B5EF4-FFF2-40B4-BE49-F238E27FC236}">
                <a16:creationId xmlns:a16="http://schemas.microsoft.com/office/drawing/2014/main" id="{6C312A84-746E-4E3C-8194-7C84141A1680}"/>
              </a:ext>
            </a:extLst>
          </p:cNvPr>
          <p:cNvSpPr/>
          <p:nvPr/>
        </p:nvSpPr>
        <p:spPr>
          <a:xfrm>
            <a:off x="361569" y="6268013"/>
            <a:ext cx="2714445" cy="27081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0CA72CF4-815B-4CCC-A42D-98C638B80174}"/>
              </a:ext>
            </a:extLst>
          </p:cNvPr>
          <p:cNvSpPr txBox="1"/>
          <p:nvPr/>
        </p:nvSpPr>
        <p:spPr>
          <a:xfrm>
            <a:off x="1846054" y="6268012"/>
            <a:ext cx="1500996" cy="307777"/>
          </a:xfrm>
          <a:prstGeom prst="rect">
            <a:avLst/>
          </a:prstGeom>
          <a:noFill/>
        </p:spPr>
        <p:txBody>
          <a:bodyPr wrap="square" rtlCol="0">
            <a:spAutoFit/>
          </a:bodyPr>
          <a:lstStyle/>
          <a:p>
            <a:r>
              <a:rPr lang="en-GB" sz="1400">
                <a:solidFill>
                  <a:schemeClr val="bg1"/>
                </a:solidFill>
                <a:latin typeface="Let's Create Cd" panose="020B0806020203020204" pitchFamily="34" charset="0"/>
              </a:rPr>
              <a:t>#LetsCreate</a:t>
            </a:r>
          </a:p>
        </p:txBody>
      </p:sp>
      <p:pic>
        <p:nvPicPr>
          <p:cNvPr id="9" name="Picture 8" descr="Shape, circle&#10;&#10;Description automatically generated">
            <a:extLst>
              <a:ext uri="{FF2B5EF4-FFF2-40B4-BE49-F238E27FC236}">
                <a16:creationId xmlns:a16="http://schemas.microsoft.com/office/drawing/2014/main" id="{F95848F2-F071-4789-8D86-1A2EBE72FEDE}"/>
              </a:ext>
            </a:extLst>
          </p:cNvPr>
          <p:cNvPicPr>
            <a:picLocks noChangeAspect="1"/>
          </p:cNvPicPr>
          <p:nvPr/>
        </p:nvPicPr>
        <p:blipFill>
          <a:blip r:embed="rId3">
            <a:biLevel thresh="25000"/>
            <a:extLst>
              <a:ext uri="{28A0092B-C50C-407E-A947-70E740481C1C}">
                <a14:useLocalDpi xmlns:a14="http://schemas.microsoft.com/office/drawing/2010/main" val="0"/>
              </a:ext>
            </a:extLst>
          </a:blip>
          <a:stretch>
            <a:fillRect/>
          </a:stretch>
        </p:blipFill>
        <p:spPr>
          <a:xfrm>
            <a:off x="361567" y="6268012"/>
            <a:ext cx="276788" cy="276788"/>
          </a:xfrm>
          <a:prstGeom prst="rect">
            <a:avLst/>
          </a:prstGeom>
        </p:spPr>
      </p:pic>
      <p:sp>
        <p:nvSpPr>
          <p:cNvPr id="14" name="TextBox 13">
            <a:extLst>
              <a:ext uri="{FF2B5EF4-FFF2-40B4-BE49-F238E27FC236}">
                <a16:creationId xmlns:a16="http://schemas.microsoft.com/office/drawing/2014/main" id="{27B62A10-807A-4048-A296-D0FBB55EA58B}"/>
              </a:ext>
            </a:extLst>
          </p:cNvPr>
          <p:cNvSpPr txBox="1"/>
          <p:nvPr/>
        </p:nvSpPr>
        <p:spPr>
          <a:xfrm>
            <a:off x="6530556" y="6036947"/>
            <a:ext cx="3106473" cy="215444"/>
          </a:xfrm>
          <a:prstGeom prst="rect">
            <a:avLst/>
          </a:prstGeom>
          <a:noFill/>
        </p:spPr>
        <p:txBody>
          <a:bodyPr wrap="square" rtlCol="0">
            <a:spAutoFit/>
          </a:bodyPr>
          <a:lstStyle/>
          <a:p>
            <a:r>
              <a:rPr lang="en-GB" sz="800">
                <a:solidFill>
                  <a:schemeClr val="bg1"/>
                </a:solidFill>
                <a:latin typeface="Arial" panose="020B0604020202020204" pitchFamily="34" charset="0"/>
                <a:cs typeface="Arial" panose="020B0604020202020204" pitchFamily="34" charset="0"/>
              </a:rPr>
              <a:t>Almeida – This Isn’t (A True Story) © Ali Wright</a:t>
            </a:r>
          </a:p>
        </p:txBody>
      </p:sp>
      <p:sp>
        <p:nvSpPr>
          <p:cNvPr id="17" name="TextBox 16">
            <a:extLst>
              <a:ext uri="{FF2B5EF4-FFF2-40B4-BE49-F238E27FC236}">
                <a16:creationId xmlns:a16="http://schemas.microsoft.com/office/drawing/2014/main" id="{024F88A1-4857-4FF8-BFCD-39C31D281447}"/>
              </a:ext>
            </a:extLst>
          </p:cNvPr>
          <p:cNvSpPr txBox="1"/>
          <p:nvPr/>
        </p:nvSpPr>
        <p:spPr>
          <a:xfrm>
            <a:off x="329129" y="6016950"/>
            <a:ext cx="5493769" cy="215444"/>
          </a:xfrm>
          <a:prstGeom prst="rect">
            <a:avLst/>
          </a:prstGeom>
          <a:noFill/>
        </p:spPr>
        <p:txBody>
          <a:bodyPr wrap="square" rtlCol="0">
            <a:spAutoFit/>
          </a:bodyPr>
          <a:lstStyle/>
          <a:p>
            <a:r>
              <a:rPr lang="en-GB" sz="800">
                <a:solidFill>
                  <a:schemeClr val="bg1"/>
                </a:solidFill>
                <a:latin typeface="Arial" panose="020B0604020202020204" pitchFamily="34" charset="0"/>
                <a:cs typeface="Arial" panose="020B0604020202020204" pitchFamily="34" charset="0"/>
              </a:rPr>
              <a:t>© Yorkshire Festival</a:t>
            </a:r>
          </a:p>
        </p:txBody>
      </p:sp>
      <p:sp>
        <p:nvSpPr>
          <p:cNvPr id="7" name="TextBox 6">
            <a:extLst>
              <a:ext uri="{FF2B5EF4-FFF2-40B4-BE49-F238E27FC236}">
                <a16:creationId xmlns:a16="http://schemas.microsoft.com/office/drawing/2014/main" id="{865B0B74-1517-1FEC-38DD-AEEEA5F7ECF1}"/>
              </a:ext>
            </a:extLst>
          </p:cNvPr>
          <p:cNvSpPr txBox="1"/>
          <p:nvPr/>
        </p:nvSpPr>
        <p:spPr>
          <a:xfrm>
            <a:off x="391192" y="246140"/>
            <a:ext cx="10863411" cy="6001643"/>
          </a:xfrm>
          <a:prstGeom prst="rect">
            <a:avLst/>
          </a:prstGeom>
          <a:noFill/>
        </p:spPr>
        <p:txBody>
          <a:bodyPr wrap="square" lIns="91440" tIns="45720" rIns="91440" bIns="45720" rtlCol="0" anchor="t">
            <a:spAutoFit/>
          </a:bodyPr>
          <a:lstStyle/>
          <a:p>
            <a:r>
              <a:rPr lang="en-GB" sz="3200" b="1">
                <a:latin typeface="Arial"/>
                <a:cs typeface="Arial"/>
              </a:rPr>
              <a:t>Agenda</a:t>
            </a:r>
          </a:p>
          <a:p>
            <a:endParaRPr lang="en-GB" sz="3200" b="1">
              <a:latin typeface="Arial"/>
              <a:cs typeface="Arial"/>
            </a:endParaRPr>
          </a:p>
          <a:p>
            <a:pPr marL="514350" indent="-514350">
              <a:buFont typeface="+mj-lt"/>
              <a:buAutoNum type="arabicPeriod"/>
            </a:pPr>
            <a:r>
              <a:rPr lang="en-GB" sz="3200" b="1">
                <a:latin typeface="Arial"/>
                <a:cs typeface="Arial"/>
              </a:rPr>
              <a:t>Timeline</a:t>
            </a:r>
          </a:p>
          <a:p>
            <a:pPr marL="514350" indent="-514350">
              <a:buFont typeface="+mj-lt"/>
              <a:buAutoNum type="arabicPeriod"/>
            </a:pPr>
            <a:r>
              <a:rPr lang="en-GB" sz="3200" b="1">
                <a:latin typeface="Arial"/>
                <a:cs typeface="Arial"/>
              </a:rPr>
              <a:t>Aims of the fund</a:t>
            </a:r>
          </a:p>
          <a:p>
            <a:pPr marL="514350" indent="-514350">
              <a:buFont typeface="+mj-lt"/>
              <a:buAutoNum type="arabicPeriod"/>
            </a:pPr>
            <a:r>
              <a:rPr lang="en-GB" sz="3200" b="1">
                <a:latin typeface="Arial"/>
                <a:cs typeface="Arial"/>
              </a:rPr>
              <a:t>RIBA work stage 3</a:t>
            </a:r>
          </a:p>
          <a:p>
            <a:pPr marL="514350" indent="-514350">
              <a:buFont typeface="+mj-lt"/>
              <a:buAutoNum type="arabicPeriod"/>
            </a:pPr>
            <a:r>
              <a:rPr lang="en-GB" sz="3200" b="1">
                <a:latin typeface="Arial"/>
                <a:cs typeface="Arial"/>
              </a:rPr>
              <a:t>The application form </a:t>
            </a:r>
          </a:p>
          <a:p>
            <a:pPr marL="514350" indent="-514350">
              <a:buFont typeface="+mj-lt"/>
              <a:buAutoNum type="arabicPeriod"/>
            </a:pPr>
            <a:r>
              <a:rPr lang="en-GB" sz="3200" b="1">
                <a:latin typeface="Arial"/>
                <a:cs typeface="Arial"/>
              </a:rPr>
              <a:t>Mandatory attachments</a:t>
            </a:r>
          </a:p>
          <a:p>
            <a:pPr marL="514350" indent="-514350">
              <a:buFont typeface="+mj-lt"/>
              <a:buAutoNum type="arabicPeriod"/>
            </a:pPr>
            <a:r>
              <a:rPr lang="en-GB" sz="3200" b="1">
                <a:latin typeface="Arial"/>
                <a:cs typeface="Arial"/>
              </a:rPr>
              <a:t>Feedback from Historic England</a:t>
            </a:r>
          </a:p>
          <a:p>
            <a:endParaRPr lang="en-GB" sz="3200" b="1">
              <a:latin typeface="Arial"/>
              <a:cs typeface="Arial"/>
            </a:endParaRPr>
          </a:p>
          <a:p>
            <a:pPr marL="514350" indent="-514350">
              <a:buFont typeface="+mj-lt"/>
              <a:buAutoNum type="arabicPeriod"/>
            </a:pPr>
            <a:endParaRPr lang="en-GB" sz="3200" b="1">
              <a:latin typeface="Arial"/>
              <a:cs typeface="Arial"/>
            </a:endParaRPr>
          </a:p>
          <a:p>
            <a:pPr marL="514350" indent="-514350">
              <a:buFont typeface="+mj-lt"/>
              <a:buAutoNum type="arabicPeriod"/>
            </a:pPr>
            <a:endParaRPr lang="en-GB" sz="3200" b="1">
              <a:latin typeface="Arial"/>
              <a:cs typeface="Arial"/>
            </a:endParaRPr>
          </a:p>
          <a:p>
            <a:endParaRPr lang="en-GB" sz="3200" b="1">
              <a:latin typeface="Arial"/>
              <a:cs typeface="Arial"/>
            </a:endParaRPr>
          </a:p>
        </p:txBody>
      </p:sp>
      <p:cxnSp>
        <p:nvCxnSpPr>
          <p:cNvPr id="5" name="Straight Connector 4">
            <a:extLst>
              <a:ext uri="{FF2B5EF4-FFF2-40B4-BE49-F238E27FC236}">
                <a16:creationId xmlns:a16="http://schemas.microsoft.com/office/drawing/2014/main" id="{F41AC4A2-B6C7-2C2E-23E4-FCB85C9FEC9F}"/>
              </a:ext>
            </a:extLst>
          </p:cNvPr>
          <p:cNvCxnSpPr>
            <a:cxnSpLocks/>
          </p:cNvCxnSpPr>
          <p:nvPr/>
        </p:nvCxnSpPr>
        <p:spPr>
          <a:xfrm>
            <a:off x="391192" y="966498"/>
            <a:ext cx="6895840" cy="0"/>
          </a:xfrm>
          <a:prstGeom prst="line">
            <a:avLst/>
          </a:prstGeom>
          <a:ln w="57150">
            <a:solidFill>
              <a:srgbClr val="7030A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205844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878B386-BD06-4792-8E36-727E80F0745C}"/>
              </a:ext>
            </a:extLst>
          </p:cNvPr>
          <p:cNvSpPr/>
          <p:nvPr/>
        </p:nvSpPr>
        <p:spPr>
          <a:xfrm>
            <a:off x="361568" y="6268014"/>
            <a:ext cx="11384547" cy="4571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a:extLst>
              <a:ext uri="{FF2B5EF4-FFF2-40B4-BE49-F238E27FC236}">
                <a16:creationId xmlns:a16="http://schemas.microsoft.com/office/drawing/2014/main" id="{6C312A84-746E-4E3C-8194-7C84141A1680}"/>
              </a:ext>
            </a:extLst>
          </p:cNvPr>
          <p:cNvSpPr/>
          <p:nvPr/>
        </p:nvSpPr>
        <p:spPr>
          <a:xfrm>
            <a:off x="361569" y="6268013"/>
            <a:ext cx="2714445" cy="27081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0CA72CF4-815B-4CCC-A42D-98C638B80174}"/>
              </a:ext>
            </a:extLst>
          </p:cNvPr>
          <p:cNvSpPr txBox="1"/>
          <p:nvPr/>
        </p:nvSpPr>
        <p:spPr>
          <a:xfrm>
            <a:off x="1846054" y="6268012"/>
            <a:ext cx="1500996" cy="307777"/>
          </a:xfrm>
          <a:prstGeom prst="rect">
            <a:avLst/>
          </a:prstGeom>
          <a:noFill/>
        </p:spPr>
        <p:txBody>
          <a:bodyPr wrap="square" rtlCol="0">
            <a:spAutoFit/>
          </a:bodyPr>
          <a:lstStyle/>
          <a:p>
            <a:r>
              <a:rPr lang="en-GB" sz="1400">
                <a:solidFill>
                  <a:schemeClr val="bg1"/>
                </a:solidFill>
                <a:latin typeface="Let's Create Cd" panose="020B0806020203020204" pitchFamily="34" charset="0"/>
              </a:rPr>
              <a:t>#LetsCreate</a:t>
            </a:r>
          </a:p>
        </p:txBody>
      </p:sp>
      <p:pic>
        <p:nvPicPr>
          <p:cNvPr id="9" name="Picture 8" descr="Shape, circle&#10;&#10;Description automatically generated">
            <a:extLst>
              <a:ext uri="{FF2B5EF4-FFF2-40B4-BE49-F238E27FC236}">
                <a16:creationId xmlns:a16="http://schemas.microsoft.com/office/drawing/2014/main" id="{F95848F2-F071-4789-8D86-1A2EBE72FEDE}"/>
              </a:ext>
            </a:extLst>
          </p:cNvPr>
          <p:cNvPicPr>
            <a:picLocks noChangeAspect="1"/>
          </p:cNvPicPr>
          <p:nvPr/>
        </p:nvPicPr>
        <p:blipFill>
          <a:blip r:embed="rId3">
            <a:biLevel thresh="25000"/>
            <a:extLst>
              <a:ext uri="{28A0092B-C50C-407E-A947-70E740481C1C}">
                <a14:useLocalDpi xmlns:a14="http://schemas.microsoft.com/office/drawing/2010/main" val="0"/>
              </a:ext>
            </a:extLst>
          </a:blip>
          <a:stretch>
            <a:fillRect/>
          </a:stretch>
        </p:blipFill>
        <p:spPr>
          <a:xfrm>
            <a:off x="361567" y="6268012"/>
            <a:ext cx="276788" cy="276788"/>
          </a:xfrm>
          <a:prstGeom prst="rect">
            <a:avLst/>
          </a:prstGeom>
        </p:spPr>
      </p:pic>
      <p:sp>
        <p:nvSpPr>
          <p:cNvPr id="14" name="TextBox 13">
            <a:extLst>
              <a:ext uri="{FF2B5EF4-FFF2-40B4-BE49-F238E27FC236}">
                <a16:creationId xmlns:a16="http://schemas.microsoft.com/office/drawing/2014/main" id="{27B62A10-807A-4048-A296-D0FBB55EA58B}"/>
              </a:ext>
            </a:extLst>
          </p:cNvPr>
          <p:cNvSpPr txBox="1"/>
          <p:nvPr/>
        </p:nvSpPr>
        <p:spPr>
          <a:xfrm>
            <a:off x="6530556" y="6036947"/>
            <a:ext cx="3106473" cy="215444"/>
          </a:xfrm>
          <a:prstGeom prst="rect">
            <a:avLst/>
          </a:prstGeom>
          <a:noFill/>
        </p:spPr>
        <p:txBody>
          <a:bodyPr wrap="square" rtlCol="0">
            <a:spAutoFit/>
          </a:bodyPr>
          <a:lstStyle/>
          <a:p>
            <a:r>
              <a:rPr lang="en-GB" sz="800">
                <a:solidFill>
                  <a:schemeClr val="bg1"/>
                </a:solidFill>
                <a:latin typeface="Arial" panose="020B0604020202020204" pitchFamily="34" charset="0"/>
                <a:cs typeface="Arial" panose="020B0604020202020204" pitchFamily="34" charset="0"/>
              </a:rPr>
              <a:t>Almeida – This Isn’t (A True Story) © Ali Wright</a:t>
            </a:r>
          </a:p>
        </p:txBody>
      </p:sp>
      <p:sp>
        <p:nvSpPr>
          <p:cNvPr id="17" name="TextBox 16">
            <a:extLst>
              <a:ext uri="{FF2B5EF4-FFF2-40B4-BE49-F238E27FC236}">
                <a16:creationId xmlns:a16="http://schemas.microsoft.com/office/drawing/2014/main" id="{024F88A1-4857-4FF8-BFCD-39C31D281447}"/>
              </a:ext>
            </a:extLst>
          </p:cNvPr>
          <p:cNvSpPr txBox="1"/>
          <p:nvPr/>
        </p:nvSpPr>
        <p:spPr>
          <a:xfrm>
            <a:off x="329129" y="6016950"/>
            <a:ext cx="5493769" cy="215444"/>
          </a:xfrm>
          <a:prstGeom prst="rect">
            <a:avLst/>
          </a:prstGeom>
          <a:noFill/>
        </p:spPr>
        <p:txBody>
          <a:bodyPr wrap="square" rtlCol="0">
            <a:spAutoFit/>
          </a:bodyPr>
          <a:lstStyle/>
          <a:p>
            <a:r>
              <a:rPr lang="en-GB" sz="800">
                <a:solidFill>
                  <a:schemeClr val="bg1"/>
                </a:solidFill>
                <a:latin typeface="Arial" panose="020B0604020202020204" pitchFamily="34" charset="0"/>
                <a:cs typeface="Arial" panose="020B0604020202020204" pitchFamily="34" charset="0"/>
              </a:rPr>
              <a:t>© Yorkshire Festival</a:t>
            </a:r>
          </a:p>
        </p:txBody>
      </p:sp>
      <p:sp>
        <p:nvSpPr>
          <p:cNvPr id="7" name="TextBox 6">
            <a:extLst>
              <a:ext uri="{FF2B5EF4-FFF2-40B4-BE49-F238E27FC236}">
                <a16:creationId xmlns:a16="http://schemas.microsoft.com/office/drawing/2014/main" id="{865B0B74-1517-1FEC-38DD-AEEEA5F7ECF1}"/>
              </a:ext>
            </a:extLst>
          </p:cNvPr>
          <p:cNvSpPr txBox="1"/>
          <p:nvPr/>
        </p:nvSpPr>
        <p:spPr>
          <a:xfrm>
            <a:off x="432060" y="441079"/>
            <a:ext cx="10792918" cy="1077218"/>
          </a:xfrm>
          <a:prstGeom prst="rect">
            <a:avLst/>
          </a:prstGeom>
          <a:noFill/>
        </p:spPr>
        <p:txBody>
          <a:bodyPr wrap="square" lIns="91440" tIns="45720" rIns="91440" bIns="45720" rtlCol="0" anchor="t">
            <a:spAutoFit/>
          </a:bodyPr>
          <a:lstStyle/>
          <a:p>
            <a:r>
              <a:rPr lang="en-GB" sz="3200" b="1">
                <a:latin typeface="Arial"/>
                <a:cs typeface="Arial"/>
              </a:rPr>
              <a:t>Timeline</a:t>
            </a:r>
            <a:endParaRPr lang="en-US"/>
          </a:p>
          <a:p>
            <a:pPr algn="ctr"/>
            <a:endParaRPr lang="en-GB" sz="3200">
              <a:latin typeface="Arial"/>
              <a:cs typeface="Arial"/>
            </a:endParaRPr>
          </a:p>
        </p:txBody>
      </p:sp>
      <p:cxnSp>
        <p:nvCxnSpPr>
          <p:cNvPr id="5" name="Straight Connector 4">
            <a:extLst>
              <a:ext uri="{FF2B5EF4-FFF2-40B4-BE49-F238E27FC236}">
                <a16:creationId xmlns:a16="http://schemas.microsoft.com/office/drawing/2014/main" id="{ACA449D6-D1A8-8934-F961-3EA20389E800}"/>
              </a:ext>
            </a:extLst>
          </p:cNvPr>
          <p:cNvCxnSpPr>
            <a:cxnSpLocks/>
          </p:cNvCxnSpPr>
          <p:nvPr/>
        </p:nvCxnSpPr>
        <p:spPr>
          <a:xfrm>
            <a:off x="432060" y="1061748"/>
            <a:ext cx="6895840" cy="0"/>
          </a:xfrm>
          <a:prstGeom prst="line">
            <a:avLst/>
          </a:prstGeom>
          <a:ln w="57150">
            <a:solidFill>
              <a:srgbClr val="7030A0"/>
            </a:solidFill>
          </a:ln>
        </p:spPr>
        <p:style>
          <a:lnRef idx="1">
            <a:schemeClr val="accent1"/>
          </a:lnRef>
          <a:fillRef idx="0">
            <a:schemeClr val="accent1"/>
          </a:fillRef>
          <a:effectRef idx="0">
            <a:schemeClr val="accent1"/>
          </a:effectRef>
          <a:fontRef idx="minor">
            <a:schemeClr val="tx1"/>
          </a:fontRef>
        </p:style>
      </p:cxnSp>
      <p:sp>
        <p:nvSpPr>
          <p:cNvPr id="6" name="Arrow: Right 5">
            <a:extLst>
              <a:ext uri="{FF2B5EF4-FFF2-40B4-BE49-F238E27FC236}">
                <a16:creationId xmlns:a16="http://schemas.microsoft.com/office/drawing/2014/main" id="{4C72D2EE-F99D-9786-059D-6B88C26E8BFD}"/>
              </a:ext>
            </a:extLst>
          </p:cNvPr>
          <p:cNvSpPr/>
          <p:nvPr/>
        </p:nvSpPr>
        <p:spPr>
          <a:xfrm>
            <a:off x="550985" y="871537"/>
            <a:ext cx="11090030" cy="5114925"/>
          </a:xfrm>
          <a:prstGeom prst="rightArrow">
            <a:avLst>
              <a:gd name="adj1" fmla="val 50000"/>
              <a:gd name="adj2" fmla="val 37607"/>
            </a:avLst>
          </a:prstGeom>
          <a:solidFill>
            <a:srgbClr val="B0A9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 name="Rectangle: Rounded Corners 7">
            <a:extLst>
              <a:ext uri="{FF2B5EF4-FFF2-40B4-BE49-F238E27FC236}">
                <a16:creationId xmlns:a16="http://schemas.microsoft.com/office/drawing/2014/main" id="{A94C9D60-9EA3-2BBB-2031-574866B11A87}"/>
              </a:ext>
            </a:extLst>
          </p:cNvPr>
          <p:cNvSpPr/>
          <p:nvPr/>
        </p:nvSpPr>
        <p:spPr>
          <a:xfrm>
            <a:off x="1036637" y="2396978"/>
            <a:ext cx="1428750" cy="1562100"/>
          </a:xfrm>
          <a:prstGeom prst="roundRect">
            <a:avLst/>
          </a:prstGeom>
          <a:solidFill>
            <a:srgbClr val="7030A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FFFFFF"/>
                </a:solidFill>
                <a:effectLst/>
                <a:uLnTx/>
                <a:uFillTx/>
                <a:latin typeface="Calibri" panose="020F0502020204030204"/>
                <a:ea typeface="+mn-ea"/>
                <a:cs typeface="+mn-cs"/>
              </a:rPr>
              <a:t>Expression of Interest</a:t>
            </a:r>
            <a:br>
              <a:rPr kumimoji="0" lang="en-GB" sz="1800" b="1" i="0" u="none" strike="noStrike" kern="1200" cap="none" spc="0" normalizeH="0" baseline="0" noProof="0">
                <a:ln>
                  <a:noFill/>
                </a:ln>
                <a:solidFill>
                  <a:srgbClr val="FFFFFF"/>
                </a:solidFill>
                <a:effectLst/>
                <a:uLnTx/>
                <a:uFillTx/>
                <a:latin typeface="Calibri" panose="020F0502020204030204"/>
                <a:ea typeface="+mn-ea"/>
                <a:cs typeface="+mn-cs"/>
              </a:rPr>
            </a:br>
            <a:r>
              <a:rPr kumimoji="0" lang="en-GB" sz="1800" b="1" i="0" u="none" strike="noStrike" kern="1200" cap="none" spc="0" normalizeH="0" baseline="0" noProof="0">
                <a:ln>
                  <a:noFill/>
                </a:ln>
                <a:solidFill>
                  <a:srgbClr val="FFFFFF"/>
                </a:solidFill>
                <a:effectLst/>
                <a:uLnTx/>
                <a:uFillTx/>
                <a:latin typeface="Calibri" panose="020F0502020204030204"/>
                <a:ea typeface="+mn-ea"/>
                <a:cs typeface="+mn-cs"/>
              </a:rPr>
              <a:t>(EOI)</a:t>
            </a:r>
          </a:p>
        </p:txBody>
      </p:sp>
      <p:sp>
        <p:nvSpPr>
          <p:cNvPr id="10" name="Rectangle: Rounded Corners 9">
            <a:extLst>
              <a:ext uri="{FF2B5EF4-FFF2-40B4-BE49-F238E27FC236}">
                <a16:creationId xmlns:a16="http://schemas.microsoft.com/office/drawing/2014/main" id="{749232D3-013E-5B51-C2A3-D3BF426CA216}"/>
              </a:ext>
            </a:extLst>
          </p:cNvPr>
          <p:cNvSpPr/>
          <p:nvPr/>
        </p:nvSpPr>
        <p:spPr>
          <a:xfrm>
            <a:off x="2767012" y="2396978"/>
            <a:ext cx="1405778" cy="1562100"/>
          </a:xfrm>
          <a:prstGeom prst="roundRect">
            <a:avLst/>
          </a:prstGeom>
          <a:solidFill>
            <a:srgbClr val="7030A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FFFFFF"/>
                </a:solidFill>
                <a:effectLst/>
                <a:uLnTx/>
                <a:uFillTx/>
                <a:latin typeface="Calibri" panose="020F0502020204030204"/>
                <a:ea typeface="+mn-ea"/>
                <a:cs typeface="+mn-cs"/>
              </a:rPr>
              <a:t>EOIs Considered</a:t>
            </a:r>
            <a:endParaRPr kumimoji="0" lang="en-GB" sz="1800" b="1" i="0" u="none" strike="noStrike" kern="1200" cap="none" spc="0" normalizeH="0" baseline="0" noProof="0">
              <a:ln>
                <a:noFill/>
              </a:ln>
              <a:solidFill>
                <a:srgbClr val="FFFFFF"/>
              </a:solidFill>
              <a:effectLst/>
              <a:uLnTx/>
              <a:uFillTx/>
              <a:latin typeface="Calibri" panose="020F0502020204030204"/>
              <a:ea typeface="+mn-ea"/>
              <a:cs typeface="Calibri"/>
            </a:endParaRPr>
          </a:p>
        </p:txBody>
      </p:sp>
      <p:sp>
        <p:nvSpPr>
          <p:cNvPr id="11" name="Rectangle: Rounded Corners 10">
            <a:extLst>
              <a:ext uri="{FF2B5EF4-FFF2-40B4-BE49-F238E27FC236}">
                <a16:creationId xmlns:a16="http://schemas.microsoft.com/office/drawing/2014/main" id="{F1E402CC-366B-0041-E0D9-3AF86E1BC0E3}"/>
              </a:ext>
            </a:extLst>
          </p:cNvPr>
          <p:cNvSpPr/>
          <p:nvPr/>
        </p:nvSpPr>
        <p:spPr>
          <a:xfrm>
            <a:off x="4510087" y="2396978"/>
            <a:ext cx="1428750" cy="1562100"/>
          </a:xfrm>
          <a:prstGeom prst="roundRect">
            <a:avLst/>
          </a:prstGeom>
          <a:solidFill>
            <a:srgbClr val="7030A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FFFFFF"/>
                </a:solidFill>
                <a:effectLst/>
                <a:uLnTx/>
                <a:uFillTx/>
                <a:latin typeface="Calibri" panose="020F0502020204030204"/>
                <a:ea typeface="+mn-ea"/>
                <a:cs typeface="+mn-cs"/>
              </a:rPr>
              <a:t>Application</a:t>
            </a:r>
          </a:p>
        </p:txBody>
      </p:sp>
      <p:sp>
        <p:nvSpPr>
          <p:cNvPr id="12" name="Rectangle: Rounded Corners 11">
            <a:extLst>
              <a:ext uri="{FF2B5EF4-FFF2-40B4-BE49-F238E27FC236}">
                <a16:creationId xmlns:a16="http://schemas.microsoft.com/office/drawing/2014/main" id="{E82F06C8-3AF4-1BC1-B896-3BD62F205757}"/>
              </a:ext>
            </a:extLst>
          </p:cNvPr>
          <p:cNvSpPr/>
          <p:nvPr/>
        </p:nvSpPr>
        <p:spPr>
          <a:xfrm>
            <a:off x="6270942" y="2396978"/>
            <a:ext cx="1428750" cy="1562100"/>
          </a:xfrm>
          <a:prstGeom prst="roundRect">
            <a:avLst/>
          </a:prstGeom>
          <a:solidFill>
            <a:srgbClr val="7030A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FFFFFF"/>
                </a:solidFill>
                <a:effectLst/>
                <a:uLnTx/>
                <a:uFillTx/>
                <a:latin typeface="Calibri" panose="020F0502020204030204"/>
                <a:ea typeface="+mn-ea"/>
                <a:cs typeface="+mn-cs"/>
              </a:rPr>
              <a:t>Application Assessed</a:t>
            </a:r>
            <a:endParaRPr kumimoji="0" lang="en-GB" sz="1800" b="1" i="0" u="none" strike="noStrike" kern="1200" cap="none" spc="0" normalizeH="0" baseline="0" noProof="0">
              <a:ln>
                <a:noFill/>
              </a:ln>
              <a:solidFill>
                <a:srgbClr val="FFFFFF"/>
              </a:solidFill>
              <a:effectLst/>
              <a:uLnTx/>
              <a:uFillTx/>
              <a:latin typeface="Calibri" panose="020F0502020204030204"/>
              <a:ea typeface="+mn-ea"/>
              <a:cs typeface="Calibri"/>
            </a:endParaRPr>
          </a:p>
        </p:txBody>
      </p:sp>
      <p:sp>
        <p:nvSpPr>
          <p:cNvPr id="13" name="Rectangle: Rounded Corners 12">
            <a:extLst>
              <a:ext uri="{FF2B5EF4-FFF2-40B4-BE49-F238E27FC236}">
                <a16:creationId xmlns:a16="http://schemas.microsoft.com/office/drawing/2014/main" id="{A7388D91-10A3-2231-45F6-6127FABFFE87}"/>
              </a:ext>
            </a:extLst>
          </p:cNvPr>
          <p:cNvSpPr/>
          <p:nvPr/>
        </p:nvSpPr>
        <p:spPr>
          <a:xfrm>
            <a:off x="8021637" y="2396978"/>
            <a:ext cx="1428750" cy="1562100"/>
          </a:xfrm>
          <a:prstGeom prst="roundRect">
            <a:avLst/>
          </a:prstGeom>
          <a:solidFill>
            <a:srgbClr val="7030A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FFFFFF"/>
                </a:solidFill>
                <a:effectLst/>
                <a:uLnTx/>
                <a:uFillTx/>
                <a:latin typeface="Calibri" panose="020F0502020204030204"/>
                <a:ea typeface="+mn-ea"/>
                <a:cs typeface="+mn-cs"/>
              </a:rPr>
              <a:t>Balancing Panel</a:t>
            </a:r>
          </a:p>
        </p:txBody>
      </p:sp>
      <p:sp>
        <p:nvSpPr>
          <p:cNvPr id="15" name="Rectangle: Rounded Corners 14">
            <a:extLst>
              <a:ext uri="{FF2B5EF4-FFF2-40B4-BE49-F238E27FC236}">
                <a16:creationId xmlns:a16="http://schemas.microsoft.com/office/drawing/2014/main" id="{177D49EB-ADAF-5914-6B28-DEEF6DF33604}"/>
              </a:ext>
            </a:extLst>
          </p:cNvPr>
          <p:cNvSpPr/>
          <p:nvPr/>
        </p:nvSpPr>
        <p:spPr>
          <a:xfrm>
            <a:off x="9739312" y="2396978"/>
            <a:ext cx="1428750" cy="1562100"/>
          </a:xfrm>
          <a:prstGeom prst="roundRect">
            <a:avLst/>
          </a:prstGeom>
          <a:solidFill>
            <a:srgbClr val="7030A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FFFFFF"/>
                </a:solidFill>
                <a:effectLst/>
                <a:uLnTx/>
                <a:uFillTx/>
                <a:latin typeface="Calibri" panose="020F0502020204030204"/>
                <a:ea typeface="+mn-ea"/>
                <a:cs typeface="+mn-cs"/>
              </a:rPr>
              <a:t>Decisions</a:t>
            </a:r>
          </a:p>
        </p:txBody>
      </p:sp>
      <p:sp>
        <p:nvSpPr>
          <p:cNvPr id="16" name="TextBox 3">
            <a:extLst>
              <a:ext uri="{FF2B5EF4-FFF2-40B4-BE49-F238E27FC236}">
                <a16:creationId xmlns:a16="http://schemas.microsoft.com/office/drawing/2014/main" id="{F8376B12-BA09-54DC-D29F-C9DCA005B825}"/>
              </a:ext>
            </a:extLst>
          </p:cNvPr>
          <p:cNvSpPr txBox="1"/>
          <p:nvPr/>
        </p:nvSpPr>
        <p:spPr>
          <a:xfrm>
            <a:off x="1052693" y="4654403"/>
            <a:ext cx="1412694" cy="1021556"/>
          </a:xfrm>
          <a:prstGeom prst="roundRect">
            <a:avLst/>
          </a:prstGeom>
          <a:solidFill>
            <a:srgbClr val="7030A0"/>
          </a:solidFill>
          <a:ln>
            <a:solidFill>
              <a:schemeClr val="bg1"/>
            </a:solidFill>
          </a:ln>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GB">
                <a:solidFill>
                  <a:srgbClr val="FFFFFF"/>
                </a:solidFill>
                <a:latin typeface="Calibri" panose="020F0502020204030204"/>
              </a:rPr>
              <a:t>6 March – </a:t>
            </a:r>
            <a:endParaRPr lang="en-US">
              <a:ea typeface="+mn-lt"/>
              <a:cs typeface="+mn-lt"/>
            </a:endParaRPr>
          </a:p>
          <a:p>
            <a:pPr algn="ctr">
              <a:defRPr/>
            </a:pPr>
            <a:r>
              <a:rPr lang="en-GB">
                <a:solidFill>
                  <a:srgbClr val="FFFFFF"/>
                </a:solidFill>
                <a:latin typeface="Calibri" panose="020F0502020204030204"/>
              </a:rPr>
              <a:t>21 April 2023</a:t>
            </a:r>
            <a:endParaRPr lang="en-GB"/>
          </a:p>
        </p:txBody>
      </p:sp>
      <p:sp>
        <p:nvSpPr>
          <p:cNvPr id="18" name="TextBox 18">
            <a:extLst>
              <a:ext uri="{FF2B5EF4-FFF2-40B4-BE49-F238E27FC236}">
                <a16:creationId xmlns:a16="http://schemas.microsoft.com/office/drawing/2014/main" id="{A3BA434F-8A63-C491-02BA-E80EA367A242}"/>
              </a:ext>
            </a:extLst>
          </p:cNvPr>
          <p:cNvSpPr txBox="1"/>
          <p:nvPr/>
        </p:nvSpPr>
        <p:spPr>
          <a:xfrm>
            <a:off x="4423823" y="4654402"/>
            <a:ext cx="1601278" cy="1021556"/>
          </a:xfrm>
          <a:prstGeom prst="roundRect">
            <a:avLst/>
          </a:prstGeom>
          <a:solidFill>
            <a:srgbClr val="7030A0"/>
          </a:solidFill>
          <a:ln>
            <a:solidFill>
              <a:schemeClr val="bg1"/>
            </a:solidFill>
          </a:ln>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GB">
                <a:solidFill>
                  <a:srgbClr val="FFFFFF"/>
                </a:solidFill>
                <a:latin typeface="Calibri" panose="020F0502020204030204"/>
              </a:rPr>
              <a:t>30 May – </a:t>
            </a:r>
            <a:endParaRPr lang="en-US">
              <a:ea typeface="+mn-lt"/>
              <a:cs typeface="+mn-lt"/>
            </a:endParaRPr>
          </a:p>
          <a:p>
            <a:pPr algn="ctr">
              <a:defRPr/>
            </a:pPr>
            <a:r>
              <a:rPr lang="en-GB">
                <a:solidFill>
                  <a:srgbClr val="FFFFFF"/>
                </a:solidFill>
                <a:latin typeface="Calibri" panose="020F0502020204030204"/>
              </a:rPr>
              <a:t>18 August 2023</a:t>
            </a:r>
            <a:endParaRPr lang="en-GB">
              <a:ea typeface="+mn-ea"/>
              <a:cs typeface="+mn-cs"/>
            </a:endParaRPr>
          </a:p>
        </p:txBody>
      </p:sp>
      <p:sp>
        <p:nvSpPr>
          <p:cNvPr id="20" name="TextBox 19">
            <a:extLst>
              <a:ext uri="{FF2B5EF4-FFF2-40B4-BE49-F238E27FC236}">
                <a16:creationId xmlns:a16="http://schemas.microsoft.com/office/drawing/2014/main" id="{40F12281-D3BF-7879-8F3A-05A3202EBFF0}"/>
              </a:ext>
            </a:extLst>
          </p:cNvPr>
          <p:cNvSpPr txBox="1"/>
          <p:nvPr/>
        </p:nvSpPr>
        <p:spPr>
          <a:xfrm>
            <a:off x="9450387" y="4654402"/>
            <a:ext cx="1973826" cy="408623"/>
          </a:xfrm>
          <a:prstGeom prst="roundRect">
            <a:avLst/>
          </a:prstGeom>
          <a:solidFill>
            <a:srgbClr val="7030A0"/>
          </a:solidFill>
          <a:ln>
            <a:solidFill>
              <a:schemeClr val="bg1"/>
            </a:solidFill>
          </a:ln>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a:solidFill>
                  <a:srgbClr val="FFFFFF"/>
                </a:solidFill>
                <a:latin typeface="Calibri" panose="020F0502020204030204"/>
              </a:rPr>
              <a:t>March 2024</a:t>
            </a: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cxnSp>
        <p:nvCxnSpPr>
          <p:cNvPr id="21" name="Straight Connector 20">
            <a:extLst>
              <a:ext uri="{FF2B5EF4-FFF2-40B4-BE49-F238E27FC236}">
                <a16:creationId xmlns:a16="http://schemas.microsoft.com/office/drawing/2014/main" id="{50758522-B4A1-59D8-602B-1F7C8A4D20AF}"/>
              </a:ext>
            </a:extLst>
          </p:cNvPr>
          <p:cNvCxnSpPr>
            <a:cxnSpLocks/>
          </p:cNvCxnSpPr>
          <p:nvPr/>
        </p:nvCxnSpPr>
        <p:spPr>
          <a:xfrm>
            <a:off x="1751012" y="3959078"/>
            <a:ext cx="8028" cy="695325"/>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B3A2A058-1931-AB30-B397-54444528A097}"/>
              </a:ext>
            </a:extLst>
          </p:cNvPr>
          <p:cNvCxnSpPr>
            <a:cxnSpLocks/>
          </p:cNvCxnSpPr>
          <p:nvPr/>
        </p:nvCxnSpPr>
        <p:spPr>
          <a:xfrm>
            <a:off x="5224462" y="3959078"/>
            <a:ext cx="0" cy="695324"/>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D9EB90EC-A868-910E-8284-38C1DEDAF410}"/>
              </a:ext>
            </a:extLst>
          </p:cNvPr>
          <p:cNvCxnSpPr>
            <a:cxnSpLocks/>
          </p:cNvCxnSpPr>
          <p:nvPr/>
        </p:nvCxnSpPr>
        <p:spPr>
          <a:xfrm>
            <a:off x="10437300" y="3968603"/>
            <a:ext cx="0" cy="685799"/>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25" name="Graphic 10" descr="User outline">
            <a:extLst>
              <a:ext uri="{FF2B5EF4-FFF2-40B4-BE49-F238E27FC236}">
                <a16:creationId xmlns:a16="http://schemas.microsoft.com/office/drawing/2014/main" id="{4BFF0E68-7369-BC9D-7798-176B76E4CFC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295998" y="1488509"/>
            <a:ext cx="914400" cy="914400"/>
          </a:xfrm>
          <a:prstGeom prst="rect">
            <a:avLst/>
          </a:prstGeom>
        </p:spPr>
      </p:pic>
      <p:pic>
        <p:nvPicPr>
          <p:cNvPr id="26" name="Graphic 10" descr="User outline">
            <a:extLst>
              <a:ext uri="{FF2B5EF4-FFF2-40B4-BE49-F238E27FC236}">
                <a16:creationId xmlns:a16="http://schemas.microsoft.com/office/drawing/2014/main" id="{A6C2A4E0-63A5-E10D-69C1-89C3BA6311E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767831" y="1488508"/>
            <a:ext cx="914400" cy="914400"/>
          </a:xfrm>
          <a:prstGeom prst="rect">
            <a:avLst/>
          </a:prstGeom>
        </p:spPr>
      </p:pic>
    </p:spTree>
    <p:extLst>
      <p:ext uri="{BB962C8B-B14F-4D97-AF65-F5344CB8AC3E}">
        <p14:creationId xmlns:p14="http://schemas.microsoft.com/office/powerpoint/2010/main" val="27976176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878B386-BD06-4792-8E36-727E80F0745C}"/>
              </a:ext>
            </a:extLst>
          </p:cNvPr>
          <p:cNvSpPr/>
          <p:nvPr/>
        </p:nvSpPr>
        <p:spPr>
          <a:xfrm>
            <a:off x="361568" y="6268014"/>
            <a:ext cx="11384547" cy="4571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a:extLst>
              <a:ext uri="{FF2B5EF4-FFF2-40B4-BE49-F238E27FC236}">
                <a16:creationId xmlns:a16="http://schemas.microsoft.com/office/drawing/2014/main" id="{6C312A84-746E-4E3C-8194-7C84141A1680}"/>
              </a:ext>
            </a:extLst>
          </p:cNvPr>
          <p:cNvSpPr/>
          <p:nvPr/>
        </p:nvSpPr>
        <p:spPr>
          <a:xfrm>
            <a:off x="361569" y="6268013"/>
            <a:ext cx="2714445" cy="27081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0CA72CF4-815B-4CCC-A42D-98C638B80174}"/>
              </a:ext>
            </a:extLst>
          </p:cNvPr>
          <p:cNvSpPr txBox="1"/>
          <p:nvPr/>
        </p:nvSpPr>
        <p:spPr>
          <a:xfrm>
            <a:off x="1846054" y="6268012"/>
            <a:ext cx="1500996" cy="307777"/>
          </a:xfrm>
          <a:prstGeom prst="rect">
            <a:avLst/>
          </a:prstGeom>
          <a:noFill/>
        </p:spPr>
        <p:txBody>
          <a:bodyPr wrap="square" rtlCol="0">
            <a:spAutoFit/>
          </a:bodyPr>
          <a:lstStyle/>
          <a:p>
            <a:r>
              <a:rPr lang="en-GB" sz="1400">
                <a:solidFill>
                  <a:schemeClr val="bg1"/>
                </a:solidFill>
                <a:latin typeface="Let's Create Cd" panose="020B0806020203020204" pitchFamily="34" charset="0"/>
              </a:rPr>
              <a:t>#LetsCreate</a:t>
            </a:r>
          </a:p>
        </p:txBody>
      </p:sp>
      <p:pic>
        <p:nvPicPr>
          <p:cNvPr id="9" name="Picture 8" descr="Shape, circle&#10;&#10;Description automatically generated">
            <a:extLst>
              <a:ext uri="{FF2B5EF4-FFF2-40B4-BE49-F238E27FC236}">
                <a16:creationId xmlns:a16="http://schemas.microsoft.com/office/drawing/2014/main" id="{F95848F2-F071-4789-8D86-1A2EBE72FEDE}"/>
              </a:ext>
            </a:extLst>
          </p:cNvPr>
          <p:cNvPicPr>
            <a:picLocks noChangeAspect="1"/>
          </p:cNvPicPr>
          <p:nvPr/>
        </p:nvPicPr>
        <p:blipFill>
          <a:blip r:embed="rId3">
            <a:biLevel thresh="25000"/>
            <a:extLst>
              <a:ext uri="{28A0092B-C50C-407E-A947-70E740481C1C}">
                <a14:useLocalDpi xmlns:a14="http://schemas.microsoft.com/office/drawing/2010/main" val="0"/>
              </a:ext>
            </a:extLst>
          </a:blip>
          <a:stretch>
            <a:fillRect/>
          </a:stretch>
        </p:blipFill>
        <p:spPr>
          <a:xfrm>
            <a:off x="361567" y="6268012"/>
            <a:ext cx="276788" cy="276788"/>
          </a:xfrm>
          <a:prstGeom prst="rect">
            <a:avLst/>
          </a:prstGeom>
        </p:spPr>
      </p:pic>
      <p:sp>
        <p:nvSpPr>
          <p:cNvPr id="14" name="TextBox 13">
            <a:extLst>
              <a:ext uri="{FF2B5EF4-FFF2-40B4-BE49-F238E27FC236}">
                <a16:creationId xmlns:a16="http://schemas.microsoft.com/office/drawing/2014/main" id="{27B62A10-807A-4048-A296-D0FBB55EA58B}"/>
              </a:ext>
            </a:extLst>
          </p:cNvPr>
          <p:cNvSpPr txBox="1"/>
          <p:nvPr/>
        </p:nvSpPr>
        <p:spPr>
          <a:xfrm>
            <a:off x="6530556" y="6036947"/>
            <a:ext cx="3106473" cy="215444"/>
          </a:xfrm>
          <a:prstGeom prst="rect">
            <a:avLst/>
          </a:prstGeom>
          <a:noFill/>
        </p:spPr>
        <p:txBody>
          <a:bodyPr wrap="square" rtlCol="0">
            <a:spAutoFit/>
          </a:bodyPr>
          <a:lstStyle/>
          <a:p>
            <a:r>
              <a:rPr lang="en-GB" sz="800">
                <a:solidFill>
                  <a:schemeClr val="bg1"/>
                </a:solidFill>
                <a:latin typeface="Arial" panose="020B0604020202020204" pitchFamily="34" charset="0"/>
                <a:cs typeface="Arial" panose="020B0604020202020204" pitchFamily="34" charset="0"/>
              </a:rPr>
              <a:t>Almeida – This Isn’t (A True Story) © Ali Wright</a:t>
            </a:r>
          </a:p>
        </p:txBody>
      </p:sp>
      <p:sp>
        <p:nvSpPr>
          <p:cNvPr id="17" name="TextBox 16">
            <a:extLst>
              <a:ext uri="{FF2B5EF4-FFF2-40B4-BE49-F238E27FC236}">
                <a16:creationId xmlns:a16="http://schemas.microsoft.com/office/drawing/2014/main" id="{024F88A1-4857-4FF8-BFCD-39C31D281447}"/>
              </a:ext>
            </a:extLst>
          </p:cNvPr>
          <p:cNvSpPr txBox="1"/>
          <p:nvPr/>
        </p:nvSpPr>
        <p:spPr>
          <a:xfrm>
            <a:off x="329129" y="6016950"/>
            <a:ext cx="5493769" cy="215444"/>
          </a:xfrm>
          <a:prstGeom prst="rect">
            <a:avLst/>
          </a:prstGeom>
          <a:noFill/>
        </p:spPr>
        <p:txBody>
          <a:bodyPr wrap="square" rtlCol="0">
            <a:spAutoFit/>
          </a:bodyPr>
          <a:lstStyle/>
          <a:p>
            <a:r>
              <a:rPr lang="en-GB" sz="800">
                <a:solidFill>
                  <a:schemeClr val="bg1"/>
                </a:solidFill>
                <a:latin typeface="Arial" panose="020B0604020202020204" pitchFamily="34" charset="0"/>
                <a:cs typeface="Arial" panose="020B0604020202020204" pitchFamily="34" charset="0"/>
              </a:rPr>
              <a:t>© Yorkshire Festival</a:t>
            </a:r>
          </a:p>
        </p:txBody>
      </p:sp>
      <p:sp>
        <p:nvSpPr>
          <p:cNvPr id="7" name="TextBox 6">
            <a:extLst>
              <a:ext uri="{FF2B5EF4-FFF2-40B4-BE49-F238E27FC236}">
                <a16:creationId xmlns:a16="http://schemas.microsoft.com/office/drawing/2014/main" id="{865B0B74-1517-1FEC-38DD-AEEEA5F7ECF1}"/>
              </a:ext>
            </a:extLst>
          </p:cNvPr>
          <p:cNvSpPr txBox="1"/>
          <p:nvPr/>
        </p:nvSpPr>
        <p:spPr>
          <a:xfrm>
            <a:off x="391192" y="246140"/>
            <a:ext cx="10863411" cy="5509200"/>
          </a:xfrm>
          <a:prstGeom prst="rect">
            <a:avLst/>
          </a:prstGeom>
          <a:noFill/>
        </p:spPr>
        <p:txBody>
          <a:bodyPr wrap="square" lIns="91440" tIns="45720" rIns="91440" bIns="45720" rtlCol="0" anchor="t">
            <a:spAutoFit/>
          </a:bodyPr>
          <a:lstStyle/>
          <a:p>
            <a:r>
              <a:rPr lang="en-GB" sz="3200" b="1">
                <a:latin typeface="Arial"/>
                <a:cs typeface="Arial"/>
              </a:rPr>
              <a:t>Aims of the fund</a:t>
            </a:r>
          </a:p>
          <a:p>
            <a:endParaRPr lang="en-GB" sz="3200" b="1">
              <a:latin typeface="Arial"/>
              <a:cs typeface="Arial"/>
            </a:endParaRPr>
          </a:p>
          <a:p>
            <a:pPr marL="285750" indent="-285750">
              <a:buFont typeface="Arial,Sans-Serif" panose="020B0604020202020204" pitchFamily="34" charset="0"/>
              <a:buChar char="•"/>
            </a:pPr>
            <a:r>
              <a:rPr lang="en-GB" sz="2400">
                <a:latin typeface="Arial"/>
                <a:cs typeface="Arial"/>
              </a:rPr>
              <a:t>Improved core infrastructure by tackling maintenance backlogs </a:t>
            </a:r>
            <a:br>
              <a:rPr lang="en-GB" sz="2400">
                <a:latin typeface="Arial"/>
                <a:cs typeface="Arial"/>
              </a:rPr>
            </a:br>
            <a:endParaRPr lang="en-GB" sz="2400">
              <a:ea typeface="+mn-lt"/>
              <a:cs typeface="+mn-lt"/>
            </a:endParaRPr>
          </a:p>
          <a:p>
            <a:pPr marL="285750" indent="-285750">
              <a:buFont typeface="Arial,Sans-Serif" panose="020B0604020202020204" pitchFamily="34" charset="0"/>
              <a:buChar char="•"/>
            </a:pPr>
            <a:r>
              <a:rPr lang="en-GB" sz="2400">
                <a:latin typeface="Arial"/>
                <a:cs typeface="Arial"/>
              </a:rPr>
              <a:t>Reduce the immediate risks to buildings, visitors, staff and collections </a:t>
            </a:r>
            <a:br>
              <a:rPr lang="en-GB" sz="2400">
                <a:latin typeface="Arial"/>
                <a:cs typeface="Arial"/>
              </a:rPr>
            </a:br>
            <a:endParaRPr lang="en-GB" sz="2400">
              <a:ea typeface="+mn-lt"/>
              <a:cs typeface="+mn-lt"/>
            </a:endParaRPr>
          </a:p>
          <a:p>
            <a:pPr marL="285750" indent="-285750">
              <a:buFont typeface="Arial,Sans-Serif" panose="020B0604020202020204" pitchFamily="34" charset="0"/>
              <a:buChar char="•"/>
            </a:pPr>
            <a:r>
              <a:rPr lang="en-GB" sz="2400">
                <a:latin typeface="Arial"/>
                <a:cs typeface="Arial"/>
              </a:rPr>
              <a:t>More financially resilient and environmentally responsible </a:t>
            </a:r>
            <a:br>
              <a:rPr lang="en-GB" sz="2400">
                <a:latin typeface="Arial"/>
                <a:cs typeface="Arial"/>
              </a:rPr>
            </a:br>
            <a:endParaRPr lang="en-GB" sz="2400">
              <a:ea typeface="+mn-lt"/>
              <a:cs typeface="+mn-lt"/>
            </a:endParaRPr>
          </a:p>
          <a:p>
            <a:pPr marL="285750" indent="-285750">
              <a:buFont typeface="Arial,Sans-Serif" panose="020B0604020202020204" pitchFamily="34" charset="0"/>
              <a:buChar char="•"/>
            </a:pPr>
            <a:r>
              <a:rPr lang="en-GB" sz="2400">
                <a:latin typeface="Arial"/>
                <a:cs typeface="Arial"/>
              </a:rPr>
              <a:t>Environmental performance of buildings and equipment is improved</a:t>
            </a:r>
            <a:br>
              <a:rPr lang="en-GB" sz="2400">
                <a:latin typeface="Arial"/>
                <a:cs typeface="Arial"/>
              </a:rPr>
            </a:br>
            <a:endParaRPr lang="en-GB" sz="2400">
              <a:ea typeface="+mn-lt"/>
              <a:cs typeface="+mn-lt"/>
            </a:endParaRPr>
          </a:p>
          <a:p>
            <a:pPr marL="285750" indent="-285750">
              <a:buFont typeface="Arial,Sans-Serif" panose="020B0604020202020204" pitchFamily="34" charset="0"/>
              <a:buChar char="•"/>
            </a:pPr>
            <a:r>
              <a:rPr lang="en-GB" sz="2400">
                <a:latin typeface="Arial"/>
                <a:cs typeface="Arial"/>
              </a:rPr>
              <a:t>Independent access for disabled people and accommodation of diverse user needs</a:t>
            </a:r>
            <a:br>
              <a:rPr lang="en-GB" sz="2400">
                <a:latin typeface="Arial"/>
                <a:cs typeface="Arial"/>
              </a:rPr>
            </a:br>
            <a:endParaRPr lang="en-GB" sz="2400">
              <a:ea typeface="+mn-lt"/>
              <a:cs typeface="+mn-lt"/>
            </a:endParaRPr>
          </a:p>
          <a:p>
            <a:pPr marL="285750" indent="-285750">
              <a:buFont typeface="Arial,Sans-Serif" panose="020B0604020202020204" pitchFamily="34" charset="0"/>
              <a:buChar char="•"/>
            </a:pPr>
            <a:r>
              <a:rPr lang="en-GB" sz="2400">
                <a:latin typeface="Arial"/>
                <a:cs typeface="Arial"/>
              </a:rPr>
              <a:t>Strengthened contribution to local community and regeneration</a:t>
            </a:r>
            <a:endParaRPr lang="en-GB">
              <a:cs typeface="Arial"/>
            </a:endParaRPr>
          </a:p>
        </p:txBody>
      </p:sp>
      <p:cxnSp>
        <p:nvCxnSpPr>
          <p:cNvPr id="5" name="Straight Connector 4">
            <a:extLst>
              <a:ext uri="{FF2B5EF4-FFF2-40B4-BE49-F238E27FC236}">
                <a16:creationId xmlns:a16="http://schemas.microsoft.com/office/drawing/2014/main" id="{F41AC4A2-B6C7-2C2E-23E4-FCB85C9FEC9F}"/>
              </a:ext>
            </a:extLst>
          </p:cNvPr>
          <p:cNvCxnSpPr>
            <a:cxnSpLocks/>
          </p:cNvCxnSpPr>
          <p:nvPr/>
        </p:nvCxnSpPr>
        <p:spPr>
          <a:xfrm>
            <a:off x="391192" y="966498"/>
            <a:ext cx="6895840" cy="0"/>
          </a:xfrm>
          <a:prstGeom prst="line">
            <a:avLst/>
          </a:prstGeom>
          <a:ln w="57150">
            <a:solidFill>
              <a:srgbClr val="7030A0"/>
            </a:solidFill>
          </a:ln>
        </p:spPr>
        <p:style>
          <a:lnRef idx="1">
            <a:schemeClr val="accent1"/>
          </a:lnRef>
          <a:fillRef idx="0">
            <a:schemeClr val="accent1"/>
          </a:fillRef>
          <a:effectRef idx="0">
            <a:schemeClr val="accent1"/>
          </a:effectRef>
          <a:fontRef idx="minor">
            <a:schemeClr val="tx1"/>
          </a:fontRef>
        </p:style>
      </p:cxnSp>
      <p:pic>
        <p:nvPicPr>
          <p:cNvPr id="8" name="Graphic 7" descr="Target with solid fill">
            <a:extLst>
              <a:ext uri="{FF2B5EF4-FFF2-40B4-BE49-F238E27FC236}">
                <a16:creationId xmlns:a16="http://schemas.microsoft.com/office/drawing/2014/main" id="{10201F06-DA19-76B1-FB81-9C4118AD424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132742" y="351263"/>
            <a:ext cx="914400" cy="914400"/>
          </a:xfrm>
          <a:prstGeom prst="rect">
            <a:avLst/>
          </a:prstGeom>
        </p:spPr>
      </p:pic>
    </p:spTree>
    <p:extLst>
      <p:ext uri="{BB962C8B-B14F-4D97-AF65-F5344CB8AC3E}">
        <p14:creationId xmlns:p14="http://schemas.microsoft.com/office/powerpoint/2010/main" val="5324362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878B386-BD06-4792-8E36-727E80F0745C}"/>
              </a:ext>
            </a:extLst>
          </p:cNvPr>
          <p:cNvSpPr/>
          <p:nvPr/>
        </p:nvSpPr>
        <p:spPr>
          <a:xfrm>
            <a:off x="361568" y="6268014"/>
            <a:ext cx="11384547" cy="4571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a:extLst>
              <a:ext uri="{FF2B5EF4-FFF2-40B4-BE49-F238E27FC236}">
                <a16:creationId xmlns:a16="http://schemas.microsoft.com/office/drawing/2014/main" id="{6C312A84-746E-4E3C-8194-7C84141A1680}"/>
              </a:ext>
            </a:extLst>
          </p:cNvPr>
          <p:cNvSpPr/>
          <p:nvPr/>
        </p:nvSpPr>
        <p:spPr>
          <a:xfrm>
            <a:off x="361569" y="6268013"/>
            <a:ext cx="2714445" cy="27081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0CA72CF4-815B-4CCC-A42D-98C638B80174}"/>
              </a:ext>
            </a:extLst>
          </p:cNvPr>
          <p:cNvSpPr txBox="1"/>
          <p:nvPr/>
        </p:nvSpPr>
        <p:spPr>
          <a:xfrm>
            <a:off x="1846054" y="6268012"/>
            <a:ext cx="1500996" cy="307777"/>
          </a:xfrm>
          <a:prstGeom prst="rect">
            <a:avLst/>
          </a:prstGeom>
          <a:noFill/>
        </p:spPr>
        <p:txBody>
          <a:bodyPr wrap="square" rtlCol="0">
            <a:spAutoFit/>
          </a:bodyPr>
          <a:lstStyle/>
          <a:p>
            <a:r>
              <a:rPr lang="en-GB" sz="1400">
                <a:solidFill>
                  <a:schemeClr val="bg1"/>
                </a:solidFill>
                <a:latin typeface="Let's Create Cd" panose="020B0806020203020204" pitchFamily="34" charset="0"/>
              </a:rPr>
              <a:t>#LetsCreate</a:t>
            </a:r>
          </a:p>
        </p:txBody>
      </p:sp>
      <p:pic>
        <p:nvPicPr>
          <p:cNvPr id="9" name="Picture 8" descr="Shape, circle&#10;&#10;Description automatically generated">
            <a:extLst>
              <a:ext uri="{FF2B5EF4-FFF2-40B4-BE49-F238E27FC236}">
                <a16:creationId xmlns:a16="http://schemas.microsoft.com/office/drawing/2014/main" id="{F95848F2-F071-4789-8D86-1A2EBE72FEDE}"/>
              </a:ext>
            </a:extLst>
          </p:cNvPr>
          <p:cNvPicPr>
            <a:picLocks noChangeAspect="1"/>
          </p:cNvPicPr>
          <p:nvPr/>
        </p:nvPicPr>
        <p:blipFill>
          <a:blip r:embed="rId3">
            <a:biLevel thresh="25000"/>
            <a:extLst>
              <a:ext uri="{28A0092B-C50C-407E-A947-70E740481C1C}">
                <a14:useLocalDpi xmlns:a14="http://schemas.microsoft.com/office/drawing/2010/main" val="0"/>
              </a:ext>
            </a:extLst>
          </a:blip>
          <a:stretch>
            <a:fillRect/>
          </a:stretch>
        </p:blipFill>
        <p:spPr>
          <a:xfrm>
            <a:off x="361567" y="6268012"/>
            <a:ext cx="276788" cy="276788"/>
          </a:xfrm>
          <a:prstGeom prst="rect">
            <a:avLst/>
          </a:prstGeom>
        </p:spPr>
      </p:pic>
      <p:sp>
        <p:nvSpPr>
          <p:cNvPr id="14" name="TextBox 13">
            <a:extLst>
              <a:ext uri="{FF2B5EF4-FFF2-40B4-BE49-F238E27FC236}">
                <a16:creationId xmlns:a16="http://schemas.microsoft.com/office/drawing/2014/main" id="{27B62A10-807A-4048-A296-D0FBB55EA58B}"/>
              </a:ext>
            </a:extLst>
          </p:cNvPr>
          <p:cNvSpPr txBox="1"/>
          <p:nvPr/>
        </p:nvSpPr>
        <p:spPr>
          <a:xfrm>
            <a:off x="6530556" y="6036947"/>
            <a:ext cx="3106473" cy="215444"/>
          </a:xfrm>
          <a:prstGeom prst="rect">
            <a:avLst/>
          </a:prstGeom>
          <a:noFill/>
        </p:spPr>
        <p:txBody>
          <a:bodyPr wrap="square" rtlCol="0">
            <a:spAutoFit/>
          </a:bodyPr>
          <a:lstStyle/>
          <a:p>
            <a:r>
              <a:rPr lang="en-GB" sz="800">
                <a:solidFill>
                  <a:schemeClr val="bg1"/>
                </a:solidFill>
                <a:latin typeface="Arial" panose="020B0604020202020204" pitchFamily="34" charset="0"/>
                <a:cs typeface="Arial" panose="020B0604020202020204" pitchFamily="34" charset="0"/>
              </a:rPr>
              <a:t>Almeida – This Isn’t (A True Story) © Ali Wright</a:t>
            </a:r>
          </a:p>
        </p:txBody>
      </p:sp>
      <p:sp>
        <p:nvSpPr>
          <p:cNvPr id="17" name="TextBox 16">
            <a:extLst>
              <a:ext uri="{FF2B5EF4-FFF2-40B4-BE49-F238E27FC236}">
                <a16:creationId xmlns:a16="http://schemas.microsoft.com/office/drawing/2014/main" id="{024F88A1-4857-4FF8-BFCD-39C31D281447}"/>
              </a:ext>
            </a:extLst>
          </p:cNvPr>
          <p:cNvSpPr txBox="1"/>
          <p:nvPr/>
        </p:nvSpPr>
        <p:spPr>
          <a:xfrm>
            <a:off x="329129" y="6016950"/>
            <a:ext cx="5493769" cy="215444"/>
          </a:xfrm>
          <a:prstGeom prst="rect">
            <a:avLst/>
          </a:prstGeom>
          <a:noFill/>
        </p:spPr>
        <p:txBody>
          <a:bodyPr wrap="square" rtlCol="0">
            <a:spAutoFit/>
          </a:bodyPr>
          <a:lstStyle/>
          <a:p>
            <a:r>
              <a:rPr lang="en-GB" sz="800">
                <a:solidFill>
                  <a:schemeClr val="bg1"/>
                </a:solidFill>
                <a:latin typeface="Arial" panose="020B0604020202020204" pitchFamily="34" charset="0"/>
                <a:cs typeface="Arial" panose="020B0604020202020204" pitchFamily="34" charset="0"/>
              </a:rPr>
              <a:t>© Yorkshire Festival</a:t>
            </a:r>
          </a:p>
        </p:txBody>
      </p:sp>
      <p:sp>
        <p:nvSpPr>
          <p:cNvPr id="7" name="TextBox 6">
            <a:extLst>
              <a:ext uri="{FF2B5EF4-FFF2-40B4-BE49-F238E27FC236}">
                <a16:creationId xmlns:a16="http://schemas.microsoft.com/office/drawing/2014/main" id="{865B0B74-1517-1FEC-38DD-AEEEA5F7ECF1}"/>
              </a:ext>
            </a:extLst>
          </p:cNvPr>
          <p:cNvSpPr txBox="1"/>
          <p:nvPr/>
        </p:nvSpPr>
        <p:spPr>
          <a:xfrm>
            <a:off x="391192" y="246140"/>
            <a:ext cx="10863411" cy="1077218"/>
          </a:xfrm>
          <a:prstGeom prst="rect">
            <a:avLst/>
          </a:prstGeom>
          <a:noFill/>
        </p:spPr>
        <p:txBody>
          <a:bodyPr wrap="square" lIns="91440" tIns="45720" rIns="91440" bIns="45720" rtlCol="0" anchor="t">
            <a:spAutoFit/>
          </a:bodyPr>
          <a:lstStyle/>
          <a:p>
            <a:r>
              <a:rPr lang="en-GB" sz="3200" b="1">
                <a:latin typeface="Arial"/>
                <a:cs typeface="Arial"/>
              </a:rPr>
              <a:t>RIBA work stage three</a:t>
            </a:r>
          </a:p>
          <a:p>
            <a:endParaRPr lang="en-GB" sz="3200" b="1">
              <a:latin typeface="Arial"/>
              <a:cs typeface="Arial"/>
            </a:endParaRPr>
          </a:p>
        </p:txBody>
      </p:sp>
      <p:cxnSp>
        <p:nvCxnSpPr>
          <p:cNvPr id="5" name="Straight Connector 4">
            <a:extLst>
              <a:ext uri="{FF2B5EF4-FFF2-40B4-BE49-F238E27FC236}">
                <a16:creationId xmlns:a16="http://schemas.microsoft.com/office/drawing/2014/main" id="{F41AC4A2-B6C7-2C2E-23E4-FCB85C9FEC9F}"/>
              </a:ext>
            </a:extLst>
          </p:cNvPr>
          <p:cNvCxnSpPr>
            <a:cxnSpLocks/>
          </p:cNvCxnSpPr>
          <p:nvPr/>
        </p:nvCxnSpPr>
        <p:spPr>
          <a:xfrm>
            <a:off x="391192" y="966498"/>
            <a:ext cx="6895840" cy="0"/>
          </a:xfrm>
          <a:prstGeom prst="line">
            <a:avLst/>
          </a:prstGeom>
          <a:ln w="57150">
            <a:solidFill>
              <a:srgbClr val="7030A0"/>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29B80512-ADB6-9CB9-0805-60F7EFC5D82E}"/>
              </a:ext>
            </a:extLst>
          </p:cNvPr>
          <p:cNvSpPr txBox="1"/>
          <p:nvPr/>
        </p:nvSpPr>
        <p:spPr>
          <a:xfrm>
            <a:off x="499961" y="1906134"/>
            <a:ext cx="10372478" cy="3785652"/>
          </a:xfrm>
          <a:prstGeom prst="rect">
            <a:avLst/>
          </a:prstGeom>
          <a:noFill/>
        </p:spPr>
        <p:txBody>
          <a:bodyPr wrap="square" rtlCol="0">
            <a:spAutoFit/>
          </a:bodyPr>
          <a:lstStyle/>
          <a:p>
            <a:r>
              <a:rPr lang="en-GB" sz="2000" b="0" i="0" u="none" strike="noStrike" baseline="0">
                <a:solidFill>
                  <a:srgbClr val="000000"/>
                </a:solidFill>
                <a:latin typeface="Arial" panose="020B0604020202020204" pitchFamily="34" charset="0"/>
                <a:cs typeface="Arial" panose="020B0604020202020204" pitchFamily="34" charset="0"/>
              </a:rPr>
              <a:t>For this funding programme it is required that you </a:t>
            </a:r>
            <a:r>
              <a:rPr lang="en-GB" sz="2000" b="1" i="0" u="none" strike="noStrike" baseline="0">
                <a:solidFill>
                  <a:srgbClr val="000000"/>
                </a:solidFill>
                <a:latin typeface="Arial" panose="020B0604020202020204" pitchFamily="34" charset="0"/>
                <a:cs typeface="Arial" panose="020B0604020202020204" pitchFamily="34" charset="0"/>
              </a:rPr>
              <a:t>complete </a:t>
            </a:r>
            <a:r>
              <a:rPr lang="en-GB" sz="2000" b="0" i="0" u="none" strike="noStrike" baseline="0">
                <a:solidFill>
                  <a:srgbClr val="000000"/>
                </a:solidFill>
                <a:latin typeface="Arial" panose="020B0604020202020204" pitchFamily="34" charset="0"/>
                <a:cs typeface="Arial" panose="020B0604020202020204" pitchFamily="34" charset="0"/>
              </a:rPr>
              <a:t>RIBA Work Stage 3 for all elements of the project that follow RIBA Work Stages before submitting your application.</a:t>
            </a:r>
          </a:p>
          <a:p>
            <a:endParaRPr lang="en-GB" sz="2000">
              <a:solidFill>
                <a:srgbClr val="000000"/>
              </a:solidFill>
              <a:latin typeface="Arial" panose="020B0604020202020204" pitchFamily="34" charset="0"/>
              <a:cs typeface="Arial" panose="020B0604020202020204" pitchFamily="34" charset="0"/>
            </a:endParaRPr>
          </a:p>
          <a:p>
            <a:r>
              <a:rPr lang="en-GB" sz="2000" b="0" i="0" u="none" strike="noStrike" baseline="0">
                <a:solidFill>
                  <a:srgbClr val="000000"/>
                </a:solidFill>
                <a:latin typeface="Arial" panose="020B0604020202020204" pitchFamily="34" charset="0"/>
                <a:cs typeface="Arial" panose="020B0604020202020204" pitchFamily="34" charset="0"/>
              </a:rPr>
              <a:t> We ask that applicants </a:t>
            </a:r>
            <a:r>
              <a:rPr lang="en-GB" sz="2000" b="1" i="0" u="none" strike="noStrike" baseline="0">
                <a:solidFill>
                  <a:srgbClr val="000000"/>
                </a:solidFill>
                <a:latin typeface="Arial" panose="020B0604020202020204" pitchFamily="34" charset="0"/>
                <a:cs typeface="Arial" panose="020B0604020202020204" pitchFamily="34" charset="0"/>
              </a:rPr>
              <a:t>complete </a:t>
            </a:r>
            <a:r>
              <a:rPr lang="en-GB" sz="2000" b="0" i="0" u="none" strike="noStrike" baseline="0">
                <a:solidFill>
                  <a:srgbClr val="000000"/>
                </a:solidFill>
                <a:latin typeface="Arial" panose="020B0604020202020204" pitchFamily="34" charset="0"/>
                <a:cs typeface="Arial" panose="020B0604020202020204" pitchFamily="34" charset="0"/>
              </a:rPr>
              <a:t>RIBA Work Stage 3 for all relevant elements of their project </a:t>
            </a:r>
            <a:r>
              <a:rPr lang="en-GB" sz="2000" b="1" i="0" u="none" strike="noStrike" baseline="0">
                <a:solidFill>
                  <a:srgbClr val="000000"/>
                </a:solidFill>
                <a:latin typeface="Arial" panose="020B0604020202020204" pitchFamily="34" charset="0"/>
                <a:cs typeface="Arial" panose="020B0604020202020204" pitchFamily="34" charset="0"/>
              </a:rPr>
              <a:t>before </a:t>
            </a:r>
            <a:r>
              <a:rPr lang="en-GB" sz="2000" b="0" i="0" u="none" strike="noStrike" baseline="0">
                <a:solidFill>
                  <a:srgbClr val="000000"/>
                </a:solidFill>
                <a:latin typeface="Arial" panose="020B0604020202020204" pitchFamily="34" charset="0"/>
                <a:cs typeface="Arial" panose="020B0604020202020204" pitchFamily="34" charset="0"/>
              </a:rPr>
              <a:t>applying because: </a:t>
            </a:r>
          </a:p>
          <a:p>
            <a:r>
              <a:rPr lang="en-GB" sz="2000" b="0" i="0" u="none" strike="noStrike" baseline="0">
                <a:solidFill>
                  <a:srgbClr val="000000"/>
                </a:solidFill>
                <a:latin typeface="Arial" panose="020B0604020202020204" pitchFamily="34" charset="0"/>
                <a:cs typeface="Arial" panose="020B0604020202020204" pitchFamily="34" charset="0"/>
              </a:rPr>
              <a:t>• the costs that you put in your application will be more accurate </a:t>
            </a:r>
          </a:p>
          <a:p>
            <a:r>
              <a:rPr lang="en-GB" sz="2000" b="0" i="0" u="none" strike="noStrike" baseline="0">
                <a:solidFill>
                  <a:srgbClr val="000000"/>
                </a:solidFill>
                <a:latin typeface="Arial" panose="020B0604020202020204" pitchFamily="34" charset="0"/>
                <a:cs typeface="Arial" panose="020B0604020202020204" pitchFamily="34" charset="0"/>
              </a:rPr>
              <a:t>• you will have submitted/be ready to submit applications for statutory consents </a:t>
            </a:r>
          </a:p>
          <a:p>
            <a:r>
              <a:rPr lang="en-GB" sz="2000" b="0" i="0" u="none" strike="noStrike" baseline="0">
                <a:solidFill>
                  <a:srgbClr val="000000"/>
                </a:solidFill>
                <a:latin typeface="Arial" panose="020B0604020202020204" pitchFamily="34" charset="0"/>
                <a:cs typeface="Arial" panose="020B0604020202020204" pitchFamily="34" charset="0"/>
              </a:rPr>
              <a:t>• your project scope will be fully established, and the associated technical drawings/specifications will be developed to the appropriate point for us to assess </a:t>
            </a:r>
          </a:p>
          <a:p>
            <a:r>
              <a:rPr lang="en-GB" sz="2000" b="0" i="0" u="none" strike="noStrike" baseline="0">
                <a:solidFill>
                  <a:srgbClr val="000000"/>
                </a:solidFill>
                <a:latin typeface="Arial" panose="020B0604020202020204" pitchFamily="34" charset="0"/>
                <a:cs typeface="Arial" panose="020B0604020202020204" pitchFamily="34" charset="0"/>
              </a:rPr>
              <a:t>• your project team will be in place/you will have taken appropriate professional advice to date </a:t>
            </a:r>
          </a:p>
          <a:p>
            <a:r>
              <a:rPr lang="en-GB" sz="2000" b="0" i="0" u="none" strike="noStrike" baseline="0">
                <a:solidFill>
                  <a:srgbClr val="000000"/>
                </a:solidFill>
                <a:latin typeface="Arial" panose="020B0604020202020204" pitchFamily="34" charset="0"/>
                <a:cs typeface="Arial" panose="020B0604020202020204" pitchFamily="34" charset="0"/>
              </a:rPr>
              <a:t>These factors will reduce delays and other risks to project delivery. </a:t>
            </a:r>
            <a:endParaRPr lang="en-GB">
              <a:latin typeface="Arial" panose="020B0604020202020204" pitchFamily="34" charset="0"/>
              <a:cs typeface="Arial" panose="020B0604020202020204" pitchFamily="34" charset="0"/>
            </a:endParaRPr>
          </a:p>
        </p:txBody>
      </p:sp>
      <p:pic>
        <p:nvPicPr>
          <p:cNvPr id="11" name="Graphic 10" descr="Blueprint outline">
            <a:extLst>
              <a:ext uri="{FF2B5EF4-FFF2-40B4-BE49-F238E27FC236}">
                <a16:creationId xmlns:a16="http://schemas.microsoft.com/office/drawing/2014/main" id="{FA80C303-38B8-7FCC-10D4-A9A70EBD7A1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552878" y="729678"/>
            <a:ext cx="914400" cy="914400"/>
          </a:xfrm>
          <a:prstGeom prst="rect">
            <a:avLst/>
          </a:prstGeom>
        </p:spPr>
      </p:pic>
    </p:spTree>
    <p:extLst>
      <p:ext uri="{BB962C8B-B14F-4D97-AF65-F5344CB8AC3E}">
        <p14:creationId xmlns:p14="http://schemas.microsoft.com/office/powerpoint/2010/main" val="18555954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878B386-BD06-4792-8E36-727E80F0745C}"/>
              </a:ext>
            </a:extLst>
          </p:cNvPr>
          <p:cNvSpPr/>
          <p:nvPr/>
        </p:nvSpPr>
        <p:spPr>
          <a:xfrm>
            <a:off x="361568" y="6268014"/>
            <a:ext cx="11384547" cy="4571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a:extLst>
              <a:ext uri="{FF2B5EF4-FFF2-40B4-BE49-F238E27FC236}">
                <a16:creationId xmlns:a16="http://schemas.microsoft.com/office/drawing/2014/main" id="{6C312A84-746E-4E3C-8194-7C84141A1680}"/>
              </a:ext>
            </a:extLst>
          </p:cNvPr>
          <p:cNvSpPr/>
          <p:nvPr/>
        </p:nvSpPr>
        <p:spPr>
          <a:xfrm>
            <a:off x="361569" y="6268013"/>
            <a:ext cx="2714445" cy="27081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0CA72CF4-815B-4CCC-A42D-98C638B80174}"/>
              </a:ext>
            </a:extLst>
          </p:cNvPr>
          <p:cNvSpPr txBox="1"/>
          <p:nvPr/>
        </p:nvSpPr>
        <p:spPr>
          <a:xfrm>
            <a:off x="1846054" y="6268012"/>
            <a:ext cx="1500996" cy="307777"/>
          </a:xfrm>
          <a:prstGeom prst="rect">
            <a:avLst/>
          </a:prstGeom>
          <a:noFill/>
        </p:spPr>
        <p:txBody>
          <a:bodyPr wrap="square" rtlCol="0">
            <a:spAutoFit/>
          </a:bodyPr>
          <a:lstStyle/>
          <a:p>
            <a:r>
              <a:rPr lang="en-GB" sz="1400">
                <a:solidFill>
                  <a:schemeClr val="bg1"/>
                </a:solidFill>
                <a:latin typeface="Let's Create Cd" panose="020B0806020203020204" pitchFamily="34" charset="0"/>
              </a:rPr>
              <a:t>#LetsCreate</a:t>
            </a:r>
          </a:p>
        </p:txBody>
      </p:sp>
      <p:pic>
        <p:nvPicPr>
          <p:cNvPr id="9" name="Picture 8" descr="Shape, circle&#10;&#10;Description automatically generated">
            <a:extLst>
              <a:ext uri="{FF2B5EF4-FFF2-40B4-BE49-F238E27FC236}">
                <a16:creationId xmlns:a16="http://schemas.microsoft.com/office/drawing/2014/main" id="{F95848F2-F071-4789-8D86-1A2EBE72FEDE}"/>
              </a:ext>
            </a:extLst>
          </p:cNvPr>
          <p:cNvPicPr>
            <a:picLocks noChangeAspect="1"/>
          </p:cNvPicPr>
          <p:nvPr/>
        </p:nvPicPr>
        <p:blipFill>
          <a:blip r:embed="rId3">
            <a:biLevel thresh="25000"/>
            <a:extLst>
              <a:ext uri="{28A0092B-C50C-407E-A947-70E740481C1C}">
                <a14:useLocalDpi xmlns:a14="http://schemas.microsoft.com/office/drawing/2010/main" val="0"/>
              </a:ext>
            </a:extLst>
          </a:blip>
          <a:stretch>
            <a:fillRect/>
          </a:stretch>
        </p:blipFill>
        <p:spPr>
          <a:xfrm>
            <a:off x="361567" y="6268012"/>
            <a:ext cx="276788" cy="276788"/>
          </a:xfrm>
          <a:prstGeom prst="rect">
            <a:avLst/>
          </a:prstGeom>
        </p:spPr>
      </p:pic>
      <p:sp>
        <p:nvSpPr>
          <p:cNvPr id="14" name="TextBox 13">
            <a:extLst>
              <a:ext uri="{FF2B5EF4-FFF2-40B4-BE49-F238E27FC236}">
                <a16:creationId xmlns:a16="http://schemas.microsoft.com/office/drawing/2014/main" id="{27B62A10-807A-4048-A296-D0FBB55EA58B}"/>
              </a:ext>
            </a:extLst>
          </p:cNvPr>
          <p:cNvSpPr txBox="1"/>
          <p:nvPr/>
        </p:nvSpPr>
        <p:spPr>
          <a:xfrm>
            <a:off x="6530556" y="6036947"/>
            <a:ext cx="3106473" cy="215444"/>
          </a:xfrm>
          <a:prstGeom prst="rect">
            <a:avLst/>
          </a:prstGeom>
          <a:noFill/>
        </p:spPr>
        <p:txBody>
          <a:bodyPr wrap="square" rtlCol="0">
            <a:spAutoFit/>
          </a:bodyPr>
          <a:lstStyle/>
          <a:p>
            <a:r>
              <a:rPr lang="en-GB" sz="800">
                <a:solidFill>
                  <a:schemeClr val="bg1"/>
                </a:solidFill>
                <a:latin typeface="Arial" panose="020B0604020202020204" pitchFamily="34" charset="0"/>
                <a:cs typeface="Arial" panose="020B0604020202020204" pitchFamily="34" charset="0"/>
              </a:rPr>
              <a:t>Almeida – This Isn’t (A True Story) © Ali Wright</a:t>
            </a:r>
          </a:p>
        </p:txBody>
      </p:sp>
      <p:sp>
        <p:nvSpPr>
          <p:cNvPr id="17" name="TextBox 16">
            <a:extLst>
              <a:ext uri="{FF2B5EF4-FFF2-40B4-BE49-F238E27FC236}">
                <a16:creationId xmlns:a16="http://schemas.microsoft.com/office/drawing/2014/main" id="{024F88A1-4857-4FF8-BFCD-39C31D281447}"/>
              </a:ext>
            </a:extLst>
          </p:cNvPr>
          <p:cNvSpPr txBox="1"/>
          <p:nvPr/>
        </p:nvSpPr>
        <p:spPr>
          <a:xfrm>
            <a:off x="329129" y="6016950"/>
            <a:ext cx="5493769" cy="215444"/>
          </a:xfrm>
          <a:prstGeom prst="rect">
            <a:avLst/>
          </a:prstGeom>
          <a:noFill/>
        </p:spPr>
        <p:txBody>
          <a:bodyPr wrap="square" rtlCol="0">
            <a:spAutoFit/>
          </a:bodyPr>
          <a:lstStyle/>
          <a:p>
            <a:r>
              <a:rPr lang="en-GB" sz="800">
                <a:solidFill>
                  <a:schemeClr val="bg1"/>
                </a:solidFill>
                <a:latin typeface="Arial" panose="020B0604020202020204" pitchFamily="34" charset="0"/>
                <a:cs typeface="Arial" panose="020B0604020202020204" pitchFamily="34" charset="0"/>
              </a:rPr>
              <a:t>© Yorkshire Festival</a:t>
            </a:r>
          </a:p>
        </p:txBody>
      </p:sp>
      <p:sp>
        <p:nvSpPr>
          <p:cNvPr id="7" name="TextBox 6">
            <a:extLst>
              <a:ext uri="{FF2B5EF4-FFF2-40B4-BE49-F238E27FC236}">
                <a16:creationId xmlns:a16="http://schemas.microsoft.com/office/drawing/2014/main" id="{865B0B74-1517-1FEC-38DD-AEEEA5F7ECF1}"/>
              </a:ext>
            </a:extLst>
          </p:cNvPr>
          <p:cNvSpPr txBox="1"/>
          <p:nvPr/>
        </p:nvSpPr>
        <p:spPr>
          <a:xfrm>
            <a:off x="391192" y="246140"/>
            <a:ext cx="10863411" cy="1077218"/>
          </a:xfrm>
          <a:prstGeom prst="rect">
            <a:avLst/>
          </a:prstGeom>
          <a:noFill/>
        </p:spPr>
        <p:txBody>
          <a:bodyPr wrap="square" lIns="91440" tIns="45720" rIns="91440" bIns="45720" rtlCol="0" anchor="t">
            <a:spAutoFit/>
          </a:bodyPr>
          <a:lstStyle/>
          <a:p>
            <a:r>
              <a:rPr lang="en-GB" sz="3200" b="1">
                <a:latin typeface="Arial"/>
                <a:cs typeface="Arial"/>
              </a:rPr>
              <a:t>Application form</a:t>
            </a:r>
          </a:p>
          <a:p>
            <a:endParaRPr lang="en-GB" sz="3200" b="1">
              <a:latin typeface="Arial"/>
              <a:cs typeface="Arial"/>
            </a:endParaRPr>
          </a:p>
        </p:txBody>
      </p:sp>
      <p:cxnSp>
        <p:nvCxnSpPr>
          <p:cNvPr id="5" name="Straight Connector 4">
            <a:extLst>
              <a:ext uri="{FF2B5EF4-FFF2-40B4-BE49-F238E27FC236}">
                <a16:creationId xmlns:a16="http://schemas.microsoft.com/office/drawing/2014/main" id="{F41AC4A2-B6C7-2C2E-23E4-FCB85C9FEC9F}"/>
              </a:ext>
            </a:extLst>
          </p:cNvPr>
          <p:cNvCxnSpPr>
            <a:cxnSpLocks/>
          </p:cNvCxnSpPr>
          <p:nvPr/>
        </p:nvCxnSpPr>
        <p:spPr>
          <a:xfrm>
            <a:off x="374445" y="966498"/>
            <a:ext cx="5773774" cy="16747"/>
          </a:xfrm>
          <a:prstGeom prst="line">
            <a:avLst/>
          </a:prstGeom>
          <a:ln w="57150">
            <a:solidFill>
              <a:srgbClr val="7030A0"/>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1AD3CF7A-4CCA-21AD-2B29-294D19B6E463}"/>
              </a:ext>
            </a:extLst>
          </p:cNvPr>
          <p:cNvSpPr txBox="1"/>
          <p:nvPr/>
        </p:nvSpPr>
        <p:spPr>
          <a:xfrm>
            <a:off x="345876" y="1786213"/>
            <a:ext cx="5579057" cy="2677656"/>
          </a:xfrm>
          <a:prstGeom prst="rect">
            <a:avLst/>
          </a:prstGeom>
          <a:noFill/>
        </p:spPr>
        <p:txBody>
          <a:bodyPr wrap="square" rtlCol="0">
            <a:spAutoFit/>
          </a:bodyPr>
          <a:lstStyle/>
          <a:p>
            <a:pPr marL="342900" indent="-342900">
              <a:buAutoNum type="arabicParenR"/>
            </a:pPr>
            <a:r>
              <a:rPr lang="en-GB" sz="2800">
                <a:latin typeface="Arial" panose="020B0604020202020204" pitchFamily="34" charset="0"/>
                <a:cs typeface="Arial" panose="020B0604020202020204" pitchFamily="34" charset="0"/>
              </a:rPr>
              <a:t>Read the guidance</a:t>
            </a:r>
          </a:p>
          <a:p>
            <a:pPr marL="342900" indent="-342900">
              <a:buAutoNum type="arabicParenR"/>
            </a:pPr>
            <a:r>
              <a:rPr lang="en-GB" sz="2800">
                <a:latin typeface="Arial" panose="020B0604020202020204" pitchFamily="34" charset="0"/>
                <a:cs typeface="Arial" panose="020B0604020202020204" pitchFamily="34" charset="0"/>
              </a:rPr>
              <a:t>Assume we know nothing</a:t>
            </a:r>
          </a:p>
          <a:p>
            <a:pPr marL="342900" indent="-342900">
              <a:buAutoNum type="arabicParenR"/>
            </a:pPr>
            <a:r>
              <a:rPr lang="en-GB" sz="2800">
                <a:latin typeface="Arial" panose="020B0604020202020204" pitchFamily="34" charset="0"/>
                <a:cs typeface="Arial" panose="020B0604020202020204" pitchFamily="34" charset="0"/>
              </a:rPr>
              <a:t>Make clear how your project can be phased</a:t>
            </a:r>
          </a:p>
          <a:p>
            <a:pPr marL="342900" indent="-342900">
              <a:buAutoNum type="arabicParenR"/>
            </a:pPr>
            <a:r>
              <a:rPr lang="en-GB" sz="2800">
                <a:latin typeface="Arial" panose="020B0604020202020204" pitchFamily="34" charset="0"/>
                <a:cs typeface="Arial" panose="020B0604020202020204" pitchFamily="34" charset="0"/>
              </a:rPr>
              <a:t>Provide accurate ownership details</a:t>
            </a:r>
          </a:p>
        </p:txBody>
      </p:sp>
      <p:pic>
        <p:nvPicPr>
          <p:cNvPr id="6" name="Picture 9" descr="A picture containing person&#10;&#10;Description automatically generated">
            <a:extLst>
              <a:ext uri="{FF2B5EF4-FFF2-40B4-BE49-F238E27FC236}">
                <a16:creationId xmlns:a16="http://schemas.microsoft.com/office/drawing/2014/main" id="{EEE626C1-163B-514C-D1C1-3E7D5DF731FB}"/>
              </a:ext>
            </a:extLst>
          </p:cNvPr>
          <p:cNvPicPr>
            <a:picLocks noChangeAspect="1"/>
          </p:cNvPicPr>
          <p:nvPr/>
        </p:nvPicPr>
        <p:blipFill rotWithShape="1">
          <a:blip r:embed="rId4"/>
          <a:srcRect l="23221" r="10497" b="-256"/>
          <a:stretch/>
        </p:blipFill>
        <p:spPr>
          <a:xfrm>
            <a:off x="6823957" y="338797"/>
            <a:ext cx="4920874" cy="5952746"/>
          </a:xfrm>
          <a:prstGeom prst="rect">
            <a:avLst/>
          </a:prstGeom>
        </p:spPr>
      </p:pic>
      <p:sp>
        <p:nvSpPr>
          <p:cNvPr id="10" name="TextBox 9">
            <a:extLst>
              <a:ext uri="{FF2B5EF4-FFF2-40B4-BE49-F238E27FC236}">
                <a16:creationId xmlns:a16="http://schemas.microsoft.com/office/drawing/2014/main" id="{C0BDABDD-7EC8-EA26-A69E-5AB88670450D}"/>
              </a:ext>
            </a:extLst>
          </p:cNvPr>
          <p:cNvSpPr txBox="1"/>
          <p:nvPr/>
        </p:nvSpPr>
        <p:spPr>
          <a:xfrm>
            <a:off x="6756000" y="6096000"/>
            <a:ext cx="4368000"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800">
                <a:solidFill>
                  <a:schemeClr val="bg1"/>
                </a:solidFill>
                <a:ea typeface="+mn-lt"/>
                <a:cs typeface="+mn-lt"/>
              </a:rPr>
              <a:t>The Romans at Experience Barnsley. Photo © Barnsley Museums</a:t>
            </a:r>
            <a:endParaRPr lang="en-US" sz="800">
              <a:solidFill>
                <a:schemeClr val="bg1"/>
              </a:solidFill>
              <a:cs typeface="Calibri"/>
            </a:endParaRPr>
          </a:p>
        </p:txBody>
      </p:sp>
    </p:spTree>
    <p:extLst>
      <p:ext uri="{BB962C8B-B14F-4D97-AF65-F5344CB8AC3E}">
        <p14:creationId xmlns:p14="http://schemas.microsoft.com/office/powerpoint/2010/main" val="23737565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878B386-BD06-4792-8E36-727E80F0745C}"/>
              </a:ext>
            </a:extLst>
          </p:cNvPr>
          <p:cNvSpPr/>
          <p:nvPr/>
        </p:nvSpPr>
        <p:spPr>
          <a:xfrm>
            <a:off x="361568" y="6268014"/>
            <a:ext cx="11384547" cy="4571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a:extLst>
              <a:ext uri="{FF2B5EF4-FFF2-40B4-BE49-F238E27FC236}">
                <a16:creationId xmlns:a16="http://schemas.microsoft.com/office/drawing/2014/main" id="{6C312A84-746E-4E3C-8194-7C84141A1680}"/>
              </a:ext>
            </a:extLst>
          </p:cNvPr>
          <p:cNvSpPr/>
          <p:nvPr/>
        </p:nvSpPr>
        <p:spPr>
          <a:xfrm>
            <a:off x="361569" y="6268013"/>
            <a:ext cx="2714445" cy="27081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0CA72CF4-815B-4CCC-A42D-98C638B80174}"/>
              </a:ext>
            </a:extLst>
          </p:cNvPr>
          <p:cNvSpPr txBox="1"/>
          <p:nvPr/>
        </p:nvSpPr>
        <p:spPr>
          <a:xfrm>
            <a:off x="1846054" y="6268012"/>
            <a:ext cx="1500996" cy="307777"/>
          </a:xfrm>
          <a:prstGeom prst="rect">
            <a:avLst/>
          </a:prstGeom>
          <a:noFill/>
        </p:spPr>
        <p:txBody>
          <a:bodyPr wrap="square" rtlCol="0">
            <a:spAutoFit/>
          </a:bodyPr>
          <a:lstStyle/>
          <a:p>
            <a:r>
              <a:rPr lang="en-GB" sz="1400">
                <a:solidFill>
                  <a:schemeClr val="bg1"/>
                </a:solidFill>
                <a:latin typeface="Let's Create Cd" panose="020B0806020203020204" pitchFamily="34" charset="0"/>
              </a:rPr>
              <a:t>#LetsCreate</a:t>
            </a:r>
          </a:p>
        </p:txBody>
      </p:sp>
      <p:pic>
        <p:nvPicPr>
          <p:cNvPr id="9" name="Picture 8" descr="Shape, circle&#10;&#10;Description automatically generated">
            <a:extLst>
              <a:ext uri="{FF2B5EF4-FFF2-40B4-BE49-F238E27FC236}">
                <a16:creationId xmlns:a16="http://schemas.microsoft.com/office/drawing/2014/main" id="{F95848F2-F071-4789-8D86-1A2EBE72FEDE}"/>
              </a:ext>
            </a:extLst>
          </p:cNvPr>
          <p:cNvPicPr>
            <a:picLocks noChangeAspect="1"/>
          </p:cNvPicPr>
          <p:nvPr/>
        </p:nvPicPr>
        <p:blipFill>
          <a:blip r:embed="rId3">
            <a:biLevel thresh="25000"/>
            <a:extLst>
              <a:ext uri="{28A0092B-C50C-407E-A947-70E740481C1C}">
                <a14:useLocalDpi xmlns:a14="http://schemas.microsoft.com/office/drawing/2010/main" val="0"/>
              </a:ext>
            </a:extLst>
          </a:blip>
          <a:stretch>
            <a:fillRect/>
          </a:stretch>
        </p:blipFill>
        <p:spPr>
          <a:xfrm>
            <a:off x="361567" y="6268012"/>
            <a:ext cx="276788" cy="276788"/>
          </a:xfrm>
          <a:prstGeom prst="rect">
            <a:avLst/>
          </a:prstGeom>
        </p:spPr>
      </p:pic>
      <p:sp>
        <p:nvSpPr>
          <p:cNvPr id="14" name="TextBox 13">
            <a:extLst>
              <a:ext uri="{FF2B5EF4-FFF2-40B4-BE49-F238E27FC236}">
                <a16:creationId xmlns:a16="http://schemas.microsoft.com/office/drawing/2014/main" id="{27B62A10-807A-4048-A296-D0FBB55EA58B}"/>
              </a:ext>
            </a:extLst>
          </p:cNvPr>
          <p:cNvSpPr txBox="1"/>
          <p:nvPr/>
        </p:nvSpPr>
        <p:spPr>
          <a:xfrm>
            <a:off x="6530556" y="6036947"/>
            <a:ext cx="3106473" cy="215444"/>
          </a:xfrm>
          <a:prstGeom prst="rect">
            <a:avLst/>
          </a:prstGeom>
          <a:noFill/>
        </p:spPr>
        <p:txBody>
          <a:bodyPr wrap="square" rtlCol="0">
            <a:spAutoFit/>
          </a:bodyPr>
          <a:lstStyle/>
          <a:p>
            <a:r>
              <a:rPr lang="en-GB" sz="800">
                <a:solidFill>
                  <a:schemeClr val="bg1"/>
                </a:solidFill>
                <a:latin typeface="Arial" panose="020B0604020202020204" pitchFamily="34" charset="0"/>
                <a:cs typeface="Arial" panose="020B0604020202020204" pitchFamily="34" charset="0"/>
              </a:rPr>
              <a:t>Almeida – This Isn’t (A True Story) © Ali Wright</a:t>
            </a:r>
          </a:p>
        </p:txBody>
      </p:sp>
      <p:sp>
        <p:nvSpPr>
          <p:cNvPr id="17" name="TextBox 16">
            <a:extLst>
              <a:ext uri="{FF2B5EF4-FFF2-40B4-BE49-F238E27FC236}">
                <a16:creationId xmlns:a16="http://schemas.microsoft.com/office/drawing/2014/main" id="{024F88A1-4857-4FF8-BFCD-39C31D281447}"/>
              </a:ext>
            </a:extLst>
          </p:cNvPr>
          <p:cNvSpPr txBox="1"/>
          <p:nvPr/>
        </p:nvSpPr>
        <p:spPr>
          <a:xfrm>
            <a:off x="329129" y="6016950"/>
            <a:ext cx="5493769" cy="215444"/>
          </a:xfrm>
          <a:prstGeom prst="rect">
            <a:avLst/>
          </a:prstGeom>
          <a:noFill/>
        </p:spPr>
        <p:txBody>
          <a:bodyPr wrap="square" rtlCol="0">
            <a:spAutoFit/>
          </a:bodyPr>
          <a:lstStyle/>
          <a:p>
            <a:r>
              <a:rPr lang="en-GB" sz="800">
                <a:solidFill>
                  <a:schemeClr val="bg1"/>
                </a:solidFill>
                <a:latin typeface="Arial" panose="020B0604020202020204" pitchFamily="34" charset="0"/>
                <a:cs typeface="Arial" panose="020B0604020202020204" pitchFamily="34" charset="0"/>
              </a:rPr>
              <a:t>© Yorkshire Festival</a:t>
            </a:r>
          </a:p>
        </p:txBody>
      </p:sp>
      <p:sp>
        <p:nvSpPr>
          <p:cNvPr id="7" name="TextBox 6">
            <a:extLst>
              <a:ext uri="{FF2B5EF4-FFF2-40B4-BE49-F238E27FC236}">
                <a16:creationId xmlns:a16="http://schemas.microsoft.com/office/drawing/2014/main" id="{865B0B74-1517-1FEC-38DD-AEEEA5F7ECF1}"/>
              </a:ext>
            </a:extLst>
          </p:cNvPr>
          <p:cNvSpPr txBox="1"/>
          <p:nvPr/>
        </p:nvSpPr>
        <p:spPr>
          <a:xfrm>
            <a:off x="499961" y="434895"/>
            <a:ext cx="10863411" cy="1446550"/>
          </a:xfrm>
          <a:prstGeom prst="rect">
            <a:avLst/>
          </a:prstGeom>
          <a:noFill/>
        </p:spPr>
        <p:txBody>
          <a:bodyPr wrap="square" lIns="91440" tIns="45720" rIns="91440" bIns="45720" rtlCol="0" anchor="t">
            <a:spAutoFit/>
          </a:bodyPr>
          <a:lstStyle/>
          <a:p>
            <a:r>
              <a:rPr lang="en-GB" sz="3200" b="1">
                <a:latin typeface="Arial"/>
                <a:cs typeface="Arial"/>
              </a:rPr>
              <a:t>Mandatory attachments</a:t>
            </a:r>
          </a:p>
          <a:p>
            <a:endParaRPr lang="en-GB" sz="3200" b="1">
              <a:ea typeface="+mn-lt"/>
              <a:cs typeface="+mn-lt"/>
            </a:endParaRPr>
          </a:p>
          <a:p>
            <a:pPr lvl="1"/>
            <a:endParaRPr lang="en-GB" sz="2400" b="1">
              <a:cs typeface="Arial"/>
            </a:endParaRPr>
          </a:p>
        </p:txBody>
      </p:sp>
      <p:cxnSp>
        <p:nvCxnSpPr>
          <p:cNvPr id="5" name="Straight Connector 4">
            <a:extLst>
              <a:ext uri="{FF2B5EF4-FFF2-40B4-BE49-F238E27FC236}">
                <a16:creationId xmlns:a16="http://schemas.microsoft.com/office/drawing/2014/main" id="{F41AC4A2-B6C7-2C2E-23E4-FCB85C9FEC9F}"/>
              </a:ext>
            </a:extLst>
          </p:cNvPr>
          <p:cNvCxnSpPr>
            <a:cxnSpLocks/>
          </p:cNvCxnSpPr>
          <p:nvPr/>
        </p:nvCxnSpPr>
        <p:spPr>
          <a:xfrm>
            <a:off x="391192" y="1081517"/>
            <a:ext cx="6895840" cy="0"/>
          </a:xfrm>
          <a:prstGeom prst="line">
            <a:avLst/>
          </a:prstGeom>
          <a:ln w="57150">
            <a:solidFill>
              <a:srgbClr val="7030A0"/>
            </a:solidFill>
          </a:ln>
        </p:spPr>
        <p:style>
          <a:lnRef idx="1">
            <a:schemeClr val="accent1"/>
          </a:lnRef>
          <a:fillRef idx="0">
            <a:schemeClr val="accent1"/>
          </a:fillRef>
          <a:effectRef idx="0">
            <a:schemeClr val="accent1"/>
          </a:effectRef>
          <a:fontRef idx="minor">
            <a:schemeClr val="tx1"/>
          </a:fontRef>
        </p:style>
      </p:cxnSp>
      <p:graphicFrame>
        <p:nvGraphicFramePr>
          <p:cNvPr id="6" name="Diagram 5">
            <a:extLst>
              <a:ext uri="{FF2B5EF4-FFF2-40B4-BE49-F238E27FC236}">
                <a16:creationId xmlns:a16="http://schemas.microsoft.com/office/drawing/2014/main" id="{00020D05-D91C-FB7F-D218-9210B0DE2C7D}"/>
              </a:ext>
            </a:extLst>
          </p:cNvPr>
          <p:cNvGraphicFramePr/>
          <p:nvPr>
            <p:extLst>
              <p:ext uri="{D42A27DB-BD31-4B8C-83A1-F6EECF244321}">
                <p14:modId xmlns:p14="http://schemas.microsoft.com/office/powerpoint/2010/main" val="747893531"/>
              </p:ext>
            </p:extLst>
          </p:nvPr>
        </p:nvGraphicFramePr>
        <p:xfrm>
          <a:off x="1420872" y="1044423"/>
          <a:ext cx="8216157" cy="227511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8" name="Diagram 7">
            <a:extLst>
              <a:ext uri="{FF2B5EF4-FFF2-40B4-BE49-F238E27FC236}">
                <a16:creationId xmlns:a16="http://schemas.microsoft.com/office/drawing/2014/main" id="{78EA0575-AD92-0200-134E-4428A253BFFD}"/>
              </a:ext>
            </a:extLst>
          </p:cNvPr>
          <p:cNvGraphicFramePr/>
          <p:nvPr>
            <p:extLst>
              <p:ext uri="{D42A27DB-BD31-4B8C-83A1-F6EECF244321}">
                <p14:modId xmlns:p14="http://schemas.microsoft.com/office/powerpoint/2010/main" val="3547282817"/>
              </p:ext>
            </p:extLst>
          </p:nvPr>
        </p:nvGraphicFramePr>
        <p:xfrm>
          <a:off x="1509029" y="2490973"/>
          <a:ext cx="8128000" cy="3797904"/>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10" name="TextBox 9">
            <a:extLst>
              <a:ext uri="{FF2B5EF4-FFF2-40B4-BE49-F238E27FC236}">
                <a16:creationId xmlns:a16="http://schemas.microsoft.com/office/drawing/2014/main" id="{97F1BA15-02AD-1DCF-D128-6D02D9CA8EA4}"/>
              </a:ext>
            </a:extLst>
          </p:cNvPr>
          <p:cNvSpPr txBox="1"/>
          <p:nvPr/>
        </p:nvSpPr>
        <p:spPr>
          <a:xfrm>
            <a:off x="435429" y="5818414"/>
            <a:ext cx="10624457" cy="366912"/>
          </a:xfrm>
          <a:prstGeom prst="rect">
            <a:avLst/>
          </a:prstGeom>
          <a:noFill/>
        </p:spPr>
        <p:txBody>
          <a:bodyPr wrap="square" rtlCol="0">
            <a:spAutoFit/>
          </a:bodyPr>
          <a:lstStyle/>
          <a:p>
            <a:r>
              <a:rPr lang="en-GB" b="1"/>
              <a:t>Over £500k</a:t>
            </a:r>
            <a:r>
              <a:rPr lang="en-GB"/>
              <a:t>: Business plan, project management structure, timetable</a:t>
            </a:r>
          </a:p>
        </p:txBody>
      </p:sp>
    </p:spTree>
    <p:extLst>
      <p:ext uri="{BB962C8B-B14F-4D97-AF65-F5344CB8AC3E}">
        <p14:creationId xmlns:p14="http://schemas.microsoft.com/office/powerpoint/2010/main" val="34034804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878B386-BD06-4792-8E36-727E80F0745C}"/>
              </a:ext>
            </a:extLst>
          </p:cNvPr>
          <p:cNvSpPr/>
          <p:nvPr/>
        </p:nvSpPr>
        <p:spPr>
          <a:xfrm>
            <a:off x="361568" y="6268014"/>
            <a:ext cx="11384547" cy="4571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a:extLst>
              <a:ext uri="{FF2B5EF4-FFF2-40B4-BE49-F238E27FC236}">
                <a16:creationId xmlns:a16="http://schemas.microsoft.com/office/drawing/2014/main" id="{6C312A84-746E-4E3C-8194-7C84141A1680}"/>
              </a:ext>
            </a:extLst>
          </p:cNvPr>
          <p:cNvSpPr/>
          <p:nvPr/>
        </p:nvSpPr>
        <p:spPr>
          <a:xfrm>
            <a:off x="361569" y="6268013"/>
            <a:ext cx="2714445" cy="27081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0CA72CF4-815B-4CCC-A42D-98C638B80174}"/>
              </a:ext>
            </a:extLst>
          </p:cNvPr>
          <p:cNvSpPr txBox="1"/>
          <p:nvPr/>
        </p:nvSpPr>
        <p:spPr>
          <a:xfrm>
            <a:off x="1846054" y="6268012"/>
            <a:ext cx="1500996" cy="307777"/>
          </a:xfrm>
          <a:prstGeom prst="rect">
            <a:avLst/>
          </a:prstGeom>
          <a:noFill/>
        </p:spPr>
        <p:txBody>
          <a:bodyPr wrap="square" rtlCol="0">
            <a:spAutoFit/>
          </a:bodyPr>
          <a:lstStyle/>
          <a:p>
            <a:r>
              <a:rPr lang="en-GB" sz="1400">
                <a:solidFill>
                  <a:schemeClr val="bg1"/>
                </a:solidFill>
                <a:latin typeface="Let's Create Cd" panose="020B0806020203020204" pitchFamily="34" charset="0"/>
              </a:rPr>
              <a:t>#LetsCreate</a:t>
            </a:r>
          </a:p>
        </p:txBody>
      </p:sp>
      <p:pic>
        <p:nvPicPr>
          <p:cNvPr id="9" name="Picture 8" descr="Shape, circle&#10;&#10;Description automatically generated">
            <a:extLst>
              <a:ext uri="{FF2B5EF4-FFF2-40B4-BE49-F238E27FC236}">
                <a16:creationId xmlns:a16="http://schemas.microsoft.com/office/drawing/2014/main" id="{F95848F2-F071-4789-8D86-1A2EBE72FEDE}"/>
              </a:ext>
            </a:extLst>
          </p:cNvPr>
          <p:cNvPicPr>
            <a:picLocks noChangeAspect="1"/>
          </p:cNvPicPr>
          <p:nvPr/>
        </p:nvPicPr>
        <p:blipFill>
          <a:blip r:embed="rId3">
            <a:biLevel thresh="25000"/>
            <a:extLst>
              <a:ext uri="{28A0092B-C50C-407E-A947-70E740481C1C}">
                <a14:useLocalDpi xmlns:a14="http://schemas.microsoft.com/office/drawing/2010/main" val="0"/>
              </a:ext>
            </a:extLst>
          </a:blip>
          <a:stretch>
            <a:fillRect/>
          </a:stretch>
        </p:blipFill>
        <p:spPr>
          <a:xfrm>
            <a:off x="361567" y="6268012"/>
            <a:ext cx="276788" cy="276788"/>
          </a:xfrm>
          <a:prstGeom prst="rect">
            <a:avLst/>
          </a:prstGeom>
        </p:spPr>
      </p:pic>
      <p:sp>
        <p:nvSpPr>
          <p:cNvPr id="14" name="TextBox 13">
            <a:extLst>
              <a:ext uri="{FF2B5EF4-FFF2-40B4-BE49-F238E27FC236}">
                <a16:creationId xmlns:a16="http://schemas.microsoft.com/office/drawing/2014/main" id="{27B62A10-807A-4048-A296-D0FBB55EA58B}"/>
              </a:ext>
            </a:extLst>
          </p:cNvPr>
          <p:cNvSpPr txBox="1"/>
          <p:nvPr/>
        </p:nvSpPr>
        <p:spPr>
          <a:xfrm>
            <a:off x="6530556" y="6036947"/>
            <a:ext cx="3106473" cy="215444"/>
          </a:xfrm>
          <a:prstGeom prst="rect">
            <a:avLst/>
          </a:prstGeom>
          <a:noFill/>
        </p:spPr>
        <p:txBody>
          <a:bodyPr wrap="square" rtlCol="0">
            <a:spAutoFit/>
          </a:bodyPr>
          <a:lstStyle/>
          <a:p>
            <a:r>
              <a:rPr lang="en-GB" sz="800">
                <a:solidFill>
                  <a:schemeClr val="bg1"/>
                </a:solidFill>
                <a:latin typeface="Arial" panose="020B0604020202020204" pitchFamily="34" charset="0"/>
                <a:cs typeface="Arial" panose="020B0604020202020204" pitchFamily="34" charset="0"/>
              </a:rPr>
              <a:t>Almeida – This Isn’t (A True Story) © Ali Wright</a:t>
            </a:r>
          </a:p>
        </p:txBody>
      </p:sp>
      <p:sp>
        <p:nvSpPr>
          <p:cNvPr id="17" name="TextBox 16">
            <a:extLst>
              <a:ext uri="{FF2B5EF4-FFF2-40B4-BE49-F238E27FC236}">
                <a16:creationId xmlns:a16="http://schemas.microsoft.com/office/drawing/2014/main" id="{024F88A1-4857-4FF8-BFCD-39C31D281447}"/>
              </a:ext>
            </a:extLst>
          </p:cNvPr>
          <p:cNvSpPr txBox="1"/>
          <p:nvPr/>
        </p:nvSpPr>
        <p:spPr>
          <a:xfrm>
            <a:off x="329129" y="6016950"/>
            <a:ext cx="5493769" cy="215444"/>
          </a:xfrm>
          <a:prstGeom prst="rect">
            <a:avLst/>
          </a:prstGeom>
          <a:noFill/>
        </p:spPr>
        <p:txBody>
          <a:bodyPr wrap="square" rtlCol="0">
            <a:spAutoFit/>
          </a:bodyPr>
          <a:lstStyle/>
          <a:p>
            <a:r>
              <a:rPr lang="en-GB" sz="800">
                <a:solidFill>
                  <a:schemeClr val="bg1"/>
                </a:solidFill>
                <a:latin typeface="Arial" panose="020B0604020202020204" pitchFamily="34" charset="0"/>
                <a:cs typeface="Arial" panose="020B0604020202020204" pitchFamily="34" charset="0"/>
              </a:rPr>
              <a:t>© Yorkshire Festival</a:t>
            </a:r>
          </a:p>
        </p:txBody>
      </p:sp>
      <p:sp>
        <p:nvSpPr>
          <p:cNvPr id="7" name="TextBox 6">
            <a:extLst>
              <a:ext uri="{FF2B5EF4-FFF2-40B4-BE49-F238E27FC236}">
                <a16:creationId xmlns:a16="http://schemas.microsoft.com/office/drawing/2014/main" id="{865B0B74-1517-1FEC-38DD-AEEEA5F7ECF1}"/>
              </a:ext>
            </a:extLst>
          </p:cNvPr>
          <p:cNvSpPr txBox="1"/>
          <p:nvPr/>
        </p:nvSpPr>
        <p:spPr>
          <a:xfrm>
            <a:off x="391192" y="246140"/>
            <a:ext cx="10863411" cy="4154984"/>
          </a:xfrm>
          <a:prstGeom prst="rect">
            <a:avLst/>
          </a:prstGeom>
          <a:noFill/>
        </p:spPr>
        <p:txBody>
          <a:bodyPr wrap="square" lIns="91440" tIns="45720" rIns="91440" bIns="45720" rtlCol="0" anchor="t">
            <a:spAutoFit/>
          </a:bodyPr>
          <a:lstStyle/>
          <a:p>
            <a:r>
              <a:rPr lang="en-GB" sz="3200" b="1">
                <a:latin typeface="Arial"/>
                <a:cs typeface="Arial"/>
              </a:rPr>
              <a:t>Cashflow</a:t>
            </a:r>
          </a:p>
          <a:p>
            <a:endParaRPr lang="en-GB" sz="4000" b="1">
              <a:latin typeface="Arial" panose="020B0604020202020204" pitchFamily="34" charset="0"/>
              <a:ea typeface="+mn-lt"/>
              <a:cs typeface="Arial" panose="020B0604020202020204" pitchFamily="34" charset="0"/>
            </a:endParaRPr>
          </a:p>
          <a:p>
            <a:pPr algn="l" rtl="0" fontAlgn="base"/>
            <a:endParaRPr lang="en-GB" sz="2400" b="1" i="0" u="none" strike="noStrike">
              <a:effectLst/>
              <a:latin typeface="Arial" panose="020B0604020202020204" pitchFamily="34" charset="0"/>
              <a:cs typeface="Arial" panose="020B0604020202020204" pitchFamily="34" charset="0"/>
            </a:endParaRPr>
          </a:p>
          <a:p>
            <a:pPr algn="l" rtl="0" fontAlgn="base"/>
            <a:r>
              <a:rPr lang="en-GB" sz="2400" b="1" i="0" u="none" strike="noStrike">
                <a:effectLst/>
                <a:latin typeface="Arial" panose="020B0604020202020204" pitchFamily="34" charset="0"/>
                <a:cs typeface="Arial" panose="020B0604020202020204" pitchFamily="34" charset="0"/>
              </a:rPr>
              <a:t>Please use the template provided</a:t>
            </a:r>
            <a:endParaRPr lang="en-US" sz="3200" b="0" i="0">
              <a:effectLst/>
              <a:latin typeface="Arial" panose="020B0604020202020204" pitchFamily="34" charset="0"/>
              <a:cs typeface="Arial" panose="020B0604020202020204" pitchFamily="34" charset="0"/>
            </a:endParaRPr>
          </a:p>
          <a:p>
            <a:pPr algn="l" rtl="0" fontAlgn="base"/>
            <a:r>
              <a:rPr lang="en-GB" sz="2400" b="0" i="0">
                <a:effectLst/>
                <a:latin typeface="Arial" panose="020B0604020202020204" pitchFamily="34" charset="0"/>
                <a:cs typeface="Arial" panose="020B0604020202020204" pitchFamily="34" charset="0"/>
              </a:rPr>
              <a:t>​</a:t>
            </a:r>
            <a:endParaRPr lang="en-GB" sz="3200" b="0" i="0">
              <a:effectLst/>
              <a:latin typeface="Arial" panose="020B0604020202020204" pitchFamily="34" charset="0"/>
              <a:cs typeface="Arial" panose="020B0604020202020204" pitchFamily="34" charset="0"/>
            </a:endParaRPr>
          </a:p>
          <a:p>
            <a:pPr algn="l" rtl="0" fontAlgn="base"/>
            <a:r>
              <a:rPr lang="en-GB" sz="2400" b="0" i="0" u="none" strike="noStrike">
                <a:effectLst/>
                <a:latin typeface="Arial" panose="020B0604020202020204" pitchFamily="34" charset="0"/>
                <a:cs typeface="Arial" panose="020B0604020202020204" pitchFamily="34" charset="0"/>
              </a:rPr>
              <a:t>Must show both income and expenditure</a:t>
            </a:r>
          </a:p>
          <a:p>
            <a:pPr algn="l" rtl="0" fontAlgn="base"/>
            <a:endParaRPr lang="en-GB" sz="2400">
              <a:latin typeface="Arial" panose="020B0604020202020204" pitchFamily="34" charset="0"/>
              <a:cs typeface="Arial" panose="020B0604020202020204" pitchFamily="34" charset="0"/>
            </a:endParaRPr>
          </a:p>
          <a:p>
            <a:pPr algn="l" rtl="0" fontAlgn="base"/>
            <a:r>
              <a:rPr lang="en-GB" sz="2400" b="0" i="0">
                <a:effectLst/>
                <a:latin typeface="Arial" panose="020B0604020202020204" pitchFamily="34" charset="0"/>
                <a:cs typeface="Arial" panose="020B0604020202020204" pitchFamily="34" charset="0"/>
              </a:rPr>
              <a:t>Budget lines/descriptions need to be broken down into sufficient detail for us to understand your project’s finances</a:t>
            </a:r>
            <a:endParaRPr lang="en-US" sz="3200" b="0" i="0">
              <a:effectLst/>
              <a:latin typeface="Arial" panose="020B0604020202020204" pitchFamily="34" charset="0"/>
              <a:cs typeface="Arial" panose="020B0604020202020204" pitchFamily="34" charset="0"/>
            </a:endParaRPr>
          </a:p>
          <a:p>
            <a:pPr lvl="1"/>
            <a:endParaRPr lang="en-GB" sz="2400" b="1">
              <a:cs typeface="Arial"/>
            </a:endParaRPr>
          </a:p>
        </p:txBody>
      </p:sp>
      <p:cxnSp>
        <p:nvCxnSpPr>
          <p:cNvPr id="5" name="Straight Connector 4">
            <a:extLst>
              <a:ext uri="{FF2B5EF4-FFF2-40B4-BE49-F238E27FC236}">
                <a16:creationId xmlns:a16="http://schemas.microsoft.com/office/drawing/2014/main" id="{F41AC4A2-B6C7-2C2E-23E4-FCB85C9FEC9F}"/>
              </a:ext>
            </a:extLst>
          </p:cNvPr>
          <p:cNvCxnSpPr>
            <a:cxnSpLocks/>
          </p:cNvCxnSpPr>
          <p:nvPr/>
        </p:nvCxnSpPr>
        <p:spPr>
          <a:xfrm>
            <a:off x="391192" y="1081517"/>
            <a:ext cx="6895840" cy="0"/>
          </a:xfrm>
          <a:prstGeom prst="line">
            <a:avLst/>
          </a:prstGeom>
          <a:ln w="57150">
            <a:solidFill>
              <a:srgbClr val="7030A0"/>
            </a:solidFill>
          </a:ln>
        </p:spPr>
        <p:style>
          <a:lnRef idx="1">
            <a:schemeClr val="accent1"/>
          </a:lnRef>
          <a:fillRef idx="0">
            <a:schemeClr val="accent1"/>
          </a:fillRef>
          <a:effectRef idx="0">
            <a:schemeClr val="accent1"/>
          </a:effectRef>
          <a:fontRef idx="minor">
            <a:schemeClr val="tx1"/>
          </a:fontRef>
        </p:style>
      </p:cxnSp>
      <p:pic>
        <p:nvPicPr>
          <p:cNvPr id="10" name="Graphic 9" descr="Transfer1 outline">
            <a:extLst>
              <a:ext uri="{FF2B5EF4-FFF2-40B4-BE49-F238E27FC236}">
                <a16:creationId xmlns:a16="http://schemas.microsoft.com/office/drawing/2014/main" id="{D4D89321-1065-7AA8-0514-A93DFFE7BAA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159412" y="708102"/>
            <a:ext cx="2222810" cy="2222810"/>
          </a:xfrm>
          <a:prstGeom prst="rect">
            <a:avLst/>
          </a:prstGeom>
        </p:spPr>
      </p:pic>
    </p:spTree>
    <p:extLst>
      <p:ext uri="{BB962C8B-B14F-4D97-AF65-F5344CB8AC3E}">
        <p14:creationId xmlns:p14="http://schemas.microsoft.com/office/powerpoint/2010/main" val="98825809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0ED5C514998EA041AEC6DB626849AF1F" ma:contentTypeVersion="15" ma:contentTypeDescription="Create a new document." ma:contentTypeScope="" ma:versionID="c7c5a4a22c8c5412b5a21b1c6ade9764">
  <xsd:schema xmlns:xsd="http://www.w3.org/2001/XMLSchema" xmlns:xs="http://www.w3.org/2001/XMLSchema" xmlns:p="http://schemas.microsoft.com/office/2006/metadata/properties" xmlns:ns2="643b289c-f11c-48ca-8c99-7a44317c705b" xmlns:ns3="32a02632-1bd0-47a3-8ab0-809a410db0a8" targetNamespace="http://schemas.microsoft.com/office/2006/metadata/properties" ma:root="true" ma:fieldsID="ea44796fbfe97e575b33045bd8045755" ns2:_="" ns3:_="">
    <xsd:import namespace="643b289c-f11c-48ca-8c99-7a44317c705b"/>
    <xsd:import namespace="32a02632-1bd0-47a3-8ab0-809a410db0a8"/>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DateTaken" minOccurs="0"/>
                <xsd:element ref="ns3:SharedWithUsers" minOccurs="0"/>
                <xsd:element ref="ns3:SharedWithDetails" minOccurs="0"/>
                <xsd:element ref="ns2:MediaLengthInSeconds" minOccurs="0"/>
                <xsd:element ref="ns2:MediaServiceOCR"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43b289c-f11c-48ca-8c99-7a44317c705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LengthInSeconds" ma:index="18" nillable="true" ma:displayName="Length (seconds)" ma:internalName="MediaLengthInSeconds" ma:readOnly="true">
      <xsd:simpleType>
        <xsd:restriction base="dms:Unknown"/>
      </xsd:simpleType>
    </xsd:element>
    <xsd:element name="MediaServiceOCR" ma:index="19" nillable="true" ma:displayName="Extracted Text" ma:internalName="MediaServiceOCR" ma:readOnly="true">
      <xsd:simpleType>
        <xsd:restriction base="dms:Note">
          <xsd:maxLength value="255"/>
        </xsd:restrictio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f2265ee6-a210-40dd-8ecb-32ddbadbe68d"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32a02632-1bd0-47a3-8ab0-809a410db0a8"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9e39d6c6-ba1c-4c1c-b1ed-528f46168b77}" ma:internalName="TaxCatchAll" ma:showField="CatchAllData" ma:web="32a02632-1bd0-47a3-8ab0-809a410db0a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643b289c-f11c-48ca-8c99-7a44317c705b">
      <Terms xmlns="http://schemas.microsoft.com/office/infopath/2007/PartnerControls"/>
    </lcf76f155ced4ddcb4097134ff3c332f>
    <TaxCatchAll xmlns="32a02632-1bd0-47a3-8ab0-809a410db0a8" xsi:nil="true"/>
  </documentManagement>
</p:properties>
</file>

<file path=customXml/itemProps1.xml><?xml version="1.0" encoding="utf-8"?>
<ds:datastoreItem xmlns:ds="http://schemas.openxmlformats.org/officeDocument/2006/customXml" ds:itemID="{1A5160B5-89BF-4104-932D-905F938906F3}">
  <ds:schemaRefs>
    <ds:schemaRef ds:uri="http://schemas.microsoft.com/sharepoint/v3/contenttype/forms"/>
  </ds:schemaRefs>
</ds:datastoreItem>
</file>

<file path=customXml/itemProps2.xml><?xml version="1.0" encoding="utf-8"?>
<ds:datastoreItem xmlns:ds="http://schemas.openxmlformats.org/officeDocument/2006/customXml" ds:itemID="{EBE5F084-143E-4FA1-95B1-CF1B5101A27E}">
  <ds:schemaRefs>
    <ds:schemaRef ds:uri="32a02632-1bd0-47a3-8ab0-809a410db0a8"/>
    <ds:schemaRef ds:uri="643b289c-f11c-48ca-8c99-7a44317c705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7BA1F986-7C12-403D-BA28-491F4C111C33}">
  <ds:schemaRefs>
    <ds:schemaRef ds:uri="http://schemas.microsoft.com/office/2006/documentManagement/types"/>
    <ds:schemaRef ds:uri="http://purl.org/dc/elements/1.1/"/>
    <ds:schemaRef ds:uri="http://schemas.microsoft.com/office/2006/metadata/properties"/>
    <ds:schemaRef ds:uri="643b289c-f11c-48ca-8c99-7a44317c705b"/>
    <ds:schemaRef ds:uri="http://schemas.microsoft.com/office/infopath/2007/PartnerControls"/>
    <ds:schemaRef ds:uri="http://schemas.openxmlformats.org/package/2006/metadata/core-properties"/>
    <ds:schemaRef ds:uri="http://purl.org/dc/terms/"/>
    <ds:schemaRef ds:uri="32a02632-1bd0-47a3-8ab0-809a410db0a8"/>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0</TotalTime>
  <Words>6000</Words>
  <Application>Microsoft Office PowerPoint</Application>
  <PresentationFormat>Widescreen</PresentationFormat>
  <Paragraphs>566</Paragraphs>
  <Slides>22</Slides>
  <Notes>22</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22</vt:i4>
      </vt:variant>
    </vt:vector>
  </HeadingPairs>
  <TitlesOfParts>
    <vt:vector size="32" baseType="lpstr">
      <vt:lpstr>Arial</vt:lpstr>
      <vt:lpstr>Arial,Sans-Serif</vt:lpstr>
      <vt:lpstr>Calibri</vt:lpstr>
      <vt:lpstr>Calibri Light</vt:lpstr>
      <vt:lpstr>Let's Create Cd</vt:lpstr>
      <vt:lpstr>Let's Create Cd Outline</vt:lpstr>
      <vt:lpstr>Segoe UI</vt:lpstr>
      <vt:lpstr>Times New Roman</vt:lpstr>
      <vt:lpstr>Univers LT Std 45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Arts Council England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Jodie McLeod</dc:creator>
  <cp:lastModifiedBy>Briony Anderson</cp:lastModifiedBy>
  <cp:revision>1</cp:revision>
  <dcterms:created xsi:type="dcterms:W3CDTF">2023-04-14T13:40:26Z</dcterms:created>
  <dcterms:modified xsi:type="dcterms:W3CDTF">2023-06-08T08:04:53Z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0x0101000ED5C514998EA041AEC6DB626849AF1F</vt:lpwstr>
  </property>
  <property fmtid="{D5CDD505-2E9C-101B-9397-08002B2CF9AE}" pid="3" name="MediaServiceImageTags">
    <vt:lpwstr/>
  </property>
</Properties>
</file>